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89"/>
  </p:notesMasterIdLst>
  <p:handoutMasterIdLst>
    <p:handoutMasterId r:id="rId90"/>
  </p:handoutMasterIdLst>
  <p:sldIdLst>
    <p:sldId id="443" r:id="rId6"/>
    <p:sldId id="466" r:id="rId7"/>
    <p:sldId id="482" r:id="rId8"/>
    <p:sldId id="363" r:id="rId9"/>
    <p:sldId id="485" r:id="rId10"/>
    <p:sldId id="278" r:id="rId11"/>
    <p:sldId id="279" r:id="rId12"/>
    <p:sldId id="320" r:id="rId13"/>
    <p:sldId id="483" r:id="rId14"/>
    <p:sldId id="479" r:id="rId15"/>
    <p:sldId id="468" r:id="rId16"/>
    <p:sldId id="489" r:id="rId17"/>
    <p:sldId id="496" r:id="rId18"/>
    <p:sldId id="490" r:id="rId19"/>
    <p:sldId id="497" r:id="rId20"/>
    <p:sldId id="491" r:id="rId21"/>
    <p:sldId id="492" r:id="rId22"/>
    <p:sldId id="494" r:id="rId23"/>
    <p:sldId id="486" r:id="rId24"/>
    <p:sldId id="487" r:id="rId25"/>
    <p:sldId id="488" r:id="rId26"/>
    <p:sldId id="469" r:id="rId27"/>
    <p:sldId id="365" r:id="rId28"/>
    <p:sldId id="333" r:id="rId29"/>
    <p:sldId id="495" r:id="rId30"/>
    <p:sldId id="368" r:id="rId31"/>
    <p:sldId id="473" r:id="rId32"/>
    <p:sldId id="474" r:id="rId33"/>
    <p:sldId id="476" r:id="rId34"/>
    <p:sldId id="475" r:id="rId35"/>
    <p:sldId id="477" r:id="rId36"/>
    <p:sldId id="478" r:id="rId37"/>
    <p:sldId id="335" r:id="rId38"/>
    <p:sldId id="336" r:id="rId39"/>
    <p:sldId id="330" r:id="rId40"/>
    <p:sldId id="338" r:id="rId41"/>
    <p:sldId id="444" r:id="rId42"/>
    <p:sldId id="484" r:id="rId43"/>
    <p:sldId id="480" r:id="rId44"/>
    <p:sldId id="285" r:id="rId45"/>
    <p:sldId id="407" r:id="rId46"/>
    <p:sldId id="465" r:id="rId47"/>
    <p:sldId id="440" r:id="rId48"/>
    <p:sldId id="441" r:id="rId49"/>
    <p:sldId id="442" r:id="rId50"/>
    <p:sldId id="454" r:id="rId51"/>
    <p:sldId id="349" r:id="rId52"/>
    <p:sldId id="353" r:id="rId53"/>
    <p:sldId id="354" r:id="rId54"/>
    <p:sldId id="355" r:id="rId55"/>
    <p:sldId id="356" r:id="rId56"/>
    <p:sldId id="357" r:id="rId57"/>
    <p:sldId id="358" r:id="rId58"/>
    <p:sldId id="340" r:id="rId59"/>
    <p:sldId id="463" r:id="rId60"/>
    <p:sldId id="464" r:id="rId61"/>
    <p:sldId id="467" r:id="rId62"/>
    <p:sldId id="281" r:id="rId63"/>
    <p:sldId id="282" r:id="rId64"/>
    <p:sldId id="283" r:id="rId65"/>
    <p:sldId id="321" r:id="rId66"/>
    <p:sldId id="322" r:id="rId67"/>
    <p:sldId id="324" r:id="rId68"/>
    <p:sldId id="325" r:id="rId69"/>
    <p:sldId id="328" r:id="rId70"/>
    <p:sldId id="284" r:id="rId71"/>
    <p:sldId id="337" r:id="rId72"/>
    <p:sldId id="446" r:id="rId73"/>
    <p:sldId id="447" r:id="rId74"/>
    <p:sldId id="448" r:id="rId75"/>
    <p:sldId id="449" r:id="rId76"/>
    <p:sldId id="450" r:id="rId77"/>
    <p:sldId id="451" r:id="rId78"/>
    <p:sldId id="452" r:id="rId79"/>
    <p:sldId id="453" r:id="rId80"/>
    <p:sldId id="462" r:id="rId81"/>
    <p:sldId id="457" r:id="rId82"/>
    <p:sldId id="456" r:id="rId83"/>
    <p:sldId id="455" r:id="rId84"/>
    <p:sldId id="458" r:id="rId85"/>
    <p:sldId id="459" r:id="rId86"/>
    <p:sldId id="460" r:id="rId87"/>
    <p:sldId id="461" r:id="rId88"/>
  </p:sldIdLst>
  <p:sldSz cx="12188825" cy="6858000"/>
  <p:notesSz cx="6858000" cy="9144000"/>
  <p:defaultTextStyle>
    <a:defPPr rtl="0">
      <a:defRPr lang="tr-t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69A43C40-FB42-4CD3-83C6-D2917981557A}">
          <p14:sldIdLst>
            <p14:sldId id="443"/>
            <p14:sldId id="466"/>
          </p14:sldIdLst>
        </p14:section>
        <p14:section name="Introduction" id="{CE5212D3-559A-4B1B-AEEE-17C107C750B2}">
          <p14:sldIdLst>
            <p14:sldId id="482"/>
            <p14:sldId id="363"/>
            <p14:sldId id="485"/>
            <p14:sldId id="278"/>
            <p14:sldId id="279"/>
            <p14:sldId id="320"/>
          </p14:sldIdLst>
        </p14:section>
        <p14:section name="WEB API" id="{710842D4-20AB-4C3B-BAB4-616FEC1013A5}">
          <p14:sldIdLst>
            <p14:sldId id="483"/>
            <p14:sldId id="479"/>
            <p14:sldId id="468"/>
            <p14:sldId id="489"/>
            <p14:sldId id="496"/>
            <p14:sldId id="490"/>
            <p14:sldId id="497"/>
            <p14:sldId id="491"/>
            <p14:sldId id="492"/>
            <p14:sldId id="494"/>
            <p14:sldId id="486"/>
            <p14:sldId id="487"/>
            <p14:sldId id="488"/>
            <p14:sldId id="469"/>
            <p14:sldId id="365"/>
            <p14:sldId id="333"/>
            <p14:sldId id="495"/>
            <p14:sldId id="368"/>
            <p14:sldId id="473"/>
            <p14:sldId id="474"/>
            <p14:sldId id="476"/>
            <p14:sldId id="475"/>
            <p14:sldId id="477"/>
            <p14:sldId id="478"/>
            <p14:sldId id="335"/>
            <p14:sldId id="336"/>
            <p14:sldId id="330"/>
            <p14:sldId id="338"/>
            <p14:sldId id="444"/>
          </p14:sldIdLst>
        </p14:section>
        <p14:section name="ASPNET CORE MVC" id="{95EFAC7E-AA0B-40DC-8EA7-5922545E157A}">
          <p14:sldIdLst>
            <p14:sldId id="484"/>
            <p14:sldId id="480"/>
            <p14:sldId id="285"/>
            <p14:sldId id="407"/>
            <p14:sldId id="465"/>
            <p14:sldId id="440"/>
            <p14:sldId id="441"/>
            <p14:sldId id="442"/>
            <p14:sldId id="454"/>
            <p14:sldId id="349"/>
            <p14:sldId id="353"/>
            <p14:sldId id="354"/>
            <p14:sldId id="355"/>
            <p14:sldId id="356"/>
            <p14:sldId id="357"/>
            <p14:sldId id="358"/>
            <p14:sldId id="340"/>
            <p14:sldId id="463"/>
            <p14:sldId id="464"/>
            <p14:sldId id="467"/>
          </p14:sldIdLst>
        </p14:section>
        <p14:section name="ASPNET CORE Fundamental" id="{D64E05E6-FBD7-4ABE-B092-B6208D2EB40D}">
          <p14:sldIdLst>
            <p14:sldId id="281"/>
            <p14:sldId id="282"/>
            <p14:sldId id="283"/>
            <p14:sldId id="321"/>
            <p14:sldId id="322"/>
            <p14:sldId id="324"/>
            <p14:sldId id="325"/>
            <p14:sldId id="328"/>
            <p14:sldId id="284"/>
          </p14:sldIdLst>
        </p14:section>
        <p14:section name="CORE TESTING" id="{4F66E128-7ADD-452A-87A0-F0F3A4F06698}">
          <p14:sldIdLst>
            <p14:sldId id="337"/>
          </p14:sldIdLst>
        </p14:section>
        <p14:section name="Actor Model" id="{EE3FEE1C-DC39-4A39-BB7D-64F2A9E3D60B}">
          <p14:sldIdLst>
            <p14:sldId id="446"/>
            <p14:sldId id="447"/>
            <p14:sldId id="448"/>
            <p14:sldId id="449"/>
            <p14:sldId id="450"/>
            <p14:sldId id="451"/>
            <p14:sldId id="452"/>
            <p14:sldId id="453"/>
          </p14:sldIdLst>
        </p14:section>
        <p14:section name="Blazor" id="{12643BE6-80FC-4136-9D84-7AD482B1384D}">
          <p14:sldIdLst/>
        </p14:section>
        <p14:section name="Security and Identity" id="{F25B566A-B724-41AA-9DBC-85F9B90E12B6}">
          <p14:sldIdLst>
            <p14:sldId id="462"/>
            <p14:sldId id="457"/>
          </p14:sldIdLst>
        </p14:section>
        <p14:section name="gRPC" id="{969D9D05-24B8-4C2E-9C30-7186A8D75012}">
          <p14:sldIdLst>
            <p14:sldId id="456"/>
            <p14:sldId id="455"/>
          </p14:sldIdLst>
        </p14:section>
        <p14:section name="Microservices" id="{9E32BFB2-7F73-45A8-B714-041FEC5AC47F}">
          <p14:sldIdLst/>
        </p14:section>
        <p14:section name="Enterasting Class" id="{EC1DA642-A704-45FE-BC35-513124686B58}">
          <p14:sldIdLst>
            <p14:sldId id="458"/>
          </p14:sldIdLst>
        </p14:section>
        <p14:section name="CQRS" id="{FC6D3938-5716-42F4-8E6D-190B474F471A}">
          <p14:sldIdLst>
            <p14:sldId id="459"/>
            <p14:sldId id="460"/>
            <p14:sldId id="461"/>
          </p14:sldIdLst>
        </p14:section>
        <p14:section name="Logging" id="{6134DD9F-426E-46ED-80BB-617E7170D0A9}">
          <p14:sldIdLst/>
        </p14:section>
      </p14:sectionLst>
    </p:ex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E143"/>
    <a:srgbClr val="0F6204"/>
    <a:srgbClr val="4596DF"/>
    <a:srgbClr val="FFFFFF"/>
    <a:srgbClr val="FFC000"/>
    <a:srgbClr val="CC00FF"/>
    <a:srgbClr val="507617"/>
    <a:srgbClr val="EFD400"/>
    <a:srgbClr val="EB9C0C"/>
    <a:srgbClr val="0790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492" autoAdjust="0"/>
  </p:normalViewPr>
  <p:slideViewPr>
    <p:cSldViewPr>
      <p:cViewPr varScale="1">
        <p:scale>
          <a:sx n="113" d="100"/>
          <a:sy n="113" d="100"/>
        </p:scale>
        <p:origin x="222" y="102"/>
      </p:cViewPr>
      <p:guideLst>
        <p:guide orient="horz" pos="2160"/>
        <p:guide pos="3839"/>
      </p:guideLst>
    </p:cSldViewPr>
  </p:slideViewPr>
  <p:notesTextViewPr>
    <p:cViewPr>
      <p:scale>
        <a:sx n="1" d="1"/>
        <a:sy n="1" d="1"/>
      </p:scale>
      <p:origin x="0" y="0"/>
    </p:cViewPr>
  </p:notesTextViewPr>
  <p:notesViewPr>
    <p:cSldViewPr showGuides="1">
      <p:cViewPr varScale="1">
        <p:scale>
          <a:sx n="86" d="100"/>
          <a:sy n="86" d="100"/>
        </p:scale>
        <p:origin x="298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notesMaster" Target="notesMasters/notes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handoutMaster" Target="handoutMasters/handout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07E25F05-B94D-4113-B2ED-4B2A9A987805}" type="datetime1">
              <a:rPr lang="tr-TR" smtClean="0"/>
              <a:t>28.05.2023</a:t>
            </a:fld>
            <a:endParaRPr lang="tr-TR" dirty="0"/>
          </a:p>
        </p:txBody>
      </p:sp>
      <p:sp>
        <p:nvSpPr>
          <p:cNvPr id="4" name="Alt Bilgi Yer Tutucusu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E322BB-75AD-4A1E-9661-2724167329F0}" type="slidenum">
              <a:rPr lang="tr-TR" smtClean="0"/>
              <a:t>‹#›</a:t>
            </a:fld>
            <a:endParaRPr lang="tr-TR" dirty="0"/>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AC21A0F0-5352-47DD-B9BB-B10B03FDF41A}" type="datetime1">
              <a:rPr lang="tr-TR" noProof="0" smtClean="0"/>
              <a:t>28.05.2023</a:t>
            </a:fld>
            <a:endParaRPr lang="tr-TR" noProof="0" dirty="0"/>
          </a:p>
        </p:txBody>
      </p:sp>
      <p:sp>
        <p:nvSpPr>
          <p:cNvPr id="4" name="Slayt Görüntüsü Yer Tutucus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B045B7DE-1198-4F2F-B574-CA8CAE341642}" type="slidenum">
              <a:rPr lang="tr-TR" noProof="0" smtClean="0"/>
              <a:t>‹#›</a:t>
            </a:fld>
            <a:endParaRPr lang="tr-TR" noProof="0" dirty="0"/>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hf hdr="0" ftr="0" dt="0"/>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45B7DE-1198-4F2F-B574-CA8CAE341642}" type="slidenum">
              <a:rPr kumimoji="0" lang="tr-TR" sz="1200" b="0" i="0" u="none" strike="noStrike" kern="1200" cap="none" spc="0" normalizeH="0" baseline="0" noProof="0" smtClean="0">
                <a:ln>
                  <a:noFill/>
                </a:ln>
                <a:solidFill>
                  <a:srgbClr val="000000"/>
                </a:solidFill>
                <a:effectLst/>
                <a:uLnTx/>
                <a:uFillTx/>
                <a:latin typeface="Constanti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tr-TR" sz="1200" b="0" i="0" u="none" strike="noStrike" kern="1200" cap="none" spc="0" normalizeH="0" baseline="0" noProof="0" dirty="0">
              <a:ln>
                <a:noFill/>
              </a:ln>
              <a:solidFill>
                <a:srgbClr val="000000"/>
              </a:solidFill>
              <a:effectLst/>
              <a:uLnTx/>
              <a:uFillTx/>
              <a:latin typeface="Constantia"/>
              <a:ea typeface="+mn-ea"/>
              <a:cs typeface="+mn-cs"/>
            </a:endParaRPr>
          </a:p>
        </p:txBody>
      </p:sp>
    </p:spTree>
    <p:extLst>
      <p:ext uri="{BB962C8B-B14F-4D97-AF65-F5344CB8AC3E}">
        <p14:creationId xmlns:p14="http://schemas.microsoft.com/office/powerpoint/2010/main" val="430276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45B7DE-1198-4F2F-B574-CA8CAE341642}" type="slidenum">
              <a:rPr kumimoji="0" lang="tr-TR" sz="1200" b="0" i="0" u="none" strike="noStrike" kern="1200" cap="none" spc="0" normalizeH="0" baseline="0" noProof="0" smtClean="0">
                <a:ln>
                  <a:noFill/>
                </a:ln>
                <a:solidFill>
                  <a:srgbClr val="000000"/>
                </a:solidFill>
                <a:effectLst/>
                <a:uLnTx/>
                <a:uFillTx/>
                <a:latin typeface="Constanti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tr-TR" sz="1200" b="0" i="0" u="none" strike="noStrike" kern="1200" cap="none" spc="0" normalizeH="0" baseline="0" noProof="0" dirty="0">
              <a:ln>
                <a:noFill/>
              </a:ln>
              <a:solidFill>
                <a:srgbClr val="000000"/>
              </a:solidFill>
              <a:effectLst/>
              <a:uLnTx/>
              <a:uFillTx/>
              <a:latin typeface="Constantia"/>
              <a:ea typeface="+mn-ea"/>
              <a:cs typeface="+mn-cs"/>
            </a:endParaRPr>
          </a:p>
        </p:txBody>
      </p:sp>
    </p:spTree>
    <p:extLst>
      <p:ext uri="{BB962C8B-B14F-4D97-AF65-F5344CB8AC3E}">
        <p14:creationId xmlns:p14="http://schemas.microsoft.com/office/powerpoint/2010/main" val="72029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4B725628-3A68-42F4-BA86-981817953149}" type="slidenum">
              <a:rPr lang="tr-TR" smtClean="0"/>
              <a:t>6</a:t>
            </a:fld>
            <a:endParaRPr lang="tr-TR" dirty="0"/>
          </a:p>
        </p:txBody>
      </p:sp>
    </p:spTree>
    <p:extLst>
      <p:ext uri="{BB962C8B-B14F-4D97-AF65-F5344CB8AC3E}">
        <p14:creationId xmlns:p14="http://schemas.microsoft.com/office/powerpoint/2010/main" val="186385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4B725628-3A68-42F4-BA86-981817953149}" type="slidenum">
              <a:rPr lang="tr-TR" smtClean="0"/>
              <a:t>7</a:t>
            </a:fld>
            <a:endParaRPr lang="tr-TR" dirty="0"/>
          </a:p>
        </p:txBody>
      </p:sp>
    </p:spTree>
    <p:extLst>
      <p:ext uri="{BB962C8B-B14F-4D97-AF65-F5344CB8AC3E}">
        <p14:creationId xmlns:p14="http://schemas.microsoft.com/office/powerpoint/2010/main" val="125377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45B7DE-1198-4F2F-B574-CA8CAE341642}" type="slidenum">
              <a:rPr kumimoji="0" lang="tr-TR" sz="1200" b="0" i="0" u="none" strike="noStrike" kern="1200" cap="none" spc="0" normalizeH="0" baseline="0" noProof="0" smtClean="0">
                <a:ln>
                  <a:noFill/>
                </a:ln>
                <a:solidFill>
                  <a:srgbClr val="000000"/>
                </a:solidFill>
                <a:effectLst/>
                <a:uLnTx/>
                <a:uFillTx/>
                <a:latin typeface="Constanti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tr-TR" sz="1200" b="0" i="0" u="none" strike="noStrike" kern="1200" cap="none" spc="0" normalizeH="0" baseline="0" noProof="0" dirty="0">
              <a:ln>
                <a:noFill/>
              </a:ln>
              <a:solidFill>
                <a:srgbClr val="000000"/>
              </a:solidFill>
              <a:effectLst/>
              <a:uLnTx/>
              <a:uFillTx/>
              <a:latin typeface="Constantia"/>
              <a:ea typeface="+mn-ea"/>
              <a:cs typeface="+mn-cs"/>
            </a:endParaRPr>
          </a:p>
        </p:txBody>
      </p:sp>
    </p:spTree>
    <p:extLst>
      <p:ext uri="{BB962C8B-B14F-4D97-AF65-F5344CB8AC3E}">
        <p14:creationId xmlns:p14="http://schemas.microsoft.com/office/powerpoint/2010/main" val="884066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45B7DE-1198-4F2F-B574-CA8CAE341642}" type="slidenum">
              <a:rPr kumimoji="0" lang="tr-TR" sz="1200" b="0" i="0" u="none" strike="noStrike" kern="1200" cap="none" spc="0" normalizeH="0" baseline="0" noProof="0" smtClean="0">
                <a:ln>
                  <a:noFill/>
                </a:ln>
                <a:solidFill>
                  <a:srgbClr val="000000"/>
                </a:solidFill>
                <a:effectLst/>
                <a:uLnTx/>
                <a:uFillTx/>
                <a:latin typeface="Constanti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tr-TR" sz="1200" b="0" i="0" u="none" strike="noStrike" kern="1200" cap="none" spc="0" normalizeH="0" baseline="0" noProof="0" dirty="0">
              <a:ln>
                <a:noFill/>
              </a:ln>
              <a:solidFill>
                <a:srgbClr val="000000"/>
              </a:solidFill>
              <a:effectLst/>
              <a:uLnTx/>
              <a:uFillTx/>
              <a:latin typeface="Constantia"/>
              <a:ea typeface="+mn-ea"/>
              <a:cs typeface="+mn-cs"/>
            </a:endParaRPr>
          </a:p>
        </p:txBody>
      </p:sp>
    </p:spTree>
    <p:extLst>
      <p:ext uri="{BB962C8B-B14F-4D97-AF65-F5344CB8AC3E}">
        <p14:creationId xmlns:p14="http://schemas.microsoft.com/office/powerpoint/2010/main" val="339215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027EFA-29CC-A246-980C-45E8B3219095}" type="slidenum">
              <a:rPr lang="en-US" smtClean="0"/>
              <a:t>41</a:t>
            </a:fld>
            <a:endParaRPr lang="en-US"/>
          </a:p>
        </p:txBody>
      </p:sp>
    </p:spTree>
    <p:extLst>
      <p:ext uri="{BB962C8B-B14F-4D97-AF65-F5344CB8AC3E}">
        <p14:creationId xmlns:p14="http://schemas.microsoft.com/office/powerpoint/2010/main" val="146008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45B7DE-1198-4F2F-B574-CA8CAE341642}" type="slidenum">
              <a:rPr kumimoji="0" lang="tr-TR" sz="1200" b="0" i="0" u="none" strike="noStrike" kern="1200" cap="none" spc="0" normalizeH="0" baseline="0" noProof="0" smtClean="0">
                <a:ln>
                  <a:noFill/>
                </a:ln>
                <a:solidFill>
                  <a:srgbClr val="000000"/>
                </a:solidFill>
                <a:effectLst/>
                <a:uLnTx/>
                <a:uFillTx/>
                <a:latin typeface="Constanti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tr-TR" sz="1200" b="0" i="0" u="none" strike="noStrike" kern="1200" cap="none" spc="0" normalizeH="0" baseline="0" noProof="0" dirty="0">
              <a:ln>
                <a:noFill/>
              </a:ln>
              <a:solidFill>
                <a:srgbClr val="000000"/>
              </a:solidFill>
              <a:effectLst/>
              <a:uLnTx/>
              <a:uFillTx/>
              <a:latin typeface="Constantia"/>
              <a:ea typeface="+mn-ea"/>
              <a:cs typeface="+mn-cs"/>
            </a:endParaRPr>
          </a:p>
        </p:txBody>
      </p:sp>
    </p:spTree>
    <p:extLst>
      <p:ext uri="{BB962C8B-B14F-4D97-AF65-F5344CB8AC3E}">
        <p14:creationId xmlns:p14="http://schemas.microsoft.com/office/powerpoint/2010/main" val="3867236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45B7DE-1198-4F2F-B574-CA8CAE341642}" type="slidenum">
              <a:rPr kumimoji="0" lang="tr-TR" sz="1200" b="0" i="0" u="none" strike="noStrike" kern="1200" cap="none" spc="0" normalizeH="0" baseline="0" noProof="0" smtClean="0">
                <a:ln>
                  <a:noFill/>
                </a:ln>
                <a:solidFill>
                  <a:srgbClr val="000000"/>
                </a:solidFill>
                <a:effectLst/>
                <a:uLnTx/>
                <a:uFillTx/>
                <a:latin typeface="Constanti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tr-TR" sz="1200" b="0" i="0" u="none" strike="noStrike" kern="1200" cap="none" spc="0" normalizeH="0" baseline="0" noProof="0" dirty="0">
              <a:ln>
                <a:noFill/>
              </a:ln>
              <a:solidFill>
                <a:srgbClr val="000000"/>
              </a:solidFill>
              <a:effectLst/>
              <a:uLnTx/>
              <a:uFillTx/>
              <a:latin typeface="Constantia"/>
              <a:ea typeface="+mn-ea"/>
              <a:cs typeface="+mn-cs"/>
            </a:endParaRPr>
          </a:p>
        </p:txBody>
      </p:sp>
    </p:spTree>
    <p:extLst>
      <p:ext uri="{BB962C8B-B14F-4D97-AF65-F5344CB8AC3E}">
        <p14:creationId xmlns:p14="http://schemas.microsoft.com/office/powerpoint/2010/main" val="1028980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kareler"/>
          <p:cNvGrpSpPr/>
          <p:nvPr/>
        </p:nvGrpSpPr>
        <p:grpSpPr>
          <a:xfrm>
            <a:off x="0" y="1135743"/>
            <a:ext cx="1622332" cy="799981"/>
            <a:chOff x="0" y="452558"/>
            <a:chExt cx="914400" cy="524182"/>
          </a:xfrm>
        </p:grpSpPr>
        <p:sp>
          <p:nvSpPr>
            <p:cNvPr id="8" name="Yuvarlatılmış Dikdörtgen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9" name="Yuvarlatılmış Dikdörtgen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0" name="Aynı Yanın Köşesi Yuvarlatılmış Dikdörtgen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grpSp>
      <p:sp>
        <p:nvSpPr>
          <p:cNvPr id="2" name="Başlık 1"/>
          <p:cNvSpPr>
            <a:spLocks noGrp="1"/>
          </p:cNvSpPr>
          <p:nvPr>
            <p:ph type="ctrTitle"/>
          </p:nvPr>
        </p:nvSpPr>
        <p:spPr>
          <a:xfrm>
            <a:off x="1828324" y="362396"/>
            <a:ext cx="9141619" cy="1676400"/>
          </a:xfrm>
        </p:spPr>
        <p:txBody>
          <a:bodyPr rtlCol="0">
            <a:noAutofit/>
          </a:bodyPr>
          <a:lstStyle>
            <a:lvl1pPr>
              <a:lnSpc>
                <a:spcPct val="90000"/>
              </a:lnSpc>
              <a:defRPr sz="6000"/>
            </a:lvl1pPr>
          </a:lstStyle>
          <a:p>
            <a:pPr rtl="0"/>
            <a:r>
              <a:rPr lang="tr-TR" noProof="0"/>
              <a:t>Asıl başlık stilini düzenlemek için tıklayın</a:t>
            </a:r>
            <a:endParaRPr lang="tr-TR" noProof="0" dirty="0"/>
          </a:p>
        </p:txBody>
      </p:sp>
      <p:sp>
        <p:nvSpPr>
          <p:cNvPr id="3" name="Alt Başlık 2"/>
          <p:cNvSpPr>
            <a:spLocks noGrp="1"/>
          </p:cNvSpPr>
          <p:nvPr>
            <p:ph type="subTitle" idx="1"/>
          </p:nvPr>
        </p:nvSpPr>
        <p:spPr>
          <a:xfrm>
            <a:off x="1828324" y="2089595"/>
            <a:ext cx="9141619" cy="886344"/>
          </a:xfrm>
        </p:spPr>
        <p:txBody>
          <a:bodyPr rtlCol="0">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pPr rtl="0"/>
            <a:r>
              <a:rPr lang="tr-TR" noProof="0"/>
              <a:t>Asıl alt başlık stilini düzenlemek için tıklayın</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36E05732-3B1E-42D2-8293-745841F47E2C}" type="datetime1">
              <a:rPr lang="tr-TR" noProof="0" smtClean="0"/>
              <a:t>28.05.2023</a:t>
            </a:fld>
            <a:endParaRPr lang="tr-TR" noProof="0" dirty="0"/>
          </a:p>
        </p:txBody>
      </p:sp>
      <p:sp>
        <p:nvSpPr>
          <p:cNvPr id="6" name="Slayt Numarası Yer Tutucusu 5"/>
          <p:cNvSpPr>
            <a:spLocks noGrp="1"/>
          </p:cNvSpPr>
          <p:nvPr>
            <p:ph type="sldNum" sz="quarter" idx="12"/>
          </p:nvPr>
        </p:nvSpPr>
        <p:spPr/>
        <p:txBody>
          <a:bodyPr rtlCol="0"/>
          <a:lstStyle/>
          <a:p>
            <a:pPr rtl="0"/>
            <a:fld id="{34C99D79-8A4B-4031-B1E0-AF26F8EDF2BC}" type="slidenum">
              <a:rPr lang="tr-TR" noProof="0" smtClean="0"/>
              <a:t>‹#›</a:t>
            </a:fld>
            <a:endParaRPr lang="tr-TR" noProof="0" dirty="0"/>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p:txBody>
          <a:bodyPr vert="eaVert" rtlCol="0"/>
          <a:lstStyle>
            <a:lvl5pPr>
              <a:defRPr/>
            </a:lvl5pPr>
            <a:lvl6pPr>
              <a:defRPr/>
            </a:lvl6pPr>
            <a:lvl7pPr>
              <a:defRPr/>
            </a:lvl7pPr>
            <a:lvl8pPr>
              <a:defRPr baseline="0"/>
            </a:lvl8pPr>
            <a:lvl9pPr>
              <a:defRPr baseline="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E13108CE-F3D4-4042-8BDF-1E8C44CF6BB4}" type="datetime1">
              <a:rPr lang="tr-TR" noProof="0" smtClean="0"/>
              <a:t>28.05.2023</a:t>
            </a:fld>
            <a:endParaRPr lang="tr-TR" noProof="0" dirty="0"/>
          </a:p>
        </p:txBody>
      </p:sp>
      <p:sp>
        <p:nvSpPr>
          <p:cNvPr id="6" name="Slayt Numarası Yer Tutucusu 5"/>
          <p:cNvSpPr>
            <a:spLocks noGrp="1"/>
          </p:cNvSpPr>
          <p:nvPr>
            <p:ph type="sldNum" sz="quarter" idx="12"/>
          </p:nvPr>
        </p:nvSpPr>
        <p:spPr/>
        <p:txBody>
          <a:bodyPr rtlCol="0"/>
          <a:lstStyle/>
          <a:p>
            <a:pPr rtl="0"/>
            <a:fld id="{34C99D79-8A4B-4031-B1E0-AF26F8EDF2BC}" type="slidenum">
              <a:rPr lang="tr-TR" noProof="0" smtClean="0"/>
              <a:t>‹#›</a:t>
            </a:fld>
            <a:endParaRPr lang="tr-TR" noProof="0" dirty="0"/>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grpSp>
        <p:nvGrpSpPr>
          <p:cNvPr id="7" name="kareler"/>
          <p:cNvGrpSpPr/>
          <p:nvPr/>
        </p:nvGrpSpPr>
        <p:grpSpPr>
          <a:xfrm rot="5400000">
            <a:off x="9583007" y="233864"/>
            <a:ext cx="1063300" cy="524046"/>
            <a:chOff x="0" y="452558"/>
            <a:chExt cx="914400" cy="524182"/>
          </a:xfrm>
        </p:grpSpPr>
        <p:sp>
          <p:nvSpPr>
            <p:cNvPr id="8" name="Yuvarlatılmış Dikdörtgen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9" name="Yuvarlatılmış Dikdörtgen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0" name="Aynı Yanın Köşesi Yuvarlatılmış Dikdörtgen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grpSp>
      <p:grpSp>
        <p:nvGrpSpPr>
          <p:cNvPr id="15" name="alt grafik"/>
          <p:cNvGrpSpPr/>
          <p:nvPr/>
        </p:nvGrpSpPr>
        <p:grpSpPr>
          <a:xfrm>
            <a:off x="0" y="5395517"/>
            <a:ext cx="12188825" cy="1462483"/>
            <a:chOff x="0" y="4046638"/>
            <a:chExt cx="9144000" cy="1096862"/>
          </a:xfrm>
        </p:grpSpPr>
        <p:sp>
          <p:nvSpPr>
            <p:cNvPr id="16" name="Serbest 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7" name="Dikdörtgen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tr-TR" noProof="0" dirty="0"/>
            </a:p>
          </p:txBody>
        </p:sp>
      </p:grpSp>
      <p:sp>
        <p:nvSpPr>
          <p:cNvPr id="2" name="Dikey Başlık 1"/>
          <p:cNvSpPr>
            <a:spLocks noGrp="1"/>
          </p:cNvSpPr>
          <p:nvPr>
            <p:ph type="title" orient="vert"/>
          </p:nvPr>
        </p:nvSpPr>
        <p:spPr>
          <a:xfrm>
            <a:off x="9751060" y="1150514"/>
            <a:ext cx="1828324" cy="5021685"/>
          </a:xfrm>
        </p:spPr>
        <p:txBody>
          <a:bodyPr vert="eaVert"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a:xfrm>
            <a:off x="1218882" y="1150514"/>
            <a:ext cx="8227457" cy="5021685"/>
          </a:xfrm>
        </p:spPr>
        <p:txBody>
          <a:bodyPr vert="eaVert" rtlCol="0"/>
          <a:lstStyle>
            <a:lvl5pPr>
              <a:defRPr/>
            </a:lvl5pPr>
            <a:lvl6pPr>
              <a:defRPr/>
            </a:lvl6pPr>
            <a:lvl7pPr>
              <a:defRPr/>
            </a:lvl7pPr>
            <a:lvl8pPr>
              <a:defRPr baseline="0"/>
            </a:lvl8pPr>
            <a:lvl9pPr>
              <a:defRPr baseline="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557C1220-9C4B-457F-BE17-29EEFBAA6A43}" type="datetime1">
              <a:rPr lang="tr-TR" noProof="0" smtClean="0"/>
              <a:t>28.05.2023</a:t>
            </a:fld>
            <a:endParaRPr lang="tr-TR" noProof="0" dirty="0"/>
          </a:p>
        </p:txBody>
      </p:sp>
      <p:sp>
        <p:nvSpPr>
          <p:cNvPr id="6" name="Slayt Numarası Yer Tutucusu 5"/>
          <p:cNvSpPr>
            <a:spLocks noGrp="1"/>
          </p:cNvSpPr>
          <p:nvPr>
            <p:ph type="sldNum" sz="quarter" idx="12"/>
          </p:nvPr>
        </p:nvSpPr>
        <p:spPr/>
        <p:txBody>
          <a:bodyPr rtlCol="0"/>
          <a:lstStyle/>
          <a:p>
            <a:pPr rtl="0"/>
            <a:fld id="{34C99D79-8A4B-4031-B1E0-AF26F8EDF2BC}" type="slidenum">
              <a:rPr lang="tr-TR" noProof="0" smtClean="0"/>
              <a:t>‹#›</a:t>
            </a:fld>
            <a:endParaRPr lang="tr-TR" noProof="0" dirty="0"/>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4183814" y="1517904"/>
            <a:ext cx="3821197" cy="3822192"/>
          </a:xfrm>
          <a:custGeom>
            <a:avLst/>
            <a:gdLst>
              <a:gd name="connsiteX0" fmla="*/ 1911096 w 3822192"/>
              <a:gd name="connsiteY0" fmla="*/ 955548 h 3822192"/>
              <a:gd name="connsiteX1" fmla="*/ 955548 w 3822192"/>
              <a:gd name="connsiteY1" fmla="*/ 1911096 h 3822192"/>
              <a:gd name="connsiteX2" fmla="*/ 1911096 w 3822192"/>
              <a:gd name="connsiteY2" fmla="*/ 2866644 h 3822192"/>
              <a:gd name="connsiteX3" fmla="*/ 2866644 w 3822192"/>
              <a:gd name="connsiteY3" fmla="*/ 1911096 h 3822192"/>
              <a:gd name="connsiteX4" fmla="*/ 1911096 w 3822192"/>
              <a:gd name="connsiteY4" fmla="*/ 955548 h 3822192"/>
              <a:gd name="connsiteX5" fmla="*/ 1911096 w 3822192"/>
              <a:gd name="connsiteY5" fmla="*/ 0 h 3822192"/>
              <a:gd name="connsiteX6" fmla="*/ 3822192 w 3822192"/>
              <a:gd name="connsiteY6" fmla="*/ 1911096 h 3822192"/>
              <a:gd name="connsiteX7" fmla="*/ 1911096 w 3822192"/>
              <a:gd name="connsiteY7" fmla="*/ 3822192 h 3822192"/>
              <a:gd name="connsiteX8" fmla="*/ 0 w 3822192"/>
              <a:gd name="connsiteY8" fmla="*/ 1911096 h 3822192"/>
              <a:gd name="connsiteX9" fmla="*/ 1911096 w 3822192"/>
              <a:gd name="connsiteY9" fmla="*/ 0 h 382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2192" h="3822192">
                <a:moveTo>
                  <a:pt x="1911096" y="955548"/>
                </a:moveTo>
                <a:cubicBezTo>
                  <a:pt x="1383361" y="955548"/>
                  <a:pt x="955548" y="1383361"/>
                  <a:pt x="955548" y="1911096"/>
                </a:cubicBezTo>
                <a:cubicBezTo>
                  <a:pt x="955548" y="2438831"/>
                  <a:pt x="1383361" y="2866644"/>
                  <a:pt x="1911096" y="2866644"/>
                </a:cubicBezTo>
                <a:cubicBezTo>
                  <a:pt x="2438831" y="2866644"/>
                  <a:pt x="2866644" y="2438831"/>
                  <a:pt x="2866644" y="1911096"/>
                </a:cubicBezTo>
                <a:cubicBezTo>
                  <a:pt x="2866644" y="1383361"/>
                  <a:pt x="2438831" y="955548"/>
                  <a:pt x="1911096" y="955548"/>
                </a:cubicBezTo>
                <a:close/>
                <a:moveTo>
                  <a:pt x="1911096" y="0"/>
                </a:moveTo>
                <a:cubicBezTo>
                  <a:pt x="2966565" y="0"/>
                  <a:pt x="3822192" y="855627"/>
                  <a:pt x="3822192" y="1911096"/>
                </a:cubicBezTo>
                <a:cubicBezTo>
                  <a:pt x="3822192" y="2966565"/>
                  <a:pt x="2966565" y="3822192"/>
                  <a:pt x="1911096" y="3822192"/>
                </a:cubicBezTo>
                <a:cubicBezTo>
                  <a:pt x="855627" y="3822192"/>
                  <a:pt x="0" y="2966565"/>
                  <a:pt x="0" y="1911096"/>
                </a:cubicBezTo>
                <a:cubicBezTo>
                  <a:pt x="0" y="855627"/>
                  <a:pt x="855627" y="0"/>
                  <a:pt x="1911096"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94327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034" y="685800"/>
            <a:ext cx="7998916" cy="2971801"/>
          </a:xfrm>
        </p:spPr>
        <p:txBody>
          <a:bodyPr anchor="b">
            <a:normAutofit/>
          </a:bodyPr>
          <a:lstStyle>
            <a:lvl1pPr algn="l">
              <a:defRPr sz="4799">
                <a:effectLst/>
              </a:defRPr>
            </a:lvl1pPr>
          </a:lstStyle>
          <a:p>
            <a:r>
              <a:rPr lang="en-US"/>
              <a:t>Click to edit Master title style</a:t>
            </a:r>
            <a:endParaRPr lang="en-US" dirty="0"/>
          </a:p>
        </p:txBody>
      </p:sp>
      <p:sp>
        <p:nvSpPr>
          <p:cNvPr id="3" name="Subtitle 2"/>
          <p:cNvSpPr>
            <a:spLocks noGrp="1"/>
          </p:cNvSpPr>
          <p:nvPr>
            <p:ph type="subTitle" idx="1"/>
          </p:nvPr>
        </p:nvSpPr>
        <p:spPr>
          <a:xfrm>
            <a:off x="684034" y="3843868"/>
            <a:ext cx="6399133" cy="1947333"/>
          </a:xfrm>
        </p:spPr>
        <p:txBody>
          <a:bodyPr anchor="t">
            <a:normAutofit/>
          </a:bodyPr>
          <a:lstStyle>
            <a:lvl1pPr marL="0" indent="0" algn="l">
              <a:buNone/>
              <a:defRPr sz="2099">
                <a:solidFill>
                  <a:schemeClr val="bg2">
                    <a:lumMod val="75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5" name="Footer Placeholder 4"/>
          <p:cNvSpPr>
            <a:spLocks noGrp="1"/>
          </p:cNvSpPr>
          <p:nvPr>
            <p:ph type="ftr" sz="quarter" idx="11"/>
          </p:nvPr>
        </p:nvSpPr>
        <p:spPr/>
        <p:txBody>
          <a:bodyPr/>
          <a:lstStyle/>
          <a:p>
            <a:pPr rtl="0"/>
            <a:r>
              <a:rPr lang="tr-TR" noProof="0"/>
              <a:t>Alt bilgi ekleme</a:t>
            </a:r>
            <a:endParaRPr lang="tr-TR" noProof="0" dirty="0"/>
          </a:p>
        </p:txBody>
      </p:sp>
      <p:sp>
        <p:nvSpPr>
          <p:cNvPr id="6" name="Slide Number Placeholder 5"/>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18994757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5" name="Footer Placeholder 4"/>
          <p:cNvSpPr>
            <a:spLocks noGrp="1"/>
          </p:cNvSpPr>
          <p:nvPr>
            <p:ph type="ftr" sz="quarter" idx="11"/>
          </p:nvPr>
        </p:nvSpPr>
        <p:spPr/>
        <p:txBody>
          <a:bodyPr/>
          <a:lstStyle/>
          <a:p>
            <a:pPr rtl="0"/>
            <a:r>
              <a:rPr lang="tr-TR" noProof="0"/>
              <a:t>Alt bilgi ekleme</a:t>
            </a:r>
            <a:endParaRPr lang="tr-TR" noProof="0" dirty="0"/>
          </a:p>
        </p:txBody>
      </p:sp>
      <p:sp>
        <p:nvSpPr>
          <p:cNvPr id="6" name="Slide Number Placeholder 5"/>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24491838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034" y="2006600"/>
            <a:ext cx="8532178" cy="2281600"/>
          </a:xfrm>
        </p:spPr>
        <p:txBody>
          <a:bodyPr anchor="b">
            <a:normAutofit/>
          </a:bodyPr>
          <a:lstStyle>
            <a:lvl1pPr algn="l">
              <a:defRPr sz="3599" b="0" cap="all"/>
            </a:lvl1pPr>
          </a:lstStyle>
          <a:p>
            <a:r>
              <a:rPr lang="en-US"/>
              <a:t>Click to edit Master title style</a:t>
            </a:r>
            <a:endParaRPr lang="en-US" dirty="0"/>
          </a:p>
        </p:txBody>
      </p:sp>
      <p:sp>
        <p:nvSpPr>
          <p:cNvPr id="3" name="Text Placeholder 2"/>
          <p:cNvSpPr>
            <a:spLocks noGrp="1"/>
          </p:cNvSpPr>
          <p:nvPr>
            <p:ph type="body" idx="1"/>
          </p:nvPr>
        </p:nvSpPr>
        <p:spPr>
          <a:xfrm>
            <a:off x="684035" y="4495800"/>
            <a:ext cx="8532178" cy="1498600"/>
          </a:xfrm>
        </p:spPr>
        <p:txBody>
          <a:bodyPr anchor="t">
            <a:normAutofit/>
          </a:bodyPr>
          <a:lstStyle>
            <a:lvl1pPr marL="0" indent="0" algn="l">
              <a:buNone/>
              <a:defRPr sz="1799">
                <a:solidFill>
                  <a:schemeClr val="bg2">
                    <a:lumMod val="7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5" name="Footer Placeholder 4"/>
          <p:cNvSpPr>
            <a:spLocks noGrp="1"/>
          </p:cNvSpPr>
          <p:nvPr>
            <p:ph type="ftr" sz="quarter" idx="11"/>
          </p:nvPr>
        </p:nvSpPr>
        <p:spPr/>
        <p:txBody>
          <a:bodyPr/>
          <a:lstStyle/>
          <a:p>
            <a:pPr rtl="0"/>
            <a:r>
              <a:rPr lang="tr-TR" noProof="0"/>
              <a:t>Alt bilgi ekleme</a:t>
            </a:r>
            <a:endParaRPr lang="tr-TR" noProof="0" dirty="0"/>
          </a:p>
        </p:txBody>
      </p:sp>
      <p:sp>
        <p:nvSpPr>
          <p:cNvPr id="6" name="Slide Number Placeholder 5"/>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411567452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033" y="685801"/>
            <a:ext cx="4936369"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6621" y="685801"/>
            <a:ext cx="4933194"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6" name="Footer Placeholder 5"/>
          <p:cNvSpPr>
            <a:spLocks noGrp="1"/>
          </p:cNvSpPr>
          <p:nvPr>
            <p:ph type="ftr" sz="quarter" idx="11"/>
          </p:nvPr>
        </p:nvSpPr>
        <p:spPr/>
        <p:txBody>
          <a:bodyPr/>
          <a:lstStyle/>
          <a:p>
            <a:pPr rtl="0"/>
            <a:r>
              <a:rPr lang="tr-TR" noProof="0"/>
              <a:t>Alt bilgi ekleme</a:t>
            </a:r>
            <a:endParaRPr lang="tr-TR" noProof="0" dirty="0"/>
          </a:p>
        </p:txBody>
      </p:sp>
      <p:sp>
        <p:nvSpPr>
          <p:cNvPr id="7" name="Slide Number Placeholder 6"/>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286272406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827" y="685800"/>
            <a:ext cx="4648576" cy="576262"/>
          </a:xfrm>
        </p:spPr>
        <p:txBody>
          <a:bodyPr anchor="b">
            <a:noAutofit/>
          </a:bodyPr>
          <a:lstStyle>
            <a:lvl1pPr marL="0" indent="0">
              <a:buNone/>
              <a:defRPr sz="27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684033" y="1270529"/>
            <a:ext cx="4936369"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7483" y="685800"/>
            <a:ext cx="4663919" cy="576262"/>
          </a:xfrm>
        </p:spPr>
        <p:txBody>
          <a:bodyPr anchor="b">
            <a:noAutofit/>
          </a:bodyPr>
          <a:lstStyle>
            <a:lvl1pPr marL="0" indent="0">
              <a:buNone/>
              <a:defRPr sz="27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5033" y="1262062"/>
            <a:ext cx="4927904"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8" name="Footer Placeholder 7"/>
          <p:cNvSpPr>
            <a:spLocks noGrp="1"/>
          </p:cNvSpPr>
          <p:nvPr>
            <p:ph type="ftr" sz="quarter" idx="11"/>
          </p:nvPr>
        </p:nvSpPr>
        <p:spPr/>
        <p:txBody>
          <a:bodyPr/>
          <a:lstStyle/>
          <a:p>
            <a:pPr rtl="0"/>
            <a:r>
              <a:rPr lang="tr-TR" noProof="0"/>
              <a:t>Alt bilgi ekleme</a:t>
            </a:r>
            <a:endParaRPr lang="tr-TR" noProof="0" dirty="0"/>
          </a:p>
        </p:txBody>
      </p:sp>
      <p:sp>
        <p:nvSpPr>
          <p:cNvPr id="9" name="Slide Number Placeholder 8"/>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331909371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4" name="Footer Placeholder 3"/>
          <p:cNvSpPr>
            <a:spLocks noGrp="1"/>
          </p:cNvSpPr>
          <p:nvPr>
            <p:ph type="ftr" sz="quarter" idx="11"/>
          </p:nvPr>
        </p:nvSpPr>
        <p:spPr/>
        <p:txBody>
          <a:bodyPr/>
          <a:lstStyle/>
          <a:p>
            <a:pPr rtl="0"/>
            <a:r>
              <a:rPr lang="tr-TR" noProof="0"/>
              <a:t>Alt bilgi ekleme</a:t>
            </a:r>
            <a:endParaRPr lang="tr-TR" noProof="0" dirty="0"/>
          </a:p>
        </p:txBody>
      </p:sp>
      <p:sp>
        <p:nvSpPr>
          <p:cNvPr id="5" name="Slide Number Placeholder 4"/>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161074206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3" name="Footer Placeholder 2"/>
          <p:cNvSpPr>
            <a:spLocks noGrp="1"/>
          </p:cNvSpPr>
          <p:nvPr>
            <p:ph type="ftr" sz="quarter" idx="11"/>
          </p:nvPr>
        </p:nvSpPr>
        <p:spPr/>
        <p:txBody>
          <a:bodyPr/>
          <a:lstStyle/>
          <a:p>
            <a:pPr rtl="0"/>
            <a:r>
              <a:rPr lang="tr-TR" noProof="0"/>
              <a:t>Alt bilgi ekleme</a:t>
            </a:r>
            <a:endParaRPr lang="tr-TR" noProof="0" dirty="0"/>
          </a:p>
        </p:txBody>
      </p:sp>
      <p:sp>
        <p:nvSpPr>
          <p:cNvPr id="4" name="Slide Number Placeholder 3"/>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40492307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p:txBody>
          <a:bodyPr rtlCol="0"/>
          <a:lstStyle>
            <a:lvl5pPr>
              <a:defRPr/>
            </a:lvl5pPr>
            <a:lvl6pPr>
              <a:defRPr/>
            </a:lvl6pPr>
            <a:lvl7pPr>
              <a:defRPr/>
            </a:lvl7pPr>
            <a:lvl8pPr>
              <a:defRPr/>
            </a:lvl8pPr>
            <a:lvl9pPr>
              <a:defRPr/>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075F3C46-D9B3-4911-9C8D-635C815FC010}" type="datetime1">
              <a:rPr lang="tr-TR" noProof="0" smtClean="0"/>
              <a:t>28.05.2023</a:t>
            </a:fld>
            <a:endParaRPr lang="tr-TR" noProof="0" dirty="0"/>
          </a:p>
        </p:txBody>
      </p:sp>
      <p:sp>
        <p:nvSpPr>
          <p:cNvPr id="6" name="Slayt Numarası Yer Tutucusu 5"/>
          <p:cNvSpPr>
            <a:spLocks noGrp="1"/>
          </p:cNvSpPr>
          <p:nvPr>
            <p:ph type="sldNum" sz="quarter" idx="12"/>
          </p:nvPr>
        </p:nvSpPr>
        <p:spPr/>
        <p:txBody>
          <a:bodyPr rtlCol="0"/>
          <a:lstStyle/>
          <a:p>
            <a:pPr rtl="0"/>
            <a:fld id="{34C99D79-8A4B-4031-B1E0-AF26F8EDF2BC}" type="slidenum">
              <a:rPr lang="tr-TR" noProof="0" smtClean="0"/>
              <a:t>‹#›</a:t>
            </a:fld>
            <a:endParaRPr lang="tr-TR" noProof="0" dirty="0"/>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3167" y="685800"/>
            <a:ext cx="3656648" cy="1371600"/>
          </a:xfrm>
        </p:spPr>
        <p:txBody>
          <a:bodyPr anchor="b">
            <a:normAutofit/>
          </a:bodyPr>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684034" y="685800"/>
            <a:ext cx="5942053"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3167" y="2209800"/>
            <a:ext cx="3656648" cy="2091267"/>
          </a:xfrm>
        </p:spPr>
        <p:txBody>
          <a:bodyPr anchor="t">
            <a:normAutofit/>
          </a:bodyPr>
          <a:lstStyle>
            <a:lvl1pPr marL="0" indent="0">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6" name="Footer Placeholder 5"/>
          <p:cNvSpPr>
            <a:spLocks noGrp="1"/>
          </p:cNvSpPr>
          <p:nvPr>
            <p:ph type="ftr" sz="quarter" idx="11"/>
          </p:nvPr>
        </p:nvSpPr>
        <p:spPr/>
        <p:txBody>
          <a:bodyPr/>
          <a:lstStyle/>
          <a:p>
            <a:pPr rtl="0"/>
            <a:r>
              <a:rPr lang="tr-TR" noProof="0"/>
              <a:t>Alt bilgi ekleme</a:t>
            </a:r>
            <a:endParaRPr lang="tr-TR" noProof="0" dirty="0"/>
          </a:p>
        </p:txBody>
      </p:sp>
      <p:sp>
        <p:nvSpPr>
          <p:cNvPr id="7" name="Slide Number Placeholder 6"/>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181538930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1582" y="1447800"/>
            <a:ext cx="6018232" cy="1143000"/>
          </a:xfrm>
        </p:spPr>
        <p:txBody>
          <a:bodyPr anchor="b">
            <a:normAutofit/>
          </a:bodyPr>
          <a:lstStyle>
            <a:lvl1pPr algn="l">
              <a:defRPr sz="2799"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8754" y="914400"/>
            <a:ext cx="3280120"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dirty="0"/>
              <a:t>Click icon to add picture</a:t>
            </a:r>
          </a:p>
        </p:txBody>
      </p:sp>
      <p:sp>
        <p:nvSpPr>
          <p:cNvPr id="4" name="Text Placeholder 3"/>
          <p:cNvSpPr>
            <a:spLocks noGrp="1"/>
          </p:cNvSpPr>
          <p:nvPr>
            <p:ph type="body" sz="half" idx="2"/>
          </p:nvPr>
        </p:nvSpPr>
        <p:spPr>
          <a:xfrm>
            <a:off x="4721582" y="2777067"/>
            <a:ext cx="6019820" cy="2048933"/>
          </a:xfrm>
        </p:spPr>
        <p:txBody>
          <a:bodyPr anchor="t">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6" name="Footer Placeholder 5"/>
          <p:cNvSpPr>
            <a:spLocks noGrp="1"/>
          </p:cNvSpPr>
          <p:nvPr>
            <p:ph type="ftr" sz="quarter" idx="11"/>
          </p:nvPr>
        </p:nvSpPr>
        <p:spPr/>
        <p:txBody>
          <a:bodyPr/>
          <a:lstStyle/>
          <a:p>
            <a:pPr rtl="0"/>
            <a:r>
              <a:rPr lang="tr-TR" noProof="0"/>
              <a:t>Alt bilgi ekleme</a:t>
            </a:r>
            <a:endParaRPr lang="tr-TR" noProof="0" dirty="0"/>
          </a:p>
        </p:txBody>
      </p:sp>
      <p:sp>
        <p:nvSpPr>
          <p:cNvPr id="7" name="Slide Number Placeholder 6"/>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122199709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621" y="533400"/>
            <a:ext cx="10815995"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dirty="0"/>
              <a:t>Click icon to add picture</a:t>
            </a:r>
          </a:p>
        </p:txBody>
      </p:sp>
      <p:sp>
        <p:nvSpPr>
          <p:cNvPr id="16" name="Text Placeholder 9"/>
          <p:cNvSpPr>
            <a:spLocks noGrp="1"/>
          </p:cNvSpPr>
          <p:nvPr>
            <p:ph type="body" sz="quarter" idx="14"/>
          </p:nvPr>
        </p:nvSpPr>
        <p:spPr>
          <a:xfrm>
            <a:off x="914164" y="3843867"/>
            <a:ext cx="8302047" cy="457200"/>
          </a:xfrm>
        </p:spPr>
        <p:txBody>
          <a:bodyPr anchor="t">
            <a:normAutofit/>
          </a:bodyPr>
          <a:lstStyle>
            <a:lvl1pPr marL="0" indent="0">
              <a:buFontTx/>
              <a:buNone/>
              <a:defRPr sz="1600"/>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4" name="Footer Placeholder 3"/>
          <p:cNvSpPr>
            <a:spLocks noGrp="1"/>
          </p:cNvSpPr>
          <p:nvPr>
            <p:ph type="ftr" sz="quarter" idx="11"/>
          </p:nvPr>
        </p:nvSpPr>
        <p:spPr/>
        <p:txBody>
          <a:bodyPr/>
          <a:lstStyle/>
          <a:p>
            <a:pPr rtl="0"/>
            <a:r>
              <a:rPr lang="tr-TR" noProof="0"/>
              <a:t>Alt bilgi ekleme</a:t>
            </a:r>
            <a:endParaRPr lang="tr-TR" noProof="0" dirty="0"/>
          </a:p>
        </p:txBody>
      </p:sp>
      <p:sp>
        <p:nvSpPr>
          <p:cNvPr id="5" name="Slide Number Placeholder 4"/>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268506677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035" y="685800"/>
            <a:ext cx="10055781" cy="2743200"/>
          </a:xfrm>
        </p:spPr>
        <p:txBody>
          <a:bodyPr anchor="ctr">
            <a:normAutofit/>
          </a:bodyPr>
          <a:lstStyle>
            <a:lvl1pPr algn="l">
              <a:defRPr sz="3199" b="0" cap="all"/>
            </a:lvl1pPr>
          </a:lstStyle>
          <a:p>
            <a:r>
              <a:rPr lang="en-US"/>
              <a:t>Click to edit Master title style</a:t>
            </a:r>
            <a:endParaRPr lang="en-US" dirty="0"/>
          </a:p>
        </p:txBody>
      </p:sp>
      <p:sp>
        <p:nvSpPr>
          <p:cNvPr id="3" name="Text Placeholder 2"/>
          <p:cNvSpPr>
            <a:spLocks noGrp="1"/>
          </p:cNvSpPr>
          <p:nvPr>
            <p:ph type="body" idx="1"/>
          </p:nvPr>
        </p:nvSpPr>
        <p:spPr>
          <a:xfrm>
            <a:off x="684034" y="4114800"/>
            <a:ext cx="8533765" cy="1879600"/>
          </a:xfrm>
        </p:spPr>
        <p:txBody>
          <a:bodyPr anchor="ctr">
            <a:normAutofit/>
          </a:bodyPr>
          <a:lstStyle>
            <a:lvl1pPr marL="0" indent="0" algn="l">
              <a:buNone/>
              <a:defRPr sz="1999">
                <a:solidFill>
                  <a:schemeClr val="bg2">
                    <a:lumMod val="7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5" name="Footer Placeholder 4"/>
          <p:cNvSpPr>
            <a:spLocks noGrp="1"/>
          </p:cNvSpPr>
          <p:nvPr>
            <p:ph type="ftr" sz="quarter" idx="11"/>
          </p:nvPr>
        </p:nvSpPr>
        <p:spPr/>
        <p:txBody>
          <a:bodyPr/>
          <a:lstStyle/>
          <a:p>
            <a:pPr rtl="0"/>
            <a:r>
              <a:rPr lang="tr-TR" noProof="0"/>
              <a:t>Alt bilgi ekleme</a:t>
            </a:r>
            <a:endParaRPr lang="tr-TR" noProof="0" dirty="0"/>
          </a:p>
        </p:txBody>
      </p:sp>
      <p:sp>
        <p:nvSpPr>
          <p:cNvPr id="6" name="Slide Number Placeholder 5"/>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185066782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4" y="685800"/>
            <a:ext cx="9141620" cy="2743200"/>
          </a:xfrm>
        </p:spPr>
        <p:txBody>
          <a:bodyPr anchor="ctr">
            <a:normAutofit/>
          </a:bodyPr>
          <a:lstStyle>
            <a:lvl1pPr algn="l">
              <a:defRPr sz="3199"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5835" y="3429000"/>
            <a:ext cx="8532178" cy="381000"/>
          </a:xfrm>
        </p:spPr>
        <p:txBody>
          <a:bodyPr anchor="ctr"/>
          <a:lstStyle>
            <a:lvl1pPr marL="0" indent="0">
              <a:buFontTx/>
              <a:buNone/>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3" name="Text Placeholder 2"/>
          <p:cNvSpPr>
            <a:spLocks noGrp="1"/>
          </p:cNvSpPr>
          <p:nvPr>
            <p:ph type="body" idx="1"/>
          </p:nvPr>
        </p:nvSpPr>
        <p:spPr>
          <a:xfrm>
            <a:off x="684035" y="4301068"/>
            <a:ext cx="8532178" cy="1684865"/>
          </a:xfrm>
        </p:spPr>
        <p:txBody>
          <a:bodyPr anchor="ctr">
            <a:normAutofit/>
          </a:bodyPr>
          <a:lstStyle>
            <a:lvl1pPr marL="0" indent="0" algn="l">
              <a:buNone/>
              <a:defRPr sz="1999">
                <a:solidFill>
                  <a:schemeClr val="bg2">
                    <a:lumMod val="7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5" name="Footer Placeholder 4"/>
          <p:cNvSpPr>
            <a:spLocks noGrp="1"/>
          </p:cNvSpPr>
          <p:nvPr>
            <p:ph type="ftr" sz="quarter" idx="11"/>
          </p:nvPr>
        </p:nvSpPr>
        <p:spPr/>
        <p:txBody>
          <a:bodyPr/>
          <a:lstStyle/>
          <a:p>
            <a:pPr rtl="0"/>
            <a:r>
              <a:rPr lang="tr-TR" noProof="0"/>
              <a:t>Alt bilgi ekleme</a:t>
            </a:r>
            <a:endParaRPr lang="tr-TR" noProof="0" dirty="0"/>
          </a:p>
        </p:txBody>
      </p:sp>
      <p:sp>
        <p:nvSpPr>
          <p:cNvPr id="6" name="Slide Number Placeholder 5"/>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
        <p:nvSpPr>
          <p:cNvPr id="14" name="TextBox 13"/>
          <p:cNvSpPr txBox="1"/>
          <p:nvPr/>
        </p:nvSpPr>
        <p:spPr>
          <a:xfrm>
            <a:off x="531674" y="812222"/>
            <a:ext cx="609441" cy="584776"/>
          </a:xfrm>
          <a:prstGeom prst="rect">
            <a:avLst/>
          </a:prstGeom>
        </p:spPr>
        <p:txBody>
          <a:bodyPr vert="horz" lIns="91416" tIns="45708" rIns="91416" bIns="45708" rtlCol="0" anchor="ctr">
            <a:noAutofit/>
          </a:bodyPr>
          <a:lstStyle/>
          <a:p>
            <a:pPr lvl="0"/>
            <a:r>
              <a:rPr lang="en-US" sz="7998" dirty="0">
                <a:solidFill>
                  <a:schemeClr val="tx1"/>
                </a:solidFill>
                <a:effectLst/>
              </a:rPr>
              <a:t>“</a:t>
            </a:r>
          </a:p>
        </p:txBody>
      </p:sp>
      <p:sp>
        <p:nvSpPr>
          <p:cNvPr id="15" name="TextBox 14"/>
          <p:cNvSpPr txBox="1"/>
          <p:nvPr/>
        </p:nvSpPr>
        <p:spPr>
          <a:xfrm>
            <a:off x="10282734" y="2768601"/>
            <a:ext cx="609441" cy="584776"/>
          </a:xfrm>
          <a:prstGeom prst="rect">
            <a:avLst/>
          </a:prstGeom>
        </p:spPr>
        <p:txBody>
          <a:bodyPr vert="horz" lIns="91416" tIns="45708" rIns="91416" bIns="45708" rtlCol="0" anchor="ctr">
            <a:noAutofit/>
          </a:bodyPr>
          <a:lstStyle/>
          <a:p>
            <a:pPr lvl="0" algn="r"/>
            <a:r>
              <a:rPr lang="en-US" sz="7998" dirty="0">
                <a:solidFill>
                  <a:schemeClr val="tx1"/>
                </a:solidFill>
                <a:effectLst/>
              </a:rPr>
              <a:t>”</a:t>
            </a:r>
          </a:p>
        </p:txBody>
      </p:sp>
    </p:spTree>
    <p:extLst>
      <p:ext uri="{BB962C8B-B14F-4D97-AF65-F5344CB8AC3E}">
        <p14:creationId xmlns:p14="http://schemas.microsoft.com/office/powerpoint/2010/main" val="361535644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034" y="3429000"/>
            <a:ext cx="8532178" cy="1697400"/>
          </a:xfrm>
        </p:spPr>
        <p:txBody>
          <a:bodyPr anchor="b">
            <a:normAutofit/>
          </a:bodyPr>
          <a:lstStyle>
            <a:lvl1pPr algn="l">
              <a:defRPr sz="3199" b="0" cap="all"/>
            </a:lvl1pPr>
          </a:lstStyle>
          <a:p>
            <a:r>
              <a:rPr lang="en-US"/>
              <a:t>Click to edit Master title style</a:t>
            </a:r>
            <a:endParaRPr lang="en-US" dirty="0"/>
          </a:p>
        </p:txBody>
      </p:sp>
      <p:sp>
        <p:nvSpPr>
          <p:cNvPr id="3" name="Text Placeholder 2"/>
          <p:cNvSpPr>
            <a:spLocks noGrp="1"/>
          </p:cNvSpPr>
          <p:nvPr>
            <p:ph type="body" idx="1"/>
          </p:nvPr>
        </p:nvSpPr>
        <p:spPr>
          <a:xfrm>
            <a:off x="684033" y="5132981"/>
            <a:ext cx="8533767" cy="860400"/>
          </a:xfrm>
        </p:spPr>
        <p:txBody>
          <a:bodyPr anchor="t">
            <a:normAutofit/>
          </a:bodyPr>
          <a:lstStyle>
            <a:lvl1pPr marL="0" indent="0" algn="l">
              <a:buNone/>
              <a:defRPr sz="1999">
                <a:solidFill>
                  <a:schemeClr val="bg2">
                    <a:lumMod val="7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5" name="Footer Placeholder 4"/>
          <p:cNvSpPr>
            <a:spLocks noGrp="1"/>
          </p:cNvSpPr>
          <p:nvPr>
            <p:ph type="ftr" sz="quarter" idx="11"/>
          </p:nvPr>
        </p:nvSpPr>
        <p:spPr/>
        <p:txBody>
          <a:bodyPr/>
          <a:lstStyle/>
          <a:p>
            <a:pPr rtl="0"/>
            <a:r>
              <a:rPr lang="tr-TR" noProof="0"/>
              <a:t>Alt bilgi ekleme</a:t>
            </a:r>
            <a:endParaRPr lang="tr-TR" noProof="0" dirty="0"/>
          </a:p>
        </p:txBody>
      </p:sp>
      <p:sp>
        <p:nvSpPr>
          <p:cNvPr id="6" name="Slide Number Placeholder 5"/>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178354607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116" y="685800"/>
            <a:ext cx="9141619" cy="2743200"/>
          </a:xfrm>
        </p:spPr>
        <p:txBody>
          <a:bodyPr anchor="ctr">
            <a:normAutofit/>
          </a:bodyPr>
          <a:lstStyle>
            <a:lvl1pPr algn="l">
              <a:defRPr sz="3199"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035" y="3928534"/>
            <a:ext cx="8532178" cy="1049866"/>
          </a:xfrm>
        </p:spPr>
        <p:txBody>
          <a:bodyPr vert="horz" lIns="91440" tIns="45720" rIns="91440" bIns="45720" rtlCol="0" anchor="b">
            <a:normAutofit/>
          </a:bodyPr>
          <a:lstStyle>
            <a:lvl1pPr>
              <a:buNone/>
              <a:defRPr lang="en-US" sz="2399"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034" y="4978400"/>
            <a:ext cx="8532178" cy="1016000"/>
          </a:xfrm>
        </p:spPr>
        <p:txBody>
          <a:bodyPr anchor="t">
            <a:normAutofit/>
          </a:bodyPr>
          <a:lstStyle>
            <a:lvl1pPr marL="0" indent="0" algn="l">
              <a:buNone/>
              <a:defRPr sz="1799">
                <a:solidFill>
                  <a:schemeClr val="bg2">
                    <a:lumMod val="7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5" name="Footer Placeholder 4"/>
          <p:cNvSpPr>
            <a:spLocks noGrp="1"/>
          </p:cNvSpPr>
          <p:nvPr>
            <p:ph type="ftr" sz="quarter" idx="11"/>
          </p:nvPr>
        </p:nvSpPr>
        <p:spPr/>
        <p:txBody>
          <a:bodyPr/>
          <a:lstStyle/>
          <a:p>
            <a:pPr rtl="0"/>
            <a:r>
              <a:rPr lang="tr-TR" noProof="0"/>
              <a:t>Alt bilgi ekleme</a:t>
            </a:r>
            <a:endParaRPr lang="tr-TR" noProof="0" dirty="0"/>
          </a:p>
        </p:txBody>
      </p:sp>
      <p:sp>
        <p:nvSpPr>
          <p:cNvPr id="6" name="Slide Number Placeholder 5"/>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
        <p:nvSpPr>
          <p:cNvPr id="11" name="TextBox 10"/>
          <p:cNvSpPr txBox="1"/>
          <p:nvPr/>
        </p:nvSpPr>
        <p:spPr>
          <a:xfrm>
            <a:off x="531674" y="812222"/>
            <a:ext cx="609441" cy="584776"/>
          </a:xfrm>
          <a:prstGeom prst="rect">
            <a:avLst/>
          </a:prstGeom>
        </p:spPr>
        <p:txBody>
          <a:bodyPr vert="horz" lIns="91416" tIns="45708" rIns="91416" bIns="45708" rtlCol="0" anchor="ctr">
            <a:noAutofit/>
          </a:bodyPr>
          <a:lstStyle/>
          <a:p>
            <a:pPr lvl="0"/>
            <a:r>
              <a:rPr lang="en-US" sz="7998" dirty="0">
                <a:solidFill>
                  <a:schemeClr val="tx1"/>
                </a:solidFill>
                <a:effectLst/>
              </a:rPr>
              <a:t>“</a:t>
            </a:r>
          </a:p>
        </p:txBody>
      </p:sp>
      <p:sp>
        <p:nvSpPr>
          <p:cNvPr id="12" name="TextBox 11"/>
          <p:cNvSpPr txBox="1"/>
          <p:nvPr/>
        </p:nvSpPr>
        <p:spPr>
          <a:xfrm>
            <a:off x="10282734" y="2768601"/>
            <a:ext cx="609441" cy="584776"/>
          </a:xfrm>
          <a:prstGeom prst="rect">
            <a:avLst/>
          </a:prstGeom>
        </p:spPr>
        <p:txBody>
          <a:bodyPr vert="horz" lIns="91416" tIns="45708" rIns="91416" bIns="45708" rtlCol="0" anchor="ctr">
            <a:noAutofit/>
          </a:bodyPr>
          <a:lstStyle/>
          <a:p>
            <a:pPr lvl="0" algn="r"/>
            <a:r>
              <a:rPr lang="en-US" sz="7998" dirty="0">
                <a:solidFill>
                  <a:schemeClr val="tx1"/>
                </a:solidFill>
                <a:effectLst/>
              </a:rPr>
              <a:t>”</a:t>
            </a:r>
          </a:p>
        </p:txBody>
      </p:sp>
    </p:spTree>
    <p:extLst>
      <p:ext uri="{BB962C8B-B14F-4D97-AF65-F5344CB8AC3E}">
        <p14:creationId xmlns:p14="http://schemas.microsoft.com/office/powerpoint/2010/main" val="359070584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035" y="685800"/>
            <a:ext cx="10055781"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034" y="3928534"/>
            <a:ext cx="8532178" cy="838200"/>
          </a:xfrm>
        </p:spPr>
        <p:txBody>
          <a:bodyPr vert="horz" lIns="91440" tIns="45720" rIns="91440" bIns="45720" rtlCol="0" anchor="b">
            <a:normAutofit/>
          </a:bodyPr>
          <a:lstStyle>
            <a:lvl1pPr>
              <a:buNone/>
              <a:defRPr lang="en-US" sz="2399"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034" y="4766733"/>
            <a:ext cx="8532178" cy="1227667"/>
          </a:xfrm>
        </p:spPr>
        <p:txBody>
          <a:bodyPr anchor="t">
            <a:normAutofit/>
          </a:bodyPr>
          <a:lstStyle>
            <a:lvl1pPr marL="0" indent="0" algn="l">
              <a:buNone/>
              <a:defRPr sz="1799">
                <a:solidFill>
                  <a:schemeClr val="bg2">
                    <a:lumMod val="7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5" name="Footer Placeholder 4"/>
          <p:cNvSpPr>
            <a:spLocks noGrp="1"/>
          </p:cNvSpPr>
          <p:nvPr>
            <p:ph type="ftr" sz="quarter" idx="11"/>
          </p:nvPr>
        </p:nvSpPr>
        <p:spPr/>
        <p:txBody>
          <a:bodyPr/>
          <a:lstStyle/>
          <a:p>
            <a:pPr rtl="0"/>
            <a:r>
              <a:rPr lang="tr-TR" noProof="0"/>
              <a:t>Alt bilgi ekleme</a:t>
            </a:r>
            <a:endParaRPr lang="tr-TR" noProof="0" dirty="0"/>
          </a:p>
        </p:txBody>
      </p:sp>
      <p:sp>
        <p:nvSpPr>
          <p:cNvPr id="6" name="Slide Number Placeholder 5"/>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112818740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5" name="Footer Placeholder 4"/>
          <p:cNvSpPr>
            <a:spLocks noGrp="1"/>
          </p:cNvSpPr>
          <p:nvPr>
            <p:ph type="ftr" sz="quarter" idx="11"/>
          </p:nvPr>
        </p:nvSpPr>
        <p:spPr/>
        <p:txBody>
          <a:bodyPr/>
          <a:lstStyle/>
          <a:p>
            <a:pPr rtl="0"/>
            <a:r>
              <a:rPr lang="tr-TR" noProof="0"/>
              <a:t>Alt bilgi ekleme</a:t>
            </a:r>
            <a:endParaRPr lang="tr-TR" noProof="0" dirty="0"/>
          </a:p>
        </p:txBody>
      </p:sp>
      <p:sp>
        <p:nvSpPr>
          <p:cNvPr id="6" name="Slide Number Placeholder 5"/>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93856459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2950" y="685800"/>
            <a:ext cx="2056864"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621" y="685800"/>
            <a:ext cx="7821163"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E7E9616D-7AB5-41F3-A02D-8644D06B5CCE}" type="datetime1">
              <a:rPr lang="tr-TR" noProof="0" smtClean="0"/>
              <a:t>28.05.2023</a:t>
            </a:fld>
            <a:endParaRPr lang="tr-TR" noProof="0" dirty="0"/>
          </a:p>
        </p:txBody>
      </p:sp>
      <p:sp>
        <p:nvSpPr>
          <p:cNvPr id="5" name="Footer Placeholder 4"/>
          <p:cNvSpPr>
            <a:spLocks noGrp="1"/>
          </p:cNvSpPr>
          <p:nvPr>
            <p:ph type="ftr" sz="quarter" idx="11"/>
          </p:nvPr>
        </p:nvSpPr>
        <p:spPr/>
        <p:txBody>
          <a:bodyPr/>
          <a:lstStyle/>
          <a:p>
            <a:pPr rtl="0"/>
            <a:r>
              <a:rPr lang="tr-TR" noProof="0"/>
              <a:t>Alt bilgi ekleme</a:t>
            </a:r>
            <a:endParaRPr lang="tr-TR" noProof="0" dirty="0"/>
          </a:p>
        </p:txBody>
      </p:sp>
      <p:sp>
        <p:nvSpPr>
          <p:cNvPr id="6" name="Slide Number Placeholder 5"/>
          <p:cNvSpPr>
            <a:spLocks noGrp="1"/>
          </p:cNvSpPr>
          <p:nvPr>
            <p:ph type="sldNum" sz="quarter" idx="12"/>
          </p:nvPr>
        </p:nvSpPr>
        <p:spPr/>
        <p:txBody>
          <a:body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249864190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Başlığı">
    <p:spTree>
      <p:nvGrpSpPr>
        <p:cNvPr id="1" name=""/>
        <p:cNvGrpSpPr/>
        <p:nvPr/>
      </p:nvGrpSpPr>
      <p:grpSpPr>
        <a:xfrm>
          <a:off x="0" y="0"/>
          <a:ext cx="0" cy="0"/>
          <a:chOff x="0" y="0"/>
          <a:chExt cx="0" cy="0"/>
        </a:xfrm>
      </p:grpSpPr>
      <p:grpSp>
        <p:nvGrpSpPr>
          <p:cNvPr id="7" name="kareler"/>
          <p:cNvGrpSpPr/>
          <p:nvPr/>
        </p:nvGrpSpPr>
        <p:grpSpPr>
          <a:xfrm>
            <a:off x="0" y="3124415"/>
            <a:ext cx="1622332" cy="805061"/>
            <a:chOff x="0" y="2343311"/>
            <a:chExt cx="1217066" cy="603796"/>
          </a:xfrm>
        </p:grpSpPr>
        <p:sp>
          <p:nvSpPr>
            <p:cNvPr id="8" name="Yuvarlatılmış Dikdörtgen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9" name="Yuvarlatılmış Dikdörtgen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0" name="Aynı Yanın Köşesi Yuvarlatılmış Dikdörtgen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grpSp>
      <p:grpSp>
        <p:nvGrpSpPr>
          <p:cNvPr id="19" name="alt grafik"/>
          <p:cNvGrpSpPr/>
          <p:nvPr/>
        </p:nvGrpSpPr>
        <p:grpSpPr>
          <a:xfrm>
            <a:off x="0" y="5409216"/>
            <a:ext cx="12188825" cy="1462483"/>
            <a:chOff x="0" y="4056912"/>
            <a:chExt cx="9144000" cy="1096862"/>
          </a:xfrm>
        </p:grpSpPr>
        <p:sp>
          <p:nvSpPr>
            <p:cNvPr id="20" name="Serbest 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21" name="Dikdörtgen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tr-TR" noProof="0" dirty="0"/>
            </a:p>
          </p:txBody>
        </p:sp>
      </p:grpSp>
      <p:sp>
        <p:nvSpPr>
          <p:cNvPr id="2" name="Başlık 1"/>
          <p:cNvSpPr>
            <a:spLocks noGrp="1"/>
          </p:cNvSpPr>
          <p:nvPr>
            <p:ph type="title"/>
          </p:nvPr>
        </p:nvSpPr>
        <p:spPr>
          <a:xfrm>
            <a:off x="1828324" y="1932518"/>
            <a:ext cx="9141619" cy="2105367"/>
          </a:xfrm>
        </p:spPr>
        <p:txBody>
          <a:bodyPr rtlCol="0" anchor="b">
            <a:normAutofit/>
          </a:bodyPr>
          <a:lstStyle>
            <a:lvl1pPr algn="l">
              <a:defRPr sz="6000" b="0" cap="none" baseline="0"/>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828324" y="4084264"/>
            <a:ext cx="9141619" cy="933297"/>
          </a:xfrm>
        </p:spPr>
        <p:txBody>
          <a:bodyPr rtlCol="0"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rtl="0"/>
            <a:r>
              <a:rPr lang="tr-TR" noProof="0"/>
              <a:t>Asıl metin stillerini düzenlemek için tıklayın</a:t>
            </a:r>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927D0039-A042-4C8B-8D10-F2A015A11270}" type="datetime1">
              <a:rPr lang="tr-TR" noProof="0" smtClean="0"/>
              <a:t>28.05.2023</a:t>
            </a:fld>
            <a:endParaRPr lang="tr-TR" noProof="0" dirty="0"/>
          </a:p>
        </p:txBody>
      </p:sp>
      <p:sp>
        <p:nvSpPr>
          <p:cNvPr id="6" name="Slayt Numarası Yer Tutucusu 5"/>
          <p:cNvSpPr>
            <a:spLocks noGrp="1"/>
          </p:cNvSpPr>
          <p:nvPr>
            <p:ph type="sldNum" sz="quarter" idx="12"/>
          </p:nvPr>
        </p:nvSpPr>
        <p:spPr/>
        <p:txBody>
          <a:bodyPr rtlCol="0"/>
          <a:lstStyle/>
          <a:p>
            <a:pPr rtl="0"/>
            <a:fld id="{34C99D79-8A4B-4031-B1E0-AF26F8EDF2BC}" type="slidenum">
              <a:rPr lang="tr-TR" noProof="0" smtClean="0"/>
              <a:t>‹#›</a:t>
            </a:fld>
            <a:endParaRPr lang="tr-TR" noProof="0" dirty="0"/>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4183814" y="1517904"/>
            <a:ext cx="3821197" cy="3822192"/>
          </a:xfrm>
          <a:custGeom>
            <a:avLst/>
            <a:gdLst>
              <a:gd name="connsiteX0" fmla="*/ 1911096 w 3822192"/>
              <a:gd name="connsiteY0" fmla="*/ 955548 h 3822192"/>
              <a:gd name="connsiteX1" fmla="*/ 955548 w 3822192"/>
              <a:gd name="connsiteY1" fmla="*/ 1911096 h 3822192"/>
              <a:gd name="connsiteX2" fmla="*/ 1911096 w 3822192"/>
              <a:gd name="connsiteY2" fmla="*/ 2866644 h 3822192"/>
              <a:gd name="connsiteX3" fmla="*/ 2866644 w 3822192"/>
              <a:gd name="connsiteY3" fmla="*/ 1911096 h 3822192"/>
              <a:gd name="connsiteX4" fmla="*/ 1911096 w 3822192"/>
              <a:gd name="connsiteY4" fmla="*/ 955548 h 3822192"/>
              <a:gd name="connsiteX5" fmla="*/ 1911096 w 3822192"/>
              <a:gd name="connsiteY5" fmla="*/ 0 h 3822192"/>
              <a:gd name="connsiteX6" fmla="*/ 3822192 w 3822192"/>
              <a:gd name="connsiteY6" fmla="*/ 1911096 h 3822192"/>
              <a:gd name="connsiteX7" fmla="*/ 1911096 w 3822192"/>
              <a:gd name="connsiteY7" fmla="*/ 3822192 h 3822192"/>
              <a:gd name="connsiteX8" fmla="*/ 0 w 3822192"/>
              <a:gd name="connsiteY8" fmla="*/ 1911096 h 3822192"/>
              <a:gd name="connsiteX9" fmla="*/ 1911096 w 3822192"/>
              <a:gd name="connsiteY9" fmla="*/ 0 h 382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2192" h="3822192">
                <a:moveTo>
                  <a:pt x="1911096" y="955548"/>
                </a:moveTo>
                <a:cubicBezTo>
                  <a:pt x="1383361" y="955548"/>
                  <a:pt x="955548" y="1383361"/>
                  <a:pt x="955548" y="1911096"/>
                </a:cubicBezTo>
                <a:cubicBezTo>
                  <a:pt x="955548" y="2438831"/>
                  <a:pt x="1383361" y="2866644"/>
                  <a:pt x="1911096" y="2866644"/>
                </a:cubicBezTo>
                <a:cubicBezTo>
                  <a:pt x="2438831" y="2866644"/>
                  <a:pt x="2866644" y="2438831"/>
                  <a:pt x="2866644" y="1911096"/>
                </a:cubicBezTo>
                <a:cubicBezTo>
                  <a:pt x="2866644" y="1383361"/>
                  <a:pt x="2438831" y="955548"/>
                  <a:pt x="1911096" y="955548"/>
                </a:cubicBezTo>
                <a:close/>
                <a:moveTo>
                  <a:pt x="1911096" y="0"/>
                </a:moveTo>
                <a:cubicBezTo>
                  <a:pt x="2966565" y="0"/>
                  <a:pt x="3822192" y="855627"/>
                  <a:pt x="3822192" y="1911096"/>
                </a:cubicBezTo>
                <a:cubicBezTo>
                  <a:pt x="3822192" y="2966565"/>
                  <a:pt x="2966565" y="3822192"/>
                  <a:pt x="1911096" y="3822192"/>
                </a:cubicBezTo>
                <a:cubicBezTo>
                  <a:pt x="855627" y="3822192"/>
                  <a:pt x="0" y="2966565"/>
                  <a:pt x="0" y="1911096"/>
                </a:cubicBezTo>
                <a:cubicBezTo>
                  <a:pt x="0" y="855627"/>
                  <a:pt x="855627" y="0"/>
                  <a:pt x="1911096"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392159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a:xfrm>
            <a:off x="1141412" y="152400"/>
            <a:ext cx="9751060" cy="1295400"/>
          </a:xfrm>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sz="half" idx="1"/>
          </p:nvPr>
        </p:nvSpPr>
        <p:spPr>
          <a:xfrm>
            <a:off x="1141412" y="1600200"/>
            <a:ext cx="4875530" cy="4572000"/>
          </a:xfrm>
        </p:spPr>
        <p:txBody>
          <a:bodyPr rtlCol="0">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6094412" y="1600200"/>
            <a:ext cx="4875530" cy="4572000"/>
          </a:xfrm>
        </p:spPr>
        <p:txBody>
          <a:bodyPr rtlCol="0">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8F738951-360D-479E-840A-4612A8362243}" type="datetime1">
              <a:rPr lang="tr-TR" noProof="0" smtClean="0"/>
              <a:t>28.05.2023</a:t>
            </a:fld>
            <a:endParaRPr lang="tr-TR" noProof="0" dirty="0"/>
          </a:p>
        </p:txBody>
      </p:sp>
      <p:sp>
        <p:nvSpPr>
          <p:cNvPr id="7" name="Slayt Numarası Yer Tutucusu 6"/>
          <p:cNvSpPr>
            <a:spLocks noGrp="1"/>
          </p:cNvSpPr>
          <p:nvPr>
            <p:ph type="sldNum" sz="quarter" idx="12"/>
          </p:nvPr>
        </p:nvSpPr>
        <p:spPr/>
        <p:txBody>
          <a:bodyPr rtlCol="0"/>
          <a:lstStyle/>
          <a:p>
            <a:pPr rtl="0"/>
            <a:fld id="{34C99D79-8A4B-4031-B1E0-AF26F8EDF2BC}" type="slidenum">
              <a:rPr lang="tr-TR" noProof="0" smtClean="0"/>
              <a:t>‹#›</a:t>
            </a:fld>
            <a:endParaRPr lang="tr-TR" noProof="0" dirty="0"/>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1141412" y="152400"/>
            <a:ext cx="9751060" cy="1295400"/>
          </a:xfrm>
        </p:spPr>
        <p:txBody>
          <a:bodyPr rtlCol="0"/>
          <a:lstStyle>
            <a:lvl1pPr>
              <a:defRPr/>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141412" y="1524000"/>
            <a:ext cx="4875530" cy="816429"/>
          </a:xfrm>
        </p:spPr>
        <p:txBody>
          <a:bodyPr rtlCol="0"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141412" y="2413000"/>
            <a:ext cx="4875530" cy="3759199"/>
          </a:xfrm>
        </p:spPr>
        <p:txBody>
          <a:bodyPr rtlCol="0">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Metin Yer Tutucusu 4"/>
          <p:cNvSpPr>
            <a:spLocks noGrp="1"/>
          </p:cNvSpPr>
          <p:nvPr>
            <p:ph type="body" sz="quarter" idx="3"/>
          </p:nvPr>
        </p:nvSpPr>
        <p:spPr>
          <a:xfrm>
            <a:off x="6094412" y="1524000"/>
            <a:ext cx="4875530" cy="816429"/>
          </a:xfrm>
        </p:spPr>
        <p:txBody>
          <a:bodyPr rtlCol="0"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094412" y="2413000"/>
            <a:ext cx="4875530" cy="3759199"/>
          </a:xfrm>
        </p:spPr>
        <p:txBody>
          <a:bodyPr rtlCol="0">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8" name="Alt Bilgi Yer Tutucusu 7"/>
          <p:cNvSpPr>
            <a:spLocks noGrp="1"/>
          </p:cNvSpPr>
          <p:nvPr>
            <p:ph type="ftr" sz="quarter" idx="11"/>
          </p:nvPr>
        </p:nvSpPr>
        <p:spPr/>
        <p:txBody>
          <a:bodyPr rtlCol="0"/>
          <a:lstStyle/>
          <a:p>
            <a:pPr rtl="0"/>
            <a:r>
              <a:rPr lang="tr-TR" noProof="0" dirty="0"/>
              <a:t>Alt bilgi ekleme</a:t>
            </a:r>
          </a:p>
        </p:txBody>
      </p:sp>
      <p:sp>
        <p:nvSpPr>
          <p:cNvPr id="7" name="Tarih Yer Tutucusu 6"/>
          <p:cNvSpPr>
            <a:spLocks noGrp="1"/>
          </p:cNvSpPr>
          <p:nvPr>
            <p:ph type="dt" sz="half" idx="10"/>
          </p:nvPr>
        </p:nvSpPr>
        <p:spPr/>
        <p:txBody>
          <a:bodyPr rtlCol="0"/>
          <a:lstStyle/>
          <a:p>
            <a:pPr rtl="0"/>
            <a:fld id="{31932F44-A6A5-4F46-8341-7E1B0E2A8481}" type="datetime1">
              <a:rPr lang="tr-TR" noProof="0" smtClean="0"/>
              <a:t>28.05.2023</a:t>
            </a:fld>
            <a:endParaRPr lang="tr-TR" noProof="0" dirty="0"/>
          </a:p>
        </p:txBody>
      </p:sp>
      <p:sp>
        <p:nvSpPr>
          <p:cNvPr id="9" name="Slayt Numarası Yer Tutucusu 8"/>
          <p:cNvSpPr>
            <a:spLocks noGrp="1"/>
          </p:cNvSpPr>
          <p:nvPr>
            <p:ph type="sldNum" sz="quarter" idx="12"/>
          </p:nvPr>
        </p:nvSpPr>
        <p:spPr/>
        <p:txBody>
          <a:bodyPr rtlCol="0"/>
          <a:lstStyle/>
          <a:p>
            <a:pPr rtl="0"/>
            <a:fld id="{34C99D79-8A4B-4031-B1E0-AF26F8EDF2BC}" type="slidenum">
              <a:rPr lang="tr-TR" noProof="0" smtClean="0"/>
              <a:t>‹#›</a:t>
            </a:fld>
            <a:endParaRPr lang="tr-TR" noProof="0" dirty="0"/>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4" name="Alt Bilgi Yer Tutucusu 3"/>
          <p:cNvSpPr>
            <a:spLocks noGrp="1"/>
          </p:cNvSpPr>
          <p:nvPr>
            <p:ph type="ftr" sz="quarter" idx="11"/>
          </p:nvPr>
        </p:nvSpPr>
        <p:spPr/>
        <p:txBody>
          <a:bodyPr rtlCol="0"/>
          <a:lstStyle/>
          <a:p>
            <a:pPr rtl="0"/>
            <a:r>
              <a:rPr lang="tr-TR" noProof="0" dirty="0"/>
              <a:t>Alt bilgi ekleme</a:t>
            </a:r>
          </a:p>
        </p:txBody>
      </p:sp>
      <p:sp>
        <p:nvSpPr>
          <p:cNvPr id="3" name="Tarih Yer Tutucusu 2"/>
          <p:cNvSpPr>
            <a:spLocks noGrp="1"/>
          </p:cNvSpPr>
          <p:nvPr>
            <p:ph type="dt" sz="half" idx="10"/>
          </p:nvPr>
        </p:nvSpPr>
        <p:spPr/>
        <p:txBody>
          <a:bodyPr rtlCol="0"/>
          <a:lstStyle/>
          <a:p>
            <a:pPr rtl="0"/>
            <a:fld id="{46C90A7D-0F5C-4D0A-BF77-0E921404B46C}" type="datetime1">
              <a:rPr lang="tr-TR" noProof="0" smtClean="0"/>
              <a:t>28.05.2023</a:t>
            </a:fld>
            <a:endParaRPr lang="tr-TR" noProof="0" dirty="0"/>
          </a:p>
        </p:txBody>
      </p:sp>
      <p:sp>
        <p:nvSpPr>
          <p:cNvPr id="5" name="Slayt Numarası Yer Tutucusu 4"/>
          <p:cNvSpPr>
            <a:spLocks noGrp="1"/>
          </p:cNvSpPr>
          <p:nvPr>
            <p:ph type="sldNum" sz="quarter" idx="12"/>
          </p:nvPr>
        </p:nvSpPr>
        <p:spPr/>
        <p:txBody>
          <a:bodyPr rtlCol="0"/>
          <a:lstStyle/>
          <a:p>
            <a:pPr rtl="0"/>
            <a:fld id="{34C99D79-8A4B-4031-B1E0-AF26F8EDF2BC}" type="slidenum">
              <a:rPr lang="tr-TR" noProof="0" smtClean="0"/>
              <a:t>‹#›</a:t>
            </a:fld>
            <a:endParaRPr lang="tr-TR" noProof="0" dirty="0"/>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grpSp>
        <p:nvGrpSpPr>
          <p:cNvPr id="8" name="alt grafik"/>
          <p:cNvGrpSpPr/>
          <p:nvPr/>
        </p:nvGrpSpPr>
        <p:grpSpPr>
          <a:xfrm>
            <a:off x="0" y="5409216"/>
            <a:ext cx="12188825" cy="1462483"/>
            <a:chOff x="0" y="4056912"/>
            <a:chExt cx="9144000" cy="1096862"/>
          </a:xfrm>
        </p:grpSpPr>
        <p:sp>
          <p:nvSpPr>
            <p:cNvPr id="9" name="Serbest 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0" name="Dikdörtgen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tr-TR" noProof="0" dirty="0"/>
            </a:p>
          </p:txBody>
        </p:sp>
      </p:grpSp>
      <p:sp>
        <p:nvSpPr>
          <p:cNvPr id="3" name="Alt Bilgi Yer Tutucusu 2"/>
          <p:cNvSpPr>
            <a:spLocks noGrp="1"/>
          </p:cNvSpPr>
          <p:nvPr>
            <p:ph type="ftr" sz="quarter" idx="11"/>
          </p:nvPr>
        </p:nvSpPr>
        <p:spPr/>
        <p:txBody>
          <a:bodyPr rtlCol="0"/>
          <a:lstStyle/>
          <a:p>
            <a:pPr rtl="0"/>
            <a:r>
              <a:rPr lang="tr-TR" noProof="0" dirty="0"/>
              <a:t>Alt bilgi ekleme</a:t>
            </a:r>
          </a:p>
        </p:txBody>
      </p:sp>
      <p:sp>
        <p:nvSpPr>
          <p:cNvPr id="2" name="Tarih Yer Tutucusu 1"/>
          <p:cNvSpPr>
            <a:spLocks noGrp="1"/>
          </p:cNvSpPr>
          <p:nvPr>
            <p:ph type="dt" sz="half" idx="10"/>
          </p:nvPr>
        </p:nvSpPr>
        <p:spPr/>
        <p:txBody>
          <a:bodyPr rtlCol="0"/>
          <a:lstStyle/>
          <a:p>
            <a:pPr rtl="0"/>
            <a:fld id="{573F3AAB-AC1D-420D-A58A-9565A7479437}" type="datetime1">
              <a:rPr lang="tr-TR" noProof="0" smtClean="0"/>
              <a:t>28.05.2023</a:t>
            </a:fld>
            <a:endParaRPr lang="tr-TR" noProof="0" dirty="0"/>
          </a:p>
        </p:txBody>
      </p:sp>
      <p:sp>
        <p:nvSpPr>
          <p:cNvPr id="4" name="Slayt Numarası Yer Tutucusu 3"/>
          <p:cNvSpPr>
            <a:spLocks noGrp="1"/>
          </p:cNvSpPr>
          <p:nvPr>
            <p:ph type="sldNum" sz="quarter" idx="12"/>
          </p:nvPr>
        </p:nvSpPr>
        <p:spPr/>
        <p:txBody>
          <a:bodyPr rtlCol="0"/>
          <a:lstStyle/>
          <a:p>
            <a:pPr rtl="0"/>
            <a:fld id="{34C99D79-8A4B-4031-B1E0-AF26F8EDF2BC}" type="slidenum">
              <a:rPr lang="tr-TR" noProof="0" smtClean="0"/>
              <a:t>‹#›</a:t>
            </a:fld>
            <a:endParaRPr lang="tr-TR" noProof="0" dirty="0"/>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nchor="b">
            <a:normAutofit/>
          </a:bodyPr>
          <a:lstStyle>
            <a:lvl1pPr algn="l">
              <a:defRPr sz="3600" b="0"/>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4875530" y="1600200"/>
            <a:ext cx="6094413" cy="4572000"/>
          </a:xfrm>
        </p:spPr>
        <p:txBody>
          <a:bodyPr rtlCol="0">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Metin Yer Tutucusu 3"/>
          <p:cNvSpPr>
            <a:spLocks noGrp="1"/>
          </p:cNvSpPr>
          <p:nvPr>
            <p:ph type="body" sz="half" idx="2"/>
          </p:nvPr>
        </p:nvSpPr>
        <p:spPr>
          <a:xfrm>
            <a:off x="1218883" y="1600202"/>
            <a:ext cx="3453500" cy="4571999"/>
          </a:xfrm>
        </p:spPr>
        <p:txBody>
          <a:bodyPr rtlCol="0">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tr-TR" noProof="0"/>
              <a:t>Asıl metin stillerini düzenlemek için tıklayın</a:t>
            </a:r>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F6C2EBF2-4BC4-46AB-8ED0-55269040C187}" type="datetime1">
              <a:rPr lang="tr-TR" noProof="0" smtClean="0"/>
              <a:t>28.05.2023</a:t>
            </a:fld>
            <a:endParaRPr lang="tr-TR" noProof="0" dirty="0"/>
          </a:p>
        </p:txBody>
      </p:sp>
      <p:sp>
        <p:nvSpPr>
          <p:cNvPr id="7" name="Slayt Numarası Yer Tutucusu 6"/>
          <p:cNvSpPr>
            <a:spLocks noGrp="1"/>
          </p:cNvSpPr>
          <p:nvPr>
            <p:ph type="sldNum" sz="quarter" idx="12"/>
          </p:nvPr>
        </p:nvSpPr>
        <p:spPr/>
        <p:txBody>
          <a:bodyPr rtlCol="0"/>
          <a:lstStyle/>
          <a:p>
            <a:pPr rtl="0"/>
            <a:fld id="{34C99D79-8A4B-4031-B1E0-AF26F8EDF2BC}" type="slidenum">
              <a:rPr lang="tr-TR" noProof="0" smtClean="0"/>
              <a:t>‹#›</a:t>
            </a:fld>
            <a:endParaRPr lang="tr-TR" noProof="0" dirty="0"/>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nchor="b">
            <a:normAutofit/>
          </a:bodyPr>
          <a:lstStyle>
            <a:lvl1pPr algn="l">
              <a:defRPr sz="3600" b="0"/>
            </a:lvl1pPr>
          </a:lstStyle>
          <a:p>
            <a:pPr rtl="0"/>
            <a:r>
              <a:rPr lang="tr-TR" noProof="0"/>
              <a:t>Asıl başlık stilini düzenlemek için tıklayın</a:t>
            </a:r>
            <a:endParaRPr lang="tr-TR" noProof="0" dirty="0"/>
          </a:p>
        </p:txBody>
      </p:sp>
      <p:sp>
        <p:nvSpPr>
          <p:cNvPr id="3" name="Resim Yer Tutucusu 2" descr="Resim eklemek için boş yer tutucu. Yer tutucuya tıklayın ve eklemek istediğiniz resmi seçin"/>
          <p:cNvSpPr>
            <a:spLocks noGrp="1"/>
          </p:cNvSpPr>
          <p:nvPr>
            <p:ph type="pic" idx="1"/>
          </p:nvPr>
        </p:nvSpPr>
        <p:spPr>
          <a:xfrm>
            <a:off x="1218887" y="1600200"/>
            <a:ext cx="6703850" cy="3657600"/>
          </a:xfrm>
          <a:prstGeom prst="roundRect">
            <a:avLst>
              <a:gd name="adj" fmla="val 3098"/>
            </a:avLst>
          </a:prstGeom>
        </p:spPr>
        <p:txBody>
          <a:bodyPr rtlCol="0">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a:xfrm>
            <a:off x="8125883" y="1600200"/>
            <a:ext cx="2844059" cy="3759200"/>
          </a:xfrm>
        </p:spPr>
        <p:txBody>
          <a:bodyPr rtlCol="0"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tr-TR" noProof="0"/>
              <a:t>Asıl metin stillerini düzenlemek için tıklayın</a:t>
            </a:r>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925BC6C2-EF40-4B83-8593-9DB371BADCAB}" type="datetime1">
              <a:rPr lang="tr-TR" noProof="0" smtClean="0"/>
              <a:t>28.05.2023</a:t>
            </a:fld>
            <a:endParaRPr lang="tr-TR" noProof="0" dirty="0"/>
          </a:p>
        </p:txBody>
      </p:sp>
      <p:sp>
        <p:nvSpPr>
          <p:cNvPr id="7" name="Slayt Numarası Yer Tutucusu 6"/>
          <p:cNvSpPr>
            <a:spLocks noGrp="1"/>
          </p:cNvSpPr>
          <p:nvPr>
            <p:ph type="sldNum" sz="quarter" idx="12"/>
          </p:nvPr>
        </p:nvSpPr>
        <p:spPr/>
        <p:txBody>
          <a:bodyPr rtlCol="0"/>
          <a:lstStyle/>
          <a:p>
            <a:pPr rtl="0"/>
            <a:fld id="{34C99D79-8A4B-4031-B1E0-AF26F8EDF2BC}" type="slidenum">
              <a:rPr lang="tr-TR" noProof="0" smtClean="0"/>
              <a:t>‹#›</a:t>
            </a:fld>
            <a:endParaRPr lang="tr-TR" noProof="0" dirty="0"/>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alt grafik"/>
          <p:cNvGrpSpPr/>
          <p:nvPr/>
        </p:nvGrpSpPr>
        <p:grpSpPr>
          <a:xfrm>
            <a:off x="0" y="5409216"/>
            <a:ext cx="12188825" cy="1462483"/>
            <a:chOff x="0" y="4056912"/>
            <a:chExt cx="9144000" cy="1096862"/>
          </a:xfrm>
        </p:grpSpPr>
        <p:sp>
          <p:nvSpPr>
            <p:cNvPr id="21" name="Serbest 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8" name="Dikdörtgen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tr-TR" noProof="0" dirty="0"/>
            </a:p>
          </p:txBody>
        </p:sp>
      </p:grpSp>
      <p:grpSp>
        <p:nvGrpSpPr>
          <p:cNvPr id="7" name="kareler"/>
          <p:cNvGrpSpPr/>
          <p:nvPr/>
        </p:nvGrpSpPr>
        <p:grpSpPr>
          <a:xfrm>
            <a:off x="1" y="800551"/>
            <a:ext cx="1063023" cy="524183"/>
            <a:chOff x="0" y="452558"/>
            <a:chExt cx="914400" cy="524182"/>
          </a:xfrm>
        </p:grpSpPr>
        <p:sp>
          <p:nvSpPr>
            <p:cNvPr id="8" name="Yuvarlatılmış Dikdörtgen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9" name="Yuvarlatılmış Dikdörtgen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0" name="Aynı Yanın Köşesi Yuvarlatılmış Dikdörtgen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grpSp>
      <p:sp>
        <p:nvSpPr>
          <p:cNvPr id="2" name="Başlık Yer Tutucusu 1"/>
          <p:cNvSpPr>
            <a:spLocks noGrp="1"/>
          </p:cNvSpPr>
          <p:nvPr>
            <p:ph type="title"/>
          </p:nvPr>
        </p:nvSpPr>
        <p:spPr>
          <a:xfrm>
            <a:off x="1218883" y="152400"/>
            <a:ext cx="9751060" cy="1295400"/>
          </a:xfrm>
          <a:prstGeom prst="rect">
            <a:avLst/>
          </a:prstGeom>
        </p:spPr>
        <p:txBody>
          <a:bodyPr vert="horz" lIns="121899" tIns="60949" rIns="121899" bIns="60949" rtlCol="0" anchor="b">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1218883" y="1600200"/>
            <a:ext cx="9751060" cy="4572000"/>
          </a:xfrm>
          <a:prstGeom prst="rect">
            <a:avLst/>
          </a:prstGeom>
        </p:spPr>
        <p:txBody>
          <a:bodyPr vert="horz" lIns="121899" tIns="60949" rIns="121899" bIns="60949"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5" name="Alt Bilgi Yer Tutucusu 4"/>
          <p:cNvSpPr>
            <a:spLocks noGrp="1"/>
          </p:cNvSpPr>
          <p:nvPr>
            <p:ph type="ftr" sz="quarter" idx="3"/>
          </p:nvPr>
        </p:nvSpPr>
        <p:spPr>
          <a:xfrm>
            <a:off x="1218883" y="6448425"/>
            <a:ext cx="8288401" cy="180976"/>
          </a:xfrm>
          <a:prstGeom prst="rect">
            <a:avLst/>
          </a:prstGeom>
        </p:spPr>
        <p:txBody>
          <a:bodyPr vert="horz" lIns="121899" tIns="60949" rIns="121899" bIns="60949" rtlCol="0" anchor="ctr"/>
          <a:lstStyle>
            <a:lvl1pPr algn="l">
              <a:defRPr sz="1200">
                <a:solidFill>
                  <a:schemeClr val="tx1"/>
                </a:solidFill>
              </a:defRPr>
            </a:lvl1pPr>
          </a:lstStyle>
          <a:p>
            <a:pPr rtl="0"/>
            <a:r>
              <a:rPr lang="tr-TR" noProof="0" dirty="0"/>
              <a:t>Alt bilgi ekleme</a:t>
            </a:r>
          </a:p>
        </p:txBody>
      </p:sp>
      <p:sp>
        <p:nvSpPr>
          <p:cNvPr id="4" name="Tarih Yer Tutucusu 3"/>
          <p:cNvSpPr>
            <a:spLocks noGrp="1"/>
          </p:cNvSpPr>
          <p:nvPr>
            <p:ph type="dt" sz="half" idx="2"/>
          </p:nvPr>
        </p:nvSpPr>
        <p:spPr>
          <a:xfrm>
            <a:off x="9547913" y="6448425"/>
            <a:ext cx="1422030" cy="180976"/>
          </a:xfrm>
          <a:prstGeom prst="rect">
            <a:avLst/>
          </a:prstGeom>
        </p:spPr>
        <p:txBody>
          <a:bodyPr vert="horz" lIns="121899" tIns="60949" rIns="121899" bIns="60949" rtlCol="0" anchor="ctr"/>
          <a:lstStyle>
            <a:lvl1pPr algn="r">
              <a:defRPr sz="1200">
                <a:solidFill>
                  <a:schemeClr val="tx1"/>
                </a:solidFill>
              </a:defRPr>
            </a:lvl1pPr>
          </a:lstStyle>
          <a:p>
            <a:pPr rtl="0"/>
            <a:fld id="{E7E9616D-7AB5-41F3-A02D-8644D06B5CCE}" type="datetime1">
              <a:rPr lang="tr-TR" noProof="0" smtClean="0"/>
              <a:t>28.05.2023</a:t>
            </a:fld>
            <a:endParaRPr lang="tr-TR" noProof="0" dirty="0"/>
          </a:p>
        </p:txBody>
      </p:sp>
      <p:sp>
        <p:nvSpPr>
          <p:cNvPr id="6" name="Slayt Numarası Yer Tutucusu 5"/>
          <p:cNvSpPr>
            <a:spLocks noGrp="1"/>
          </p:cNvSpPr>
          <p:nvPr>
            <p:ph type="sldNum" sz="quarter" idx="4"/>
          </p:nvPr>
        </p:nvSpPr>
        <p:spPr>
          <a:xfrm>
            <a:off x="11071516" y="6448425"/>
            <a:ext cx="812588" cy="180976"/>
          </a:xfrm>
          <a:prstGeom prst="rect">
            <a:avLst/>
          </a:prstGeom>
        </p:spPr>
        <p:txBody>
          <a:bodyPr vert="horz" lIns="121899" tIns="60949" rIns="121899" bIns="60949" rtlCol="0" anchor="ctr"/>
          <a:lstStyle>
            <a:lvl1pPr algn="r">
              <a:defRPr sz="1200">
                <a:solidFill>
                  <a:schemeClr val="tx1"/>
                </a:solidFill>
              </a:defRPr>
            </a:lvl1p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034" y="4487333"/>
            <a:ext cx="8532178"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034" y="685801"/>
            <a:ext cx="8532178"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1833" y="6172201"/>
            <a:ext cx="159978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pPr rtl="0"/>
            <a:fld id="{E7E9616D-7AB5-41F3-A02D-8644D06B5CCE}" type="datetime1">
              <a:rPr lang="tr-TR" noProof="0" smtClean="0"/>
              <a:t>28.05.2023</a:t>
            </a:fld>
            <a:endParaRPr lang="tr-TR" noProof="0" dirty="0"/>
          </a:p>
        </p:txBody>
      </p:sp>
      <p:sp>
        <p:nvSpPr>
          <p:cNvPr id="5" name="Footer Placeholder 4"/>
          <p:cNvSpPr>
            <a:spLocks noGrp="1"/>
          </p:cNvSpPr>
          <p:nvPr>
            <p:ph type="ftr" sz="quarter" idx="3"/>
          </p:nvPr>
        </p:nvSpPr>
        <p:spPr>
          <a:xfrm>
            <a:off x="684034" y="6172201"/>
            <a:ext cx="7541835"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pPr rtl="0"/>
            <a:r>
              <a:rPr lang="tr-TR" noProof="0"/>
              <a:t>Alt bilgi ekleme</a:t>
            </a:r>
            <a:endParaRPr lang="tr-TR" noProof="0" dirty="0"/>
          </a:p>
        </p:txBody>
      </p:sp>
      <p:sp>
        <p:nvSpPr>
          <p:cNvPr id="6" name="Slide Number Placeholder 5"/>
          <p:cNvSpPr>
            <a:spLocks noGrp="1"/>
          </p:cNvSpPr>
          <p:nvPr>
            <p:ph type="sldNum" sz="quarter" idx="4"/>
          </p:nvPr>
        </p:nvSpPr>
        <p:spPr>
          <a:xfrm>
            <a:off x="10360502" y="5578476"/>
            <a:ext cx="1141948" cy="669925"/>
          </a:xfrm>
          <a:prstGeom prst="rect">
            <a:avLst/>
          </a:prstGeom>
        </p:spPr>
        <p:txBody>
          <a:bodyPr vert="horz" lIns="91440" tIns="45720" rIns="91440" bIns="45720" rtlCol="0" anchor="b"/>
          <a:lstStyle>
            <a:lvl1pPr algn="r">
              <a:defRPr sz="3199" b="0" i="0">
                <a:solidFill>
                  <a:schemeClr val="bg2">
                    <a:lumMod val="50000"/>
                  </a:schemeClr>
                </a:solidFill>
                <a:effectLst/>
                <a:latin typeface="+mn-lt"/>
              </a:defRPr>
            </a:lvl1pPr>
          </a:lstStyle>
          <a:p>
            <a:pPr rtl="0"/>
            <a:fld id="{34C99D79-8A4B-4031-B1E0-AF26F8EDF2BC}" type="slidenum">
              <a:rPr lang="tr-TR" noProof="0" smtClean="0"/>
              <a:pPr/>
              <a:t>‹#›</a:t>
            </a:fld>
            <a:endParaRPr lang="tr-TR" noProof="0" dirty="0"/>
          </a:p>
        </p:txBody>
      </p:sp>
    </p:spTree>
    <p:extLst>
      <p:ext uri="{BB962C8B-B14F-4D97-AF65-F5344CB8AC3E}">
        <p14:creationId xmlns:p14="http://schemas.microsoft.com/office/powerpoint/2010/main" val="4078727569"/>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063" rtl="0" eaLnBrk="1" latinLnBrk="0" hangingPunct="1">
        <a:spcBef>
          <a:spcPct val="0"/>
        </a:spcBef>
        <a:buNone/>
        <a:defRPr sz="3599"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ct val="20000"/>
        </a:spcBef>
        <a:spcAft>
          <a:spcPts val="600"/>
        </a:spcAft>
        <a:buClr>
          <a:schemeClr val="tx1"/>
        </a:buClr>
        <a:buSzPct val="80000"/>
        <a:buFont typeface="Wingdings 3" panose="05040102010807070707" pitchFamily="18" charset="2"/>
        <a:buChar char=""/>
        <a:defRPr sz="1999" kern="1200" cap="none">
          <a:solidFill>
            <a:schemeClr val="bg2">
              <a:lumMod val="75000"/>
            </a:schemeClr>
          </a:solidFill>
          <a:effectLst/>
          <a:latin typeface="+mn-lt"/>
          <a:ea typeface="+mn-ea"/>
          <a:cs typeface="+mn-cs"/>
        </a:defRPr>
      </a:lvl1pPr>
      <a:lvl2pPr marL="742727" indent="-285664" algn="l" defTabSz="457063" rtl="0" eaLnBrk="1" latinLnBrk="0" hangingPunct="1">
        <a:spcBef>
          <a:spcPct val="20000"/>
        </a:spcBef>
        <a:spcAft>
          <a:spcPts val="600"/>
        </a:spcAft>
        <a:buClr>
          <a:schemeClr val="tx1"/>
        </a:buClr>
        <a:buSzPct val="80000"/>
        <a:buFont typeface="Wingdings 3" panose="05040102010807070707" pitchFamily="18" charset="2"/>
        <a:buChar char=""/>
        <a:defRPr sz="1799" kern="1200" cap="none">
          <a:solidFill>
            <a:schemeClr val="bg2">
              <a:lumMod val="75000"/>
            </a:schemeClr>
          </a:solidFill>
          <a:effectLst/>
          <a:latin typeface="+mn-lt"/>
          <a:ea typeface="+mn-ea"/>
          <a:cs typeface="+mn-cs"/>
        </a:defRPr>
      </a:lvl2pPr>
      <a:lvl3pPr marL="1199790" indent="-285664" algn="l" defTabSz="457063"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2587" indent="-171399" algn="l" defTabSz="457063"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1999650" indent="-171399" algn="l" defTabSz="457063"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3846" indent="-228531" algn="l" defTabSz="457063"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0908" indent="-228531" algn="l" defTabSz="457063"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7971" indent="-228531" algn="l" defTabSz="457063"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5034" indent="-228531" algn="l" defTabSz="457063"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6.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14.xml"/><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slideLayout" Target="../slideLayouts/slideLayout14.xml"/><Relationship Id="rId1" Type="http://schemas.openxmlformats.org/officeDocument/2006/relationships/themeOverride" Target="../theme/themeOverride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4.xml"/><Relationship Id="rId1" Type="http://schemas.openxmlformats.org/officeDocument/2006/relationships/themeOverride" Target="../theme/themeOverrid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locahost:5001/v1.1/users" TargetMode="External"/><Relationship Id="rId2" Type="http://schemas.openxmlformats.org/officeDocument/2006/relationships/hyperlink" Target="https://localhost:5001/v1/users" TargetMode="Externa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hyperlink" Target="https://localhost:5001/users?api-version=1.0" TargetMode="External"/><Relationship Id="rId4" Type="http://schemas.openxmlformats.org/officeDocument/2006/relationships/hyperlink" Target="https://localhost:5001/v2/user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hemeOverride" Target="../theme/themeOverride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5.xml"/><Relationship Id="rId1" Type="http://schemas.openxmlformats.org/officeDocument/2006/relationships/themeOverride" Target="../theme/themeOverride10.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5.xml"/><Relationship Id="rId1" Type="http://schemas.openxmlformats.org/officeDocument/2006/relationships/themeOverride" Target="../theme/themeOverride1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hemeOverride" Target="../theme/themeOverride1.xml"/><Relationship Id="rId5" Type="http://schemas.openxmlformats.org/officeDocument/2006/relationships/image" Target="../media/image14.png"/><Relationship Id="rId4" Type="http://schemas.openxmlformats.org/officeDocument/2006/relationships/hyperlink" Target="https://dotnet.microsoft.com/en-us/download"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8.xml"/><Relationship Id="rId1" Type="http://schemas.openxmlformats.org/officeDocument/2006/relationships/themeOverride" Target="../theme/themeOverride12.xml"/><Relationship Id="rId4" Type="http://schemas.microsoft.com/office/2007/relationships/hdphoto" Target="../media/hdphoto2.wdp"/></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8.xml"/><Relationship Id="rId1" Type="http://schemas.openxmlformats.org/officeDocument/2006/relationships/themeOverride" Target="../theme/themeOverride13.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4.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4.xml"/><Relationship Id="rId1" Type="http://schemas.openxmlformats.org/officeDocument/2006/relationships/themeOverride" Target="../theme/themeOverride1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16.gif"/><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5A00A0E-D86B-4880-B817-E802F877558B}"/>
              </a:ext>
            </a:extLst>
          </p:cNvPr>
          <p:cNvSpPr txBox="1"/>
          <p:nvPr/>
        </p:nvSpPr>
        <p:spPr>
          <a:xfrm>
            <a:off x="228011" y="6205414"/>
            <a:ext cx="1728192"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scene3d>
              <a:camera prst="orthographicFront"/>
              <a:lightRig rig="soft" dir="t">
                <a:rot lat="0" lon="0" rev="15600000"/>
              </a:lightRig>
            </a:scene3d>
            <a:sp3d extrusionH="57150" prstMaterial="softEdge">
              <a:bevelT w="25400" h="38100" prst="convex"/>
            </a:sp3d>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tr-TR" sz="2000" b="1" i="0" strike="noStrike" kern="1200" cap="none" spc="0" normalizeH="0" baseline="0" noProof="0">
                <a:ln/>
                <a:solidFill>
                  <a:srgbClr val="0070C0"/>
                </a:solidFill>
                <a:effectLst>
                  <a:outerShdw blurRad="38100" dist="38100" dir="2700000" algn="tl">
                    <a:srgbClr val="000000">
                      <a:alpha val="43137"/>
                    </a:srgbClr>
                  </a:outerShdw>
                </a:effectLst>
                <a:uLnTx/>
                <a:uFillTx/>
                <a:latin typeface="Thundergod" panose="00000800000000000000" pitchFamily="2" charset="0"/>
                <a:ea typeface="+mn-ea"/>
                <a:cs typeface="+mn-cs"/>
              </a:rPr>
              <a:t>Hüseyin OCAK</a:t>
            </a:r>
            <a:endParaRPr kumimoji="0" lang="tr-TR" sz="2000" b="1" i="0" strike="noStrike" kern="1200" cap="none" spc="0" normalizeH="0" baseline="0" noProof="0" dirty="0">
              <a:ln/>
              <a:solidFill>
                <a:srgbClr val="0070C0"/>
              </a:solidFill>
              <a:effectLst>
                <a:outerShdw blurRad="38100" dist="38100" dir="2700000" algn="tl">
                  <a:srgbClr val="000000">
                    <a:alpha val="43137"/>
                  </a:srgbClr>
                </a:outerShdw>
              </a:effectLst>
              <a:uLnTx/>
              <a:uFillTx/>
              <a:latin typeface="Thundergod" panose="00000800000000000000" pitchFamily="2" charset="0"/>
              <a:ea typeface="+mn-ea"/>
              <a:cs typeface="+mn-cs"/>
            </a:endParaRPr>
          </a:p>
        </p:txBody>
      </p:sp>
      <p:sp>
        <p:nvSpPr>
          <p:cNvPr id="3" name="TextBox 2">
            <a:extLst>
              <a:ext uri="{FF2B5EF4-FFF2-40B4-BE49-F238E27FC236}">
                <a16:creationId xmlns:a16="http://schemas.microsoft.com/office/drawing/2014/main" id="{EAA04D65-4F04-47B5-962F-32BBF60DA342}"/>
              </a:ext>
            </a:extLst>
          </p:cNvPr>
          <p:cNvSpPr txBox="1"/>
          <p:nvPr/>
        </p:nvSpPr>
        <p:spPr>
          <a:xfrm>
            <a:off x="195508" y="1261462"/>
            <a:ext cx="11797809"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uLnTx/>
                <a:uFillTx/>
                <a:latin typeface="&amp;quot"/>
              </a:rPr>
              <a:t>ASP.NET CORE 7.0</a:t>
            </a:r>
            <a:endParaRPr kumimoji="0" lang="tr-TR" sz="3600" b="0" i="0" u="none" strike="noStrike" kern="1200" cap="none" spc="0" normalizeH="0" baseline="0" noProof="0"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uLnTx/>
              <a:uFillTx/>
              <a:latin typeface="&amp;quot"/>
            </a:endParaRPr>
          </a:p>
        </p:txBody>
      </p:sp>
      <p:pic>
        <p:nvPicPr>
          <p:cNvPr id="7" name="Picture 6">
            <a:extLst>
              <a:ext uri="{FF2B5EF4-FFF2-40B4-BE49-F238E27FC236}">
                <a16:creationId xmlns:a16="http://schemas.microsoft.com/office/drawing/2014/main" id="{4EFB184C-3B3A-49E3-B0F5-5421B1C5C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6800" y="6344005"/>
            <a:ext cx="780002" cy="360000"/>
          </a:xfrm>
          <a:prstGeom prst="rect">
            <a:avLst/>
          </a:prstGeom>
        </p:spPr>
      </p:pic>
      <p:sp>
        <p:nvSpPr>
          <p:cNvPr id="5" name="TextBox 4">
            <a:extLst>
              <a:ext uri="{FF2B5EF4-FFF2-40B4-BE49-F238E27FC236}">
                <a16:creationId xmlns:a16="http://schemas.microsoft.com/office/drawing/2014/main" id="{BDE4711F-2951-48FD-68ED-D9FA3323B28B}"/>
              </a:ext>
            </a:extLst>
          </p:cNvPr>
          <p:cNvSpPr txBox="1"/>
          <p:nvPr/>
        </p:nvSpPr>
        <p:spPr>
          <a:xfrm>
            <a:off x="2632276" y="5974582"/>
            <a:ext cx="6912768" cy="338554"/>
          </a:xfrm>
          <a:prstGeom prst="rect">
            <a:avLst/>
          </a:prstGeom>
          <a:noFill/>
        </p:spPr>
        <p:txBody>
          <a:bodyPr wrap="square">
            <a:spAutoFit/>
          </a:bodyPr>
          <a:lstStyle/>
          <a:p>
            <a:r>
              <a:rPr lang="tr-TR" sz="1600"/>
              <a:t>https://github.com/huseyinocak/DotnetWebApplicationLearning.git</a:t>
            </a:r>
            <a:endParaRPr lang="tr-TR" sz="1600" dirty="0"/>
          </a:p>
        </p:txBody>
      </p:sp>
      <p:sp>
        <p:nvSpPr>
          <p:cNvPr id="8" name="Oval 7">
            <a:extLst>
              <a:ext uri="{FF2B5EF4-FFF2-40B4-BE49-F238E27FC236}">
                <a16:creationId xmlns:a16="http://schemas.microsoft.com/office/drawing/2014/main" id="{5917F6A5-62CC-2FBE-B628-D668121CE749}"/>
              </a:ext>
            </a:extLst>
          </p:cNvPr>
          <p:cNvSpPr/>
          <p:nvPr/>
        </p:nvSpPr>
        <p:spPr>
          <a:xfrm>
            <a:off x="1261911" y="3771791"/>
            <a:ext cx="9665003" cy="1169377"/>
          </a:xfrm>
          <a:prstGeom prst="ellipse">
            <a:avLst/>
          </a:prstGeom>
          <a:effectLst>
            <a:outerShdw blurRad="419100" dir="5400000" sx="95000" sy="95000" algn="ctr" rotWithShape="0">
              <a:schemeClr val="tx1">
                <a:alpha val="81000"/>
              </a:schemeClr>
            </a:outerShdw>
          </a:effectLst>
        </p:spPr>
        <p:style>
          <a:lnRef idx="0">
            <a:schemeClr val="dk1"/>
          </a:lnRef>
          <a:fillRef idx="3">
            <a:schemeClr val="dk1"/>
          </a:fillRef>
          <a:effectRef idx="3">
            <a:schemeClr val="dk1"/>
          </a:effectRef>
          <a:fontRef idx="minor">
            <a:schemeClr val="lt1"/>
          </a:fontRef>
        </p:style>
        <p:txBody>
          <a:bodyPr rtlCol="0" anchor="ctr"/>
          <a:lstStyle/>
          <a:p>
            <a:pPr algn="ctr" rtl="0"/>
            <a:r>
              <a:rPr lang="en-US" sz="4800" b="1">
                <a:gradFill flip="none" rotWithShape="1">
                  <a:gsLst>
                    <a:gs pos="0">
                      <a:srgbClr val="A746BA">
                        <a:alpha val="95686"/>
                      </a:srgbClr>
                    </a:gs>
                    <a:gs pos="51000">
                      <a:srgbClr val="A468D2"/>
                    </a:gs>
                    <a:gs pos="100000">
                      <a:srgbClr val="A468D2">
                        <a:lumMod val="60000"/>
                        <a:lumOff val="40000"/>
                      </a:srgbClr>
                    </a:gs>
                  </a:gsLst>
                  <a:path path="circle">
                    <a:fillToRect l="50000" t="50000" r="50000" b="50000"/>
                  </a:path>
                  <a:tileRect/>
                </a:gradFill>
                <a:latin typeface="Photonica" panose="00000400000000000000" pitchFamily="2" charset="0"/>
                <a:ea typeface="Soolidium" pitchFamily="2" charset="0"/>
              </a:rPr>
              <a:t>Full Stack Developer</a:t>
            </a:r>
            <a:endParaRPr lang="tr-TR" sz="4800" b="1" dirty="0">
              <a:gradFill flip="none" rotWithShape="1">
                <a:gsLst>
                  <a:gs pos="0">
                    <a:srgbClr val="A746BA">
                      <a:alpha val="95686"/>
                    </a:srgbClr>
                  </a:gs>
                  <a:gs pos="51000">
                    <a:srgbClr val="A468D2"/>
                  </a:gs>
                  <a:gs pos="100000">
                    <a:srgbClr val="A468D2">
                      <a:lumMod val="60000"/>
                      <a:lumOff val="40000"/>
                    </a:srgbClr>
                  </a:gs>
                </a:gsLst>
                <a:path path="circle">
                  <a:fillToRect l="50000" t="50000" r="50000" b="50000"/>
                </a:path>
                <a:tileRect/>
              </a:gradFill>
              <a:latin typeface="Thundergod" panose="00000800000000000000" pitchFamily="2" charset="0"/>
              <a:ea typeface="Soolidium" pitchFamily="2" charset="0"/>
            </a:endParaRPr>
          </a:p>
        </p:txBody>
      </p:sp>
    </p:spTree>
    <p:extLst>
      <p:ext uri="{BB962C8B-B14F-4D97-AF65-F5344CB8AC3E}">
        <p14:creationId xmlns:p14="http://schemas.microsoft.com/office/powerpoint/2010/main" val="34245720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9F7AD411-4463-4286-96BC-46265E0E27DF}"/>
              </a:ext>
            </a:extLst>
          </p:cNvPr>
          <p:cNvGrpSpPr/>
          <p:nvPr/>
        </p:nvGrpSpPr>
        <p:grpSpPr>
          <a:xfrm>
            <a:off x="223362" y="1172376"/>
            <a:ext cx="3780000" cy="504000"/>
            <a:chOff x="969423" y="1484784"/>
            <a:chExt cx="4570366" cy="504000"/>
          </a:xfrm>
        </p:grpSpPr>
        <p:sp>
          <p:nvSpPr>
            <p:cNvPr id="4" name="Rectangle: Rounded Corners 3">
              <a:hlinkClick r:id="rId2" action="ppaction://hlinksldjump"/>
              <a:extLst>
                <a:ext uri="{FF2B5EF4-FFF2-40B4-BE49-F238E27FC236}">
                  <a16:creationId xmlns:a16="http://schemas.microsoft.com/office/drawing/2014/main" id="{B87D3548-BD6C-4FAB-B4B3-BA4762BB8E27}"/>
                </a:ext>
              </a:extLst>
            </p:cNvPr>
            <p:cNvSpPr/>
            <p:nvPr/>
          </p:nvSpPr>
          <p:spPr>
            <a:xfrm>
              <a:off x="1291789" y="1540768"/>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Introduction</a:t>
              </a:r>
              <a:endParaRPr lang="tr-TR" sz="1600" dirty="0">
                <a:solidFill>
                  <a:srgbClr val="FFFFFF"/>
                </a:solidFill>
              </a:endParaRPr>
            </a:p>
          </p:txBody>
        </p:sp>
        <p:sp>
          <p:nvSpPr>
            <p:cNvPr id="5" name="Oval 4">
              <a:extLst>
                <a:ext uri="{FF2B5EF4-FFF2-40B4-BE49-F238E27FC236}">
                  <a16:creationId xmlns:a16="http://schemas.microsoft.com/office/drawing/2014/main" id="{C6EB9FCE-4AB5-492C-9828-0F7EB740DB83}"/>
                </a:ext>
              </a:extLst>
            </p:cNvPr>
            <p:cNvSpPr/>
            <p:nvPr/>
          </p:nvSpPr>
          <p:spPr>
            <a:xfrm>
              <a:off x="969423" y="1484784"/>
              <a:ext cx="609382"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1</a:t>
              </a:r>
              <a:endParaRPr lang="tr-TR" sz="1100" b="1" dirty="0">
                <a:solidFill>
                  <a:schemeClr val="tx1"/>
                </a:solidFill>
              </a:endParaRPr>
            </a:p>
          </p:txBody>
        </p:sp>
      </p:grpSp>
      <p:grpSp>
        <p:nvGrpSpPr>
          <p:cNvPr id="99" name="Group 98">
            <a:extLst>
              <a:ext uri="{FF2B5EF4-FFF2-40B4-BE49-F238E27FC236}">
                <a16:creationId xmlns:a16="http://schemas.microsoft.com/office/drawing/2014/main" id="{96D57976-EF4A-4525-83CD-C753B8E6D75C}"/>
              </a:ext>
            </a:extLst>
          </p:cNvPr>
          <p:cNvGrpSpPr/>
          <p:nvPr/>
        </p:nvGrpSpPr>
        <p:grpSpPr>
          <a:xfrm>
            <a:off x="223362" y="1897331"/>
            <a:ext cx="3780000" cy="504000"/>
            <a:chOff x="981900" y="2147076"/>
            <a:chExt cx="4570366" cy="504000"/>
          </a:xfrm>
        </p:grpSpPr>
        <p:sp>
          <p:nvSpPr>
            <p:cNvPr id="44" name="Rectangle: Rounded Corners 43">
              <a:extLst>
                <a:ext uri="{FF2B5EF4-FFF2-40B4-BE49-F238E27FC236}">
                  <a16:creationId xmlns:a16="http://schemas.microsoft.com/office/drawing/2014/main" id="{F1E26A72-BF1F-48E6-B317-BA8D892E817D}"/>
                </a:ext>
              </a:extLst>
            </p:cNvPr>
            <p:cNvSpPr/>
            <p:nvPr/>
          </p:nvSpPr>
          <p:spPr>
            <a:xfrm>
              <a:off x="1304266"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N-Layer Architecture</a:t>
              </a:r>
              <a:endParaRPr lang="tr-TR" sz="1600" dirty="0"/>
            </a:p>
          </p:txBody>
        </p:sp>
        <p:sp>
          <p:nvSpPr>
            <p:cNvPr id="45" name="Oval 44">
              <a:extLst>
                <a:ext uri="{FF2B5EF4-FFF2-40B4-BE49-F238E27FC236}">
                  <a16:creationId xmlns:a16="http://schemas.microsoft.com/office/drawing/2014/main" id="{75419D30-3A55-4C2A-B1F8-CFE056DE05BB}"/>
                </a:ext>
              </a:extLst>
            </p:cNvPr>
            <p:cNvSpPr/>
            <p:nvPr/>
          </p:nvSpPr>
          <p:spPr>
            <a:xfrm>
              <a:off x="981900" y="214707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2</a:t>
              </a:r>
              <a:endParaRPr lang="tr-TR" sz="1200" dirty="0">
                <a:solidFill>
                  <a:schemeClr val="bg1"/>
                </a:solidFill>
              </a:endParaRPr>
            </a:p>
          </p:txBody>
        </p:sp>
      </p:grpSp>
      <p:grpSp>
        <p:nvGrpSpPr>
          <p:cNvPr id="98" name="Group 97">
            <a:extLst>
              <a:ext uri="{FF2B5EF4-FFF2-40B4-BE49-F238E27FC236}">
                <a16:creationId xmlns:a16="http://schemas.microsoft.com/office/drawing/2014/main" id="{781F09C9-7A96-4052-9137-06A03DB5AA49}"/>
              </a:ext>
            </a:extLst>
          </p:cNvPr>
          <p:cNvGrpSpPr/>
          <p:nvPr/>
        </p:nvGrpSpPr>
        <p:grpSpPr>
          <a:xfrm>
            <a:off x="223362" y="2622286"/>
            <a:ext cx="3780000" cy="504000"/>
            <a:chOff x="969423" y="2876348"/>
            <a:chExt cx="4570366" cy="504000"/>
          </a:xfrm>
        </p:grpSpPr>
        <p:sp>
          <p:nvSpPr>
            <p:cNvPr id="53" name="Rectangle: Rounded Corners 52">
              <a:extLst>
                <a:ext uri="{FF2B5EF4-FFF2-40B4-BE49-F238E27FC236}">
                  <a16:creationId xmlns:a16="http://schemas.microsoft.com/office/drawing/2014/main" id="{861B2A06-4DB6-4E06-B5AF-BD67F2239BCD}"/>
                </a:ext>
              </a:extLst>
            </p:cNvPr>
            <p:cNvSpPr/>
            <p:nvPr/>
          </p:nvSpPr>
          <p:spPr>
            <a:xfrm>
              <a:off x="1291789" y="2932332"/>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Dependency Injection</a:t>
              </a:r>
              <a:endParaRPr lang="tr-TR" sz="1600" dirty="0"/>
            </a:p>
          </p:txBody>
        </p:sp>
        <p:sp>
          <p:nvSpPr>
            <p:cNvPr id="54" name="Oval 53">
              <a:extLst>
                <a:ext uri="{FF2B5EF4-FFF2-40B4-BE49-F238E27FC236}">
                  <a16:creationId xmlns:a16="http://schemas.microsoft.com/office/drawing/2014/main" id="{6A962A9C-9F28-4700-9ACA-8F8F3A8BD17E}"/>
                </a:ext>
              </a:extLst>
            </p:cNvPr>
            <p:cNvSpPr/>
            <p:nvPr/>
          </p:nvSpPr>
          <p:spPr>
            <a:xfrm>
              <a:off x="969423" y="2876348"/>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3</a:t>
              </a:r>
              <a:endParaRPr lang="tr-TR" sz="1200" dirty="0">
                <a:solidFill>
                  <a:schemeClr val="bg1"/>
                </a:solidFill>
              </a:endParaRPr>
            </a:p>
          </p:txBody>
        </p:sp>
      </p:grpSp>
      <p:grpSp>
        <p:nvGrpSpPr>
          <p:cNvPr id="97" name="Group 96">
            <a:extLst>
              <a:ext uri="{FF2B5EF4-FFF2-40B4-BE49-F238E27FC236}">
                <a16:creationId xmlns:a16="http://schemas.microsoft.com/office/drawing/2014/main" id="{B8154BFE-D736-4C44-BB52-C13605940F3E}"/>
              </a:ext>
            </a:extLst>
          </p:cNvPr>
          <p:cNvGrpSpPr/>
          <p:nvPr/>
        </p:nvGrpSpPr>
        <p:grpSpPr>
          <a:xfrm>
            <a:off x="223362" y="3347241"/>
            <a:ext cx="3780000" cy="504000"/>
            <a:chOff x="969423" y="3601313"/>
            <a:chExt cx="4570366" cy="504000"/>
          </a:xfrm>
        </p:grpSpPr>
        <p:sp>
          <p:nvSpPr>
            <p:cNvPr id="56" name="Rectangle: Rounded Corners 55">
              <a:extLst>
                <a:ext uri="{FF2B5EF4-FFF2-40B4-BE49-F238E27FC236}">
                  <a16:creationId xmlns:a16="http://schemas.microsoft.com/office/drawing/2014/main" id="{B846FC17-40D3-428C-8133-A1C30B611B66}"/>
                </a:ext>
              </a:extLst>
            </p:cNvPr>
            <p:cNvSpPr/>
            <p:nvPr/>
          </p:nvSpPr>
          <p:spPr>
            <a:xfrm>
              <a:off x="1291789" y="3657297"/>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Middleware</a:t>
              </a:r>
              <a:endParaRPr lang="tr-TR" sz="1600" dirty="0"/>
            </a:p>
          </p:txBody>
        </p:sp>
        <p:sp>
          <p:nvSpPr>
            <p:cNvPr id="57" name="Oval 56">
              <a:extLst>
                <a:ext uri="{FF2B5EF4-FFF2-40B4-BE49-F238E27FC236}">
                  <a16:creationId xmlns:a16="http://schemas.microsoft.com/office/drawing/2014/main" id="{3B985490-17E8-4688-9142-88CC7C48EA19}"/>
                </a:ext>
              </a:extLst>
            </p:cNvPr>
            <p:cNvSpPr/>
            <p:nvPr/>
          </p:nvSpPr>
          <p:spPr>
            <a:xfrm>
              <a:off x="969423" y="3601313"/>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4</a:t>
              </a:r>
              <a:endParaRPr lang="tr-TR" sz="1200" dirty="0">
                <a:solidFill>
                  <a:schemeClr val="bg1"/>
                </a:solidFill>
              </a:endParaRPr>
            </a:p>
          </p:txBody>
        </p:sp>
      </p:grpSp>
      <p:grpSp>
        <p:nvGrpSpPr>
          <p:cNvPr id="96" name="Group 95">
            <a:extLst>
              <a:ext uri="{FF2B5EF4-FFF2-40B4-BE49-F238E27FC236}">
                <a16:creationId xmlns:a16="http://schemas.microsoft.com/office/drawing/2014/main" id="{ECA9E50B-FF10-42C3-AC1F-03C86766E4A1}"/>
              </a:ext>
            </a:extLst>
          </p:cNvPr>
          <p:cNvGrpSpPr/>
          <p:nvPr/>
        </p:nvGrpSpPr>
        <p:grpSpPr>
          <a:xfrm>
            <a:off x="223362" y="4072196"/>
            <a:ext cx="3780000" cy="504000"/>
            <a:chOff x="969423" y="4326278"/>
            <a:chExt cx="4570366" cy="504000"/>
          </a:xfrm>
        </p:grpSpPr>
        <p:sp>
          <p:nvSpPr>
            <p:cNvPr id="59" name="Rectangle: Rounded Corners 58">
              <a:extLst>
                <a:ext uri="{FF2B5EF4-FFF2-40B4-BE49-F238E27FC236}">
                  <a16:creationId xmlns:a16="http://schemas.microsoft.com/office/drawing/2014/main" id="{81FE3869-86EC-4BFF-BAFD-348773A4380C}"/>
                </a:ext>
              </a:extLst>
            </p:cNvPr>
            <p:cNvSpPr/>
            <p:nvPr/>
          </p:nvSpPr>
          <p:spPr>
            <a:xfrm>
              <a:off x="1291789" y="4382262"/>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Configuration</a:t>
              </a:r>
              <a:endParaRPr lang="tr-TR" sz="1600" dirty="0"/>
            </a:p>
          </p:txBody>
        </p:sp>
        <p:sp>
          <p:nvSpPr>
            <p:cNvPr id="60" name="Oval 59">
              <a:extLst>
                <a:ext uri="{FF2B5EF4-FFF2-40B4-BE49-F238E27FC236}">
                  <a16:creationId xmlns:a16="http://schemas.microsoft.com/office/drawing/2014/main" id="{6F97D759-9EFB-4BC4-9D31-C7022E3EBB9D}"/>
                </a:ext>
              </a:extLst>
            </p:cNvPr>
            <p:cNvSpPr/>
            <p:nvPr/>
          </p:nvSpPr>
          <p:spPr>
            <a:xfrm>
              <a:off x="969423" y="4326278"/>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5</a:t>
              </a:r>
              <a:endParaRPr lang="tr-TR" sz="1200" dirty="0">
                <a:solidFill>
                  <a:schemeClr val="bg1"/>
                </a:solidFill>
              </a:endParaRPr>
            </a:p>
          </p:txBody>
        </p:sp>
      </p:grpSp>
      <p:grpSp>
        <p:nvGrpSpPr>
          <p:cNvPr id="95" name="Group 94">
            <a:extLst>
              <a:ext uri="{FF2B5EF4-FFF2-40B4-BE49-F238E27FC236}">
                <a16:creationId xmlns:a16="http://schemas.microsoft.com/office/drawing/2014/main" id="{02D6C46D-1733-407E-9DB6-035B584D0AA4}"/>
              </a:ext>
            </a:extLst>
          </p:cNvPr>
          <p:cNvGrpSpPr/>
          <p:nvPr/>
        </p:nvGrpSpPr>
        <p:grpSpPr>
          <a:xfrm>
            <a:off x="223362" y="4797151"/>
            <a:ext cx="3780000" cy="504000"/>
            <a:chOff x="969423" y="5101039"/>
            <a:chExt cx="4570366" cy="504000"/>
          </a:xfrm>
        </p:grpSpPr>
        <p:sp>
          <p:nvSpPr>
            <p:cNvPr id="62" name="Rectangle: Rounded Corners 61">
              <a:extLst>
                <a:ext uri="{FF2B5EF4-FFF2-40B4-BE49-F238E27FC236}">
                  <a16:creationId xmlns:a16="http://schemas.microsoft.com/office/drawing/2014/main" id="{B1BD8DCE-6222-449E-8A54-F1FE02A1D7A5}"/>
                </a:ext>
              </a:extLst>
            </p:cNvPr>
            <p:cNvSpPr/>
            <p:nvPr/>
          </p:nvSpPr>
          <p:spPr>
            <a:xfrm>
              <a:off x="1291789"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Options</a:t>
              </a:r>
              <a:endParaRPr lang="tr-TR" sz="1600" dirty="0"/>
            </a:p>
          </p:txBody>
        </p:sp>
        <p:sp>
          <p:nvSpPr>
            <p:cNvPr id="63" name="Oval 62">
              <a:extLst>
                <a:ext uri="{FF2B5EF4-FFF2-40B4-BE49-F238E27FC236}">
                  <a16:creationId xmlns:a16="http://schemas.microsoft.com/office/drawing/2014/main" id="{14A1908D-0B1E-4618-B206-1109435A821B}"/>
                </a:ext>
              </a:extLst>
            </p:cNvPr>
            <p:cNvSpPr/>
            <p:nvPr/>
          </p:nvSpPr>
          <p:spPr>
            <a:xfrm>
              <a:off x="969423" y="5101039"/>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6</a:t>
              </a:r>
              <a:endParaRPr lang="tr-TR" sz="1200" dirty="0">
                <a:solidFill>
                  <a:schemeClr val="bg1"/>
                </a:solidFill>
              </a:endParaRPr>
            </a:p>
          </p:txBody>
        </p:sp>
      </p:grpSp>
      <p:grpSp>
        <p:nvGrpSpPr>
          <p:cNvPr id="94" name="Group 93">
            <a:extLst>
              <a:ext uri="{FF2B5EF4-FFF2-40B4-BE49-F238E27FC236}">
                <a16:creationId xmlns:a16="http://schemas.microsoft.com/office/drawing/2014/main" id="{9717AB9D-FD4A-4756-9037-81D667CF5435}"/>
              </a:ext>
            </a:extLst>
          </p:cNvPr>
          <p:cNvGrpSpPr/>
          <p:nvPr/>
        </p:nvGrpSpPr>
        <p:grpSpPr>
          <a:xfrm>
            <a:off x="8105146" y="1169247"/>
            <a:ext cx="3780000" cy="504000"/>
            <a:chOff x="969423" y="5819816"/>
            <a:chExt cx="4570366" cy="504000"/>
          </a:xfrm>
        </p:grpSpPr>
        <p:sp>
          <p:nvSpPr>
            <p:cNvPr id="65" name="Rectangle: Rounded Corners 64">
              <a:extLst>
                <a:ext uri="{FF2B5EF4-FFF2-40B4-BE49-F238E27FC236}">
                  <a16:creationId xmlns:a16="http://schemas.microsoft.com/office/drawing/2014/main" id="{6A18A8BD-C88C-41BB-A4D6-1922F29866D8}"/>
                </a:ext>
              </a:extLst>
            </p:cNvPr>
            <p:cNvSpPr/>
            <p:nvPr/>
          </p:nvSpPr>
          <p:spPr>
            <a:xfrm>
              <a:off x="1291789"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Versioning</a:t>
              </a:r>
              <a:endParaRPr lang="tr-TR" sz="1600" dirty="0"/>
            </a:p>
          </p:txBody>
        </p:sp>
        <p:sp>
          <p:nvSpPr>
            <p:cNvPr id="66" name="Oval 65">
              <a:extLst>
                <a:ext uri="{FF2B5EF4-FFF2-40B4-BE49-F238E27FC236}">
                  <a16:creationId xmlns:a16="http://schemas.microsoft.com/office/drawing/2014/main" id="{7ABD9B49-CE51-45C7-A4F1-63EF641709F8}"/>
                </a:ext>
              </a:extLst>
            </p:cNvPr>
            <p:cNvSpPr/>
            <p:nvPr/>
          </p:nvSpPr>
          <p:spPr>
            <a:xfrm>
              <a:off x="969423" y="581981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14</a:t>
              </a:r>
              <a:endParaRPr lang="tr-TR" sz="1200" dirty="0">
                <a:solidFill>
                  <a:schemeClr val="bg1"/>
                </a:solidFill>
              </a:endParaRPr>
            </a:p>
          </p:txBody>
        </p:sp>
      </p:grpSp>
      <p:grpSp>
        <p:nvGrpSpPr>
          <p:cNvPr id="87" name="Group 86">
            <a:extLst>
              <a:ext uri="{FF2B5EF4-FFF2-40B4-BE49-F238E27FC236}">
                <a16:creationId xmlns:a16="http://schemas.microsoft.com/office/drawing/2014/main" id="{422B003C-CBE3-4318-AAFF-C176B8F2AAC5}"/>
              </a:ext>
            </a:extLst>
          </p:cNvPr>
          <p:cNvGrpSpPr/>
          <p:nvPr/>
        </p:nvGrpSpPr>
        <p:grpSpPr>
          <a:xfrm>
            <a:off x="4164254" y="1176880"/>
            <a:ext cx="3780001" cy="504000"/>
            <a:chOff x="6230489" y="1465501"/>
            <a:chExt cx="4581474" cy="504000"/>
          </a:xfrm>
        </p:grpSpPr>
        <p:sp>
          <p:nvSpPr>
            <p:cNvPr id="68" name="Rectangle: Rounded Corners 67">
              <a:hlinkClick r:id="rId3" action="ppaction://hlinksldjump"/>
              <a:extLst>
                <a:ext uri="{FF2B5EF4-FFF2-40B4-BE49-F238E27FC236}">
                  <a16:creationId xmlns:a16="http://schemas.microsoft.com/office/drawing/2014/main" id="{E95856AE-9782-49E7-B353-9B0244D49CA7}"/>
                </a:ext>
              </a:extLst>
            </p:cNvPr>
            <p:cNvSpPr/>
            <p:nvPr/>
          </p:nvSpPr>
          <p:spPr>
            <a:xfrm>
              <a:off x="6563963" y="1521485"/>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Methods</a:t>
              </a:r>
              <a:endParaRPr lang="tr-TR" sz="1600" dirty="0"/>
            </a:p>
          </p:txBody>
        </p:sp>
        <p:sp>
          <p:nvSpPr>
            <p:cNvPr id="69" name="Oval 68">
              <a:extLst>
                <a:ext uri="{FF2B5EF4-FFF2-40B4-BE49-F238E27FC236}">
                  <a16:creationId xmlns:a16="http://schemas.microsoft.com/office/drawing/2014/main" id="{4E79E412-3E2F-40E7-9628-805FAD895D75}"/>
                </a:ext>
              </a:extLst>
            </p:cNvPr>
            <p:cNvSpPr/>
            <p:nvPr/>
          </p:nvSpPr>
          <p:spPr>
            <a:xfrm>
              <a:off x="6230489" y="1465501"/>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8</a:t>
              </a:r>
              <a:endParaRPr lang="tr-TR" sz="1200" dirty="0">
                <a:solidFill>
                  <a:schemeClr val="bg1"/>
                </a:solidFill>
              </a:endParaRPr>
            </a:p>
          </p:txBody>
        </p:sp>
      </p:grpSp>
      <p:grpSp>
        <p:nvGrpSpPr>
          <p:cNvPr id="93" name="Group 92">
            <a:extLst>
              <a:ext uri="{FF2B5EF4-FFF2-40B4-BE49-F238E27FC236}">
                <a16:creationId xmlns:a16="http://schemas.microsoft.com/office/drawing/2014/main" id="{CCD4D726-096B-4B55-B427-C786DC0F4570}"/>
              </a:ext>
            </a:extLst>
          </p:cNvPr>
          <p:cNvGrpSpPr/>
          <p:nvPr/>
        </p:nvGrpSpPr>
        <p:grpSpPr>
          <a:xfrm>
            <a:off x="4164254" y="3784015"/>
            <a:ext cx="3780001" cy="504000"/>
            <a:chOff x="6230489" y="2147076"/>
            <a:chExt cx="4581474" cy="504000"/>
          </a:xfrm>
        </p:grpSpPr>
        <p:sp>
          <p:nvSpPr>
            <p:cNvPr id="71" name="Rectangle: Rounded Corners 70">
              <a:extLst>
                <a:ext uri="{FF2B5EF4-FFF2-40B4-BE49-F238E27FC236}">
                  <a16:creationId xmlns:a16="http://schemas.microsoft.com/office/drawing/2014/main" id="{35801018-9A12-4024-971D-6E25007173F9}"/>
                </a:ext>
              </a:extLst>
            </p:cNvPr>
            <p:cNvSpPr/>
            <p:nvPr/>
          </p:nvSpPr>
          <p:spPr>
            <a:xfrm>
              <a:off x="6563963"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Routing</a:t>
              </a:r>
              <a:endParaRPr lang="tr-TR" sz="1600" dirty="0"/>
            </a:p>
          </p:txBody>
        </p:sp>
        <p:sp>
          <p:nvSpPr>
            <p:cNvPr id="72" name="Oval 71">
              <a:extLst>
                <a:ext uri="{FF2B5EF4-FFF2-40B4-BE49-F238E27FC236}">
                  <a16:creationId xmlns:a16="http://schemas.microsoft.com/office/drawing/2014/main" id="{5B145A0C-F644-4985-B737-4F12E08440A3}"/>
                </a:ext>
              </a:extLst>
            </p:cNvPr>
            <p:cNvSpPr/>
            <p:nvPr/>
          </p:nvSpPr>
          <p:spPr>
            <a:xfrm>
              <a:off x="6230489" y="214707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11</a:t>
              </a:r>
              <a:endParaRPr lang="tr-TR" sz="1200" dirty="0">
                <a:solidFill>
                  <a:schemeClr val="bg1"/>
                </a:solidFill>
              </a:endParaRPr>
            </a:p>
          </p:txBody>
        </p:sp>
      </p:grpSp>
      <p:grpSp>
        <p:nvGrpSpPr>
          <p:cNvPr id="92" name="Group 91">
            <a:extLst>
              <a:ext uri="{FF2B5EF4-FFF2-40B4-BE49-F238E27FC236}">
                <a16:creationId xmlns:a16="http://schemas.microsoft.com/office/drawing/2014/main" id="{A101A785-B9FD-4E16-836C-A1F48FCE4496}"/>
              </a:ext>
            </a:extLst>
          </p:cNvPr>
          <p:cNvGrpSpPr/>
          <p:nvPr/>
        </p:nvGrpSpPr>
        <p:grpSpPr>
          <a:xfrm>
            <a:off x="4164254" y="2045925"/>
            <a:ext cx="3780001" cy="504000"/>
            <a:chOff x="6230489" y="2896630"/>
            <a:chExt cx="4581474" cy="504000"/>
          </a:xfrm>
        </p:grpSpPr>
        <p:sp>
          <p:nvSpPr>
            <p:cNvPr id="74" name="Rectangle: Rounded Corners 73">
              <a:extLst>
                <a:ext uri="{FF2B5EF4-FFF2-40B4-BE49-F238E27FC236}">
                  <a16:creationId xmlns:a16="http://schemas.microsoft.com/office/drawing/2014/main" id="{CE39F7CA-F013-4875-B414-B8C1F9D98813}"/>
                </a:ext>
              </a:extLst>
            </p:cNvPr>
            <p:cNvSpPr/>
            <p:nvPr/>
          </p:nvSpPr>
          <p:spPr>
            <a:xfrm>
              <a:off x="6563963" y="2952614"/>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Status Code</a:t>
              </a:r>
              <a:endParaRPr lang="tr-TR" sz="1600" dirty="0"/>
            </a:p>
          </p:txBody>
        </p:sp>
        <p:sp>
          <p:nvSpPr>
            <p:cNvPr id="75" name="Oval 74">
              <a:extLst>
                <a:ext uri="{FF2B5EF4-FFF2-40B4-BE49-F238E27FC236}">
                  <a16:creationId xmlns:a16="http://schemas.microsoft.com/office/drawing/2014/main" id="{96750293-CC6A-4BB2-8FE2-5311D042469B}"/>
                </a:ext>
              </a:extLst>
            </p:cNvPr>
            <p:cNvSpPr/>
            <p:nvPr/>
          </p:nvSpPr>
          <p:spPr>
            <a:xfrm>
              <a:off x="6230489" y="2896630"/>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9</a:t>
              </a:r>
              <a:endParaRPr lang="tr-TR" sz="800" dirty="0">
                <a:solidFill>
                  <a:schemeClr val="bg1"/>
                </a:solidFill>
              </a:endParaRPr>
            </a:p>
          </p:txBody>
        </p:sp>
      </p:grpSp>
      <p:grpSp>
        <p:nvGrpSpPr>
          <p:cNvPr id="91" name="Group 90">
            <a:extLst>
              <a:ext uri="{FF2B5EF4-FFF2-40B4-BE49-F238E27FC236}">
                <a16:creationId xmlns:a16="http://schemas.microsoft.com/office/drawing/2014/main" id="{53D422AE-0A16-4406-9DD5-8B6D99BB8261}"/>
              </a:ext>
            </a:extLst>
          </p:cNvPr>
          <p:cNvGrpSpPr/>
          <p:nvPr/>
        </p:nvGrpSpPr>
        <p:grpSpPr>
          <a:xfrm>
            <a:off x="4164254" y="2914970"/>
            <a:ext cx="3780001" cy="504000"/>
            <a:chOff x="6238483" y="3646184"/>
            <a:chExt cx="4581474" cy="504000"/>
          </a:xfrm>
        </p:grpSpPr>
        <p:sp>
          <p:nvSpPr>
            <p:cNvPr id="77" name="Rectangle: Rounded Corners 76">
              <a:extLst>
                <a:ext uri="{FF2B5EF4-FFF2-40B4-BE49-F238E27FC236}">
                  <a16:creationId xmlns:a16="http://schemas.microsoft.com/office/drawing/2014/main" id="{C593FD7C-3B7E-4B9A-9115-9D7450F92729}"/>
                </a:ext>
              </a:extLst>
            </p:cNvPr>
            <p:cNvSpPr/>
            <p:nvPr/>
          </p:nvSpPr>
          <p:spPr>
            <a:xfrm>
              <a:off x="6571957" y="3702168"/>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Header</a:t>
              </a:r>
              <a:endParaRPr lang="tr-TR" sz="1600" dirty="0"/>
            </a:p>
          </p:txBody>
        </p:sp>
        <p:sp>
          <p:nvSpPr>
            <p:cNvPr id="78" name="Oval 77">
              <a:extLst>
                <a:ext uri="{FF2B5EF4-FFF2-40B4-BE49-F238E27FC236}">
                  <a16:creationId xmlns:a16="http://schemas.microsoft.com/office/drawing/2014/main" id="{5B5A22CA-7A0D-461D-8628-E6EB3636314F}"/>
                </a:ext>
              </a:extLst>
            </p:cNvPr>
            <p:cNvSpPr/>
            <p:nvPr/>
          </p:nvSpPr>
          <p:spPr>
            <a:xfrm>
              <a:off x="6238483" y="3646184"/>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10</a:t>
              </a:r>
              <a:endParaRPr lang="tr-TR" sz="1200" dirty="0">
                <a:solidFill>
                  <a:schemeClr val="bg1"/>
                </a:solidFill>
              </a:endParaRPr>
            </a:p>
          </p:txBody>
        </p:sp>
      </p:grpSp>
      <p:grpSp>
        <p:nvGrpSpPr>
          <p:cNvPr id="90" name="Group 89">
            <a:extLst>
              <a:ext uri="{FF2B5EF4-FFF2-40B4-BE49-F238E27FC236}">
                <a16:creationId xmlns:a16="http://schemas.microsoft.com/office/drawing/2014/main" id="{F3882150-91DE-40F6-975C-F47590F038DD}"/>
              </a:ext>
            </a:extLst>
          </p:cNvPr>
          <p:cNvGrpSpPr/>
          <p:nvPr/>
        </p:nvGrpSpPr>
        <p:grpSpPr>
          <a:xfrm>
            <a:off x="4164254" y="4653060"/>
            <a:ext cx="3780001" cy="504000"/>
            <a:chOff x="6238483" y="4382016"/>
            <a:chExt cx="4581474" cy="504000"/>
          </a:xfrm>
        </p:grpSpPr>
        <p:sp>
          <p:nvSpPr>
            <p:cNvPr id="80" name="Rectangle: Rounded Corners 79">
              <a:extLst>
                <a:ext uri="{FF2B5EF4-FFF2-40B4-BE49-F238E27FC236}">
                  <a16:creationId xmlns:a16="http://schemas.microsoft.com/office/drawing/2014/main" id="{D9574ECB-6F65-4F5A-98BE-8507CFA091ED}"/>
                </a:ext>
              </a:extLst>
            </p:cNvPr>
            <p:cNvSpPr/>
            <p:nvPr/>
          </p:nvSpPr>
          <p:spPr>
            <a:xfrm>
              <a:off x="6571957" y="44380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t>Automapper</a:t>
              </a:r>
            </a:p>
          </p:txBody>
        </p:sp>
        <p:sp>
          <p:nvSpPr>
            <p:cNvPr id="81" name="Oval 80">
              <a:extLst>
                <a:ext uri="{FF2B5EF4-FFF2-40B4-BE49-F238E27FC236}">
                  <a16:creationId xmlns:a16="http://schemas.microsoft.com/office/drawing/2014/main" id="{610EC05B-763A-4B00-B143-0C01FF24F866}"/>
                </a:ext>
              </a:extLst>
            </p:cNvPr>
            <p:cNvSpPr/>
            <p:nvPr/>
          </p:nvSpPr>
          <p:spPr>
            <a:xfrm>
              <a:off x="6238483" y="43820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12</a:t>
              </a:r>
              <a:endParaRPr lang="tr-TR" sz="1200" dirty="0">
                <a:solidFill>
                  <a:schemeClr val="bg1"/>
                </a:solidFill>
              </a:endParaRPr>
            </a:p>
          </p:txBody>
        </p:sp>
      </p:grpSp>
      <p:grpSp>
        <p:nvGrpSpPr>
          <p:cNvPr id="89" name="Group 88">
            <a:extLst>
              <a:ext uri="{FF2B5EF4-FFF2-40B4-BE49-F238E27FC236}">
                <a16:creationId xmlns:a16="http://schemas.microsoft.com/office/drawing/2014/main" id="{5EA66C0F-CC77-4941-8349-12B16DD1E68C}"/>
              </a:ext>
            </a:extLst>
          </p:cNvPr>
          <p:cNvGrpSpPr/>
          <p:nvPr/>
        </p:nvGrpSpPr>
        <p:grpSpPr>
          <a:xfrm>
            <a:off x="4164254" y="5522106"/>
            <a:ext cx="3780001" cy="504000"/>
            <a:chOff x="6228663" y="5101039"/>
            <a:chExt cx="4581474" cy="504000"/>
          </a:xfrm>
        </p:grpSpPr>
        <p:sp>
          <p:nvSpPr>
            <p:cNvPr id="82" name="Rectangle: Rounded Corners 81">
              <a:extLst>
                <a:ext uri="{FF2B5EF4-FFF2-40B4-BE49-F238E27FC236}">
                  <a16:creationId xmlns:a16="http://schemas.microsoft.com/office/drawing/2014/main" id="{6DD5D41D-4726-42FC-BA0C-BEC5356730A1}"/>
                </a:ext>
              </a:extLst>
            </p:cNvPr>
            <p:cNvSpPr/>
            <p:nvPr/>
          </p:nvSpPr>
          <p:spPr>
            <a:xfrm>
              <a:off x="6562137"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Fluent Validation</a:t>
              </a:r>
              <a:endParaRPr lang="tr-TR" sz="1600" dirty="0"/>
            </a:p>
          </p:txBody>
        </p:sp>
        <p:sp>
          <p:nvSpPr>
            <p:cNvPr id="83" name="Oval 82">
              <a:extLst>
                <a:ext uri="{FF2B5EF4-FFF2-40B4-BE49-F238E27FC236}">
                  <a16:creationId xmlns:a16="http://schemas.microsoft.com/office/drawing/2014/main" id="{0671E822-671D-4E09-ABC2-324ACB90FE34}"/>
                </a:ext>
              </a:extLst>
            </p:cNvPr>
            <p:cNvSpPr/>
            <p:nvPr/>
          </p:nvSpPr>
          <p:spPr>
            <a:xfrm>
              <a:off x="6228663" y="5101039"/>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13</a:t>
              </a:r>
              <a:endParaRPr lang="tr-TR" sz="1200" dirty="0">
                <a:solidFill>
                  <a:schemeClr val="bg1"/>
                </a:solidFill>
              </a:endParaRPr>
            </a:p>
          </p:txBody>
        </p:sp>
      </p:grpSp>
      <p:grpSp>
        <p:nvGrpSpPr>
          <p:cNvPr id="88" name="Group 87">
            <a:extLst>
              <a:ext uri="{FF2B5EF4-FFF2-40B4-BE49-F238E27FC236}">
                <a16:creationId xmlns:a16="http://schemas.microsoft.com/office/drawing/2014/main" id="{9E61DCD2-45EC-4375-AB95-9DD7094869E4}"/>
              </a:ext>
            </a:extLst>
          </p:cNvPr>
          <p:cNvGrpSpPr/>
          <p:nvPr/>
        </p:nvGrpSpPr>
        <p:grpSpPr>
          <a:xfrm>
            <a:off x="8105145" y="2039819"/>
            <a:ext cx="3780001" cy="504000"/>
            <a:chOff x="6238483" y="5819816"/>
            <a:chExt cx="4581474" cy="504000"/>
          </a:xfrm>
        </p:grpSpPr>
        <p:sp>
          <p:nvSpPr>
            <p:cNvPr id="84" name="Rectangle: Rounded Corners 83">
              <a:extLst>
                <a:ext uri="{FF2B5EF4-FFF2-40B4-BE49-F238E27FC236}">
                  <a16:creationId xmlns:a16="http://schemas.microsoft.com/office/drawing/2014/main" id="{0227CB5C-30D9-4091-ACAD-AAB4D7F224A6}"/>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CORS</a:t>
              </a:r>
              <a:endParaRPr lang="tr-TR" sz="1600" dirty="0"/>
            </a:p>
          </p:txBody>
        </p:sp>
        <p:sp>
          <p:nvSpPr>
            <p:cNvPr id="85" name="Oval 84">
              <a:extLst>
                <a:ext uri="{FF2B5EF4-FFF2-40B4-BE49-F238E27FC236}">
                  <a16:creationId xmlns:a16="http://schemas.microsoft.com/office/drawing/2014/main" id="{13C8A6FB-34D6-4F52-A932-57C03DC974D4}"/>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15</a:t>
              </a:r>
              <a:endParaRPr lang="tr-TR" sz="1200" dirty="0">
                <a:solidFill>
                  <a:schemeClr val="bg1"/>
                </a:solidFill>
              </a:endParaRPr>
            </a:p>
          </p:txBody>
        </p:sp>
      </p:grpSp>
      <p:grpSp>
        <p:nvGrpSpPr>
          <p:cNvPr id="46" name="Group 45">
            <a:extLst>
              <a:ext uri="{FF2B5EF4-FFF2-40B4-BE49-F238E27FC236}">
                <a16:creationId xmlns:a16="http://schemas.microsoft.com/office/drawing/2014/main" id="{D28457DA-4D76-43E5-BB3B-E16507A17AD8}"/>
              </a:ext>
            </a:extLst>
          </p:cNvPr>
          <p:cNvGrpSpPr/>
          <p:nvPr/>
        </p:nvGrpSpPr>
        <p:grpSpPr>
          <a:xfrm>
            <a:off x="8105145" y="2910391"/>
            <a:ext cx="3780001" cy="504000"/>
            <a:chOff x="6238483" y="5819816"/>
            <a:chExt cx="4581474" cy="504000"/>
          </a:xfrm>
        </p:grpSpPr>
        <p:sp>
          <p:nvSpPr>
            <p:cNvPr id="47" name="Rectangle: Rounded Corners 46">
              <a:extLst>
                <a:ext uri="{FF2B5EF4-FFF2-40B4-BE49-F238E27FC236}">
                  <a16:creationId xmlns:a16="http://schemas.microsoft.com/office/drawing/2014/main" id="{C34CC3EA-695B-48DD-ADA0-7E9F3B56A8C1}"/>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Nlogger</a:t>
              </a:r>
              <a:endParaRPr lang="tr-TR" sz="1600" dirty="0"/>
            </a:p>
          </p:txBody>
        </p:sp>
        <p:sp>
          <p:nvSpPr>
            <p:cNvPr id="48" name="Oval 47">
              <a:extLst>
                <a:ext uri="{FF2B5EF4-FFF2-40B4-BE49-F238E27FC236}">
                  <a16:creationId xmlns:a16="http://schemas.microsoft.com/office/drawing/2014/main" id="{E952B87F-F2DA-4526-98D5-DFC3F32CCE13}"/>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16</a:t>
              </a:r>
              <a:endParaRPr lang="tr-TR" sz="1200" dirty="0">
                <a:solidFill>
                  <a:schemeClr val="bg1"/>
                </a:solidFill>
              </a:endParaRPr>
            </a:p>
          </p:txBody>
        </p:sp>
      </p:grpSp>
      <p:grpSp>
        <p:nvGrpSpPr>
          <p:cNvPr id="49" name="Group 48">
            <a:extLst>
              <a:ext uri="{FF2B5EF4-FFF2-40B4-BE49-F238E27FC236}">
                <a16:creationId xmlns:a16="http://schemas.microsoft.com/office/drawing/2014/main" id="{44BC65B7-D35E-4035-A49F-6A9ED4B64F4D}"/>
              </a:ext>
            </a:extLst>
          </p:cNvPr>
          <p:cNvGrpSpPr/>
          <p:nvPr/>
        </p:nvGrpSpPr>
        <p:grpSpPr>
          <a:xfrm>
            <a:off x="8105145" y="3780963"/>
            <a:ext cx="3780001" cy="504000"/>
            <a:chOff x="6238483" y="5819816"/>
            <a:chExt cx="4581474" cy="504000"/>
          </a:xfrm>
        </p:grpSpPr>
        <p:sp>
          <p:nvSpPr>
            <p:cNvPr id="50" name="Rectangle: Rounded Corners 49">
              <a:extLst>
                <a:ext uri="{FF2B5EF4-FFF2-40B4-BE49-F238E27FC236}">
                  <a16:creationId xmlns:a16="http://schemas.microsoft.com/office/drawing/2014/main" id="{8D59650E-5D12-4547-923F-3C020FBAE1FC}"/>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Exception</a:t>
              </a:r>
              <a:endParaRPr lang="tr-TR" sz="1600" dirty="0"/>
            </a:p>
          </p:txBody>
        </p:sp>
        <p:sp>
          <p:nvSpPr>
            <p:cNvPr id="51" name="Oval 50">
              <a:extLst>
                <a:ext uri="{FF2B5EF4-FFF2-40B4-BE49-F238E27FC236}">
                  <a16:creationId xmlns:a16="http://schemas.microsoft.com/office/drawing/2014/main" id="{185E5BBE-EF4C-488E-9E2B-1248DFA7364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17</a:t>
              </a:r>
              <a:endParaRPr lang="tr-TR" sz="1200" dirty="0">
                <a:solidFill>
                  <a:schemeClr val="bg1"/>
                </a:solidFill>
              </a:endParaRPr>
            </a:p>
          </p:txBody>
        </p:sp>
      </p:grpSp>
      <p:grpSp>
        <p:nvGrpSpPr>
          <p:cNvPr id="52" name="Group 51">
            <a:extLst>
              <a:ext uri="{FF2B5EF4-FFF2-40B4-BE49-F238E27FC236}">
                <a16:creationId xmlns:a16="http://schemas.microsoft.com/office/drawing/2014/main" id="{8FD69C71-13BE-4643-A4F7-49EBE587A2E0}"/>
              </a:ext>
            </a:extLst>
          </p:cNvPr>
          <p:cNvGrpSpPr/>
          <p:nvPr/>
        </p:nvGrpSpPr>
        <p:grpSpPr>
          <a:xfrm>
            <a:off x="223361" y="5522106"/>
            <a:ext cx="3780001" cy="504000"/>
            <a:chOff x="6238483" y="5819816"/>
            <a:chExt cx="4581474" cy="504000"/>
          </a:xfrm>
        </p:grpSpPr>
        <p:sp>
          <p:nvSpPr>
            <p:cNvPr id="55" name="Rectangle: Rounded Corners 54">
              <a:extLst>
                <a:ext uri="{FF2B5EF4-FFF2-40B4-BE49-F238E27FC236}">
                  <a16:creationId xmlns:a16="http://schemas.microsoft.com/office/drawing/2014/main" id="{9B2FB8D3-E100-4145-9004-A1462E0B4673}"/>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Enviroments</a:t>
              </a:r>
              <a:endParaRPr lang="tr-TR" sz="1600" dirty="0"/>
            </a:p>
          </p:txBody>
        </p:sp>
        <p:sp>
          <p:nvSpPr>
            <p:cNvPr id="58" name="Oval 57">
              <a:extLst>
                <a:ext uri="{FF2B5EF4-FFF2-40B4-BE49-F238E27FC236}">
                  <a16:creationId xmlns:a16="http://schemas.microsoft.com/office/drawing/2014/main" id="{891BB666-79E9-4DD4-88DE-F9A685AE9AFB}"/>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7</a:t>
              </a:r>
              <a:endParaRPr lang="tr-TR" sz="1200" dirty="0">
                <a:solidFill>
                  <a:schemeClr val="bg1"/>
                </a:solidFill>
              </a:endParaRPr>
            </a:p>
          </p:txBody>
        </p:sp>
      </p:grpSp>
      <p:grpSp>
        <p:nvGrpSpPr>
          <p:cNvPr id="3" name="Group 2">
            <a:extLst>
              <a:ext uri="{FF2B5EF4-FFF2-40B4-BE49-F238E27FC236}">
                <a16:creationId xmlns:a16="http://schemas.microsoft.com/office/drawing/2014/main" id="{95B00BD6-9CF4-3636-2407-CF2B1A96D66E}"/>
              </a:ext>
            </a:extLst>
          </p:cNvPr>
          <p:cNvGrpSpPr/>
          <p:nvPr/>
        </p:nvGrpSpPr>
        <p:grpSpPr>
          <a:xfrm>
            <a:off x="8105145" y="4651535"/>
            <a:ext cx="3780001" cy="504000"/>
            <a:chOff x="6238483" y="5819816"/>
            <a:chExt cx="4581474" cy="504000"/>
          </a:xfrm>
        </p:grpSpPr>
        <p:sp>
          <p:nvSpPr>
            <p:cNvPr id="6" name="Rectangle: Rounded Corners 5">
              <a:extLst>
                <a:ext uri="{FF2B5EF4-FFF2-40B4-BE49-F238E27FC236}">
                  <a16:creationId xmlns:a16="http://schemas.microsoft.com/office/drawing/2014/main" id="{A0547F54-4B4F-EFEC-D5D0-FC809F8A6FD8}"/>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Filters</a:t>
              </a:r>
              <a:endParaRPr lang="tr-TR" sz="1600" dirty="0"/>
            </a:p>
          </p:txBody>
        </p:sp>
        <p:sp>
          <p:nvSpPr>
            <p:cNvPr id="7" name="Oval 6">
              <a:extLst>
                <a:ext uri="{FF2B5EF4-FFF2-40B4-BE49-F238E27FC236}">
                  <a16:creationId xmlns:a16="http://schemas.microsoft.com/office/drawing/2014/main" id="{8C73F6A5-DAAB-46D1-04CE-E8F4201AD5E0}"/>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18</a:t>
              </a:r>
              <a:endParaRPr lang="tr-TR" sz="1200" dirty="0">
                <a:solidFill>
                  <a:schemeClr val="bg1"/>
                </a:solidFill>
              </a:endParaRPr>
            </a:p>
          </p:txBody>
        </p:sp>
      </p:grpSp>
      <p:grpSp>
        <p:nvGrpSpPr>
          <p:cNvPr id="8" name="Group 7">
            <a:extLst>
              <a:ext uri="{FF2B5EF4-FFF2-40B4-BE49-F238E27FC236}">
                <a16:creationId xmlns:a16="http://schemas.microsoft.com/office/drawing/2014/main" id="{DE4A2728-6169-9D19-F30E-A4D4A7CCFDA1}"/>
              </a:ext>
            </a:extLst>
          </p:cNvPr>
          <p:cNvGrpSpPr/>
          <p:nvPr/>
        </p:nvGrpSpPr>
        <p:grpSpPr>
          <a:xfrm>
            <a:off x="8105145" y="5522106"/>
            <a:ext cx="3780001" cy="504000"/>
            <a:chOff x="6238483" y="5819816"/>
            <a:chExt cx="4581474" cy="504000"/>
          </a:xfrm>
        </p:grpSpPr>
        <p:sp>
          <p:nvSpPr>
            <p:cNvPr id="9" name="Rectangle: Rounded Corners 8">
              <a:extLst>
                <a:ext uri="{FF2B5EF4-FFF2-40B4-BE49-F238E27FC236}">
                  <a16:creationId xmlns:a16="http://schemas.microsoft.com/office/drawing/2014/main" id="{4BB81B4A-7475-9746-9465-FB3EFB7104E7}"/>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endParaRPr lang="tr-TR" sz="1600" dirty="0"/>
            </a:p>
          </p:txBody>
        </p:sp>
        <p:sp>
          <p:nvSpPr>
            <p:cNvPr id="10" name="Oval 9">
              <a:extLst>
                <a:ext uri="{FF2B5EF4-FFF2-40B4-BE49-F238E27FC236}">
                  <a16:creationId xmlns:a16="http://schemas.microsoft.com/office/drawing/2014/main" id="{44C6263E-B733-362D-C970-C3C8429FE56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19</a:t>
              </a:r>
              <a:endParaRPr lang="tr-TR" sz="1200" dirty="0">
                <a:solidFill>
                  <a:schemeClr val="bg1"/>
                </a:solidFill>
              </a:endParaRPr>
            </a:p>
          </p:txBody>
        </p:sp>
      </p:grpSp>
      <p:sp>
        <p:nvSpPr>
          <p:cNvPr id="13" name="Başlık 1">
            <a:extLst>
              <a:ext uri="{FF2B5EF4-FFF2-40B4-BE49-F238E27FC236}">
                <a16:creationId xmlns:a16="http://schemas.microsoft.com/office/drawing/2014/main" id="{BE8FF0E9-D834-BB57-03D5-6301B38E9913}"/>
              </a:ext>
            </a:extLst>
          </p:cNvPr>
          <p:cNvSpPr>
            <a:spLocks noGrp="1"/>
          </p:cNvSpPr>
          <p:nvPr>
            <p:ph type="title"/>
          </p:nvPr>
        </p:nvSpPr>
        <p:spPr>
          <a:xfrm>
            <a:off x="45740" y="291426"/>
            <a:ext cx="12097344" cy="769441"/>
          </a:xfr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algn="ctr" defTabSz="457200">
              <a:spcBef>
                <a:spcPts val="0"/>
              </a:spcBef>
            </a:pPr>
            <a:r>
              <a:rPr lang="en-US"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rPr>
              <a:t>ASP.NET CORE WEB API  - CONTENT</a:t>
            </a:r>
            <a:endParaRPr lang="tr-TR"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endParaRPr>
          </a:p>
        </p:txBody>
      </p:sp>
    </p:spTree>
    <p:extLst>
      <p:ext uri="{BB962C8B-B14F-4D97-AF65-F5344CB8AC3E}">
        <p14:creationId xmlns:p14="http://schemas.microsoft.com/office/powerpoint/2010/main" val="401917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4CC5-093F-45EC-943A-EDD56429DA9C}"/>
              </a:ext>
            </a:extLst>
          </p:cNvPr>
          <p:cNvSpPr>
            <a:spLocks noGrp="1"/>
          </p:cNvSpPr>
          <p:nvPr>
            <p:ph type="title"/>
          </p:nvPr>
        </p:nvSpPr>
        <p:spPr>
          <a:xfrm>
            <a:off x="1053852" y="188641"/>
            <a:ext cx="8532178" cy="1080120"/>
          </a:xfrm>
        </p:spPr>
        <p:txBody>
          <a:bodyPr/>
          <a:lstStyle/>
          <a:p>
            <a:r>
              <a:rPr lang="en-US" dirty="0"/>
              <a:t>Introduction</a:t>
            </a:r>
            <a:endParaRPr lang="tr-TR" dirty="0"/>
          </a:p>
        </p:txBody>
      </p:sp>
      <p:pic>
        <p:nvPicPr>
          <p:cNvPr id="4" name="Picture 3">
            <a:extLst>
              <a:ext uri="{FF2B5EF4-FFF2-40B4-BE49-F238E27FC236}">
                <a16:creationId xmlns:a16="http://schemas.microsoft.com/office/drawing/2014/main" id="{ABCC6301-6BAD-4D77-BBC3-7C901C7F4F5B}"/>
              </a:ext>
            </a:extLst>
          </p:cNvPr>
          <p:cNvPicPr>
            <a:picLocks noChangeAspect="1"/>
          </p:cNvPicPr>
          <p:nvPr/>
        </p:nvPicPr>
        <p:blipFill rotWithShape="1">
          <a:blip r:embed="rId2">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t="18900" b="13101"/>
          <a:stretch/>
        </p:blipFill>
        <p:spPr>
          <a:xfrm>
            <a:off x="4870276" y="2708918"/>
            <a:ext cx="1905000" cy="1295400"/>
          </a:xfrm>
          <a:prstGeom prst="rect">
            <a:avLst/>
          </a:prstGeom>
        </p:spPr>
      </p:pic>
      <p:pic>
        <p:nvPicPr>
          <p:cNvPr id="5" name="Resim 6">
            <a:extLst>
              <a:ext uri="{FF2B5EF4-FFF2-40B4-BE49-F238E27FC236}">
                <a16:creationId xmlns:a16="http://schemas.microsoft.com/office/drawing/2014/main" id="{81EC2495-84FB-4CCC-95EB-9810CC4E5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129" y="4929325"/>
            <a:ext cx="1080000" cy="1080000"/>
          </a:xfrm>
          <a:prstGeom prst="rect">
            <a:avLst/>
          </a:prstGeom>
        </p:spPr>
      </p:pic>
      <p:pic>
        <p:nvPicPr>
          <p:cNvPr id="6" name="Resim 8">
            <a:extLst>
              <a:ext uri="{FF2B5EF4-FFF2-40B4-BE49-F238E27FC236}">
                <a16:creationId xmlns:a16="http://schemas.microsoft.com/office/drawing/2014/main" id="{CF0F5048-C007-49E6-999C-CEE3A3636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876" y="3166587"/>
            <a:ext cx="1080000" cy="1080000"/>
          </a:xfrm>
          <a:prstGeom prst="rect">
            <a:avLst/>
          </a:prstGeom>
        </p:spPr>
      </p:pic>
      <p:pic>
        <p:nvPicPr>
          <p:cNvPr id="7" name="Resim 10">
            <a:extLst>
              <a:ext uri="{FF2B5EF4-FFF2-40B4-BE49-F238E27FC236}">
                <a16:creationId xmlns:a16="http://schemas.microsoft.com/office/drawing/2014/main" id="{4BC059EA-E8AF-40BA-B5AB-3F3AE30DF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2776" y="5357125"/>
            <a:ext cx="1080000" cy="1080000"/>
          </a:xfrm>
          <a:prstGeom prst="rect">
            <a:avLst/>
          </a:prstGeom>
        </p:spPr>
      </p:pic>
      <p:pic>
        <p:nvPicPr>
          <p:cNvPr id="8" name="Resim 12">
            <a:extLst>
              <a:ext uri="{FF2B5EF4-FFF2-40B4-BE49-F238E27FC236}">
                <a16:creationId xmlns:a16="http://schemas.microsoft.com/office/drawing/2014/main" id="{BC5B5EBE-AF0A-455F-A609-03F1C4D00B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0424" y="5227542"/>
            <a:ext cx="1080000" cy="1080000"/>
          </a:xfrm>
          <a:prstGeom prst="rect">
            <a:avLst/>
          </a:prstGeom>
        </p:spPr>
      </p:pic>
      <p:pic>
        <p:nvPicPr>
          <p:cNvPr id="9" name="Resim 16">
            <a:extLst>
              <a:ext uri="{FF2B5EF4-FFF2-40B4-BE49-F238E27FC236}">
                <a16:creationId xmlns:a16="http://schemas.microsoft.com/office/drawing/2014/main" id="{4BBC24B4-ADF5-477B-8792-A891D912C4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6030" y="3256712"/>
            <a:ext cx="1080000" cy="1080000"/>
          </a:xfrm>
          <a:prstGeom prst="rect">
            <a:avLst/>
          </a:prstGeom>
        </p:spPr>
      </p:pic>
      <p:sp>
        <p:nvSpPr>
          <p:cNvPr id="3" name="TextBox 2">
            <a:extLst>
              <a:ext uri="{FF2B5EF4-FFF2-40B4-BE49-F238E27FC236}">
                <a16:creationId xmlns:a16="http://schemas.microsoft.com/office/drawing/2014/main" id="{2A9E175B-AA78-4983-8455-E2A87C675CC2}"/>
              </a:ext>
            </a:extLst>
          </p:cNvPr>
          <p:cNvSpPr txBox="1"/>
          <p:nvPr/>
        </p:nvSpPr>
        <p:spPr>
          <a:xfrm>
            <a:off x="405780" y="1388675"/>
            <a:ext cx="11377264" cy="646331"/>
          </a:xfrm>
          <a:prstGeom prst="rect">
            <a:avLst/>
          </a:prstGeom>
          <a:noFill/>
        </p:spPr>
        <p:txBody>
          <a:bodyPr wrap="square" rtlCol="0">
            <a:spAutoFit/>
          </a:bodyPr>
          <a:lstStyle/>
          <a:p>
            <a:r>
              <a:rPr lang="en-US" sz="1800" dirty="0">
                <a:latin typeface="Roboto" panose="02000000000000000000" pitchFamily="2" charset="0"/>
                <a:ea typeface="Roboto" panose="02000000000000000000" pitchFamily="2" charset="0"/>
                <a:cs typeface="Roboto" panose="02000000000000000000" pitchFamily="2" charset="0"/>
              </a:rPr>
              <a:t>	Application Programming Interface : Restful </a:t>
            </a:r>
            <a:r>
              <a:rPr lang="en-US" sz="1800" dirty="0" err="1">
                <a:latin typeface="Roboto" panose="02000000000000000000" pitchFamily="2" charset="0"/>
                <a:ea typeface="Roboto" panose="02000000000000000000" pitchFamily="2" charset="0"/>
                <a:cs typeface="Roboto" panose="02000000000000000000" pitchFamily="2" charset="0"/>
              </a:rPr>
              <a:t>mimari</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ile</a:t>
            </a:r>
            <a:r>
              <a:rPr lang="en-US" sz="1800" dirty="0">
                <a:latin typeface="Roboto" panose="02000000000000000000" pitchFamily="2" charset="0"/>
                <a:ea typeface="Roboto" panose="02000000000000000000" pitchFamily="2" charset="0"/>
                <a:cs typeface="Roboto" panose="02000000000000000000" pitchFamily="2" charset="0"/>
              </a:rPr>
              <a:t> http </a:t>
            </a:r>
            <a:r>
              <a:rPr lang="en-US" sz="1800" dirty="0" err="1">
                <a:latin typeface="Roboto" panose="02000000000000000000" pitchFamily="2" charset="0"/>
                <a:ea typeface="Roboto" panose="02000000000000000000" pitchFamily="2" charset="0"/>
                <a:cs typeface="Roboto" panose="02000000000000000000" pitchFamily="2" charset="0"/>
              </a:rPr>
              <a:t>protokolü</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üzerinden</a:t>
            </a:r>
            <a:r>
              <a:rPr lang="en-US" sz="1800" dirty="0">
                <a:latin typeface="Roboto" panose="02000000000000000000" pitchFamily="2" charset="0"/>
                <a:ea typeface="Roboto" panose="02000000000000000000" pitchFamily="2" charset="0"/>
                <a:cs typeface="Roboto" panose="02000000000000000000" pitchFamily="2" charset="0"/>
              </a:rPr>
              <a:t> http </a:t>
            </a:r>
            <a:r>
              <a:rPr lang="en-US" sz="1800" dirty="0" err="1">
                <a:latin typeface="Roboto" panose="02000000000000000000" pitchFamily="2" charset="0"/>
                <a:ea typeface="Roboto" panose="02000000000000000000" pitchFamily="2" charset="0"/>
                <a:cs typeface="Roboto" panose="02000000000000000000" pitchFamily="2" charset="0"/>
              </a:rPr>
              <a:t>metodları</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ile</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haberleşilmesidir</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ControllerBase</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sınıfından</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türetilen</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denetleyiciler</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ve</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eylemlerden</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oluşur</a:t>
            </a:r>
            <a:r>
              <a:rPr lang="en-US" sz="1800" dirty="0">
                <a:latin typeface="Roboto" panose="02000000000000000000" pitchFamily="2" charset="0"/>
                <a:ea typeface="Roboto" panose="02000000000000000000" pitchFamily="2" charset="0"/>
                <a:cs typeface="Roboto" panose="02000000000000000000" pitchFamily="2" charset="0"/>
              </a:rPr>
              <a:t>.</a:t>
            </a:r>
            <a:endParaRPr lang="tr-TR" sz="1800" dirty="0">
              <a:latin typeface="Roboto" panose="02000000000000000000" pitchFamily="2" charset="0"/>
              <a:ea typeface="Roboto" panose="02000000000000000000" pitchFamily="2" charset="0"/>
              <a:cs typeface="Roboto" panose="02000000000000000000" pitchFamily="2" charset="0"/>
            </a:endParaRPr>
          </a:p>
        </p:txBody>
      </p:sp>
      <p:cxnSp>
        <p:nvCxnSpPr>
          <p:cNvPr id="11" name="Straight Arrow Connector 10">
            <a:extLst>
              <a:ext uri="{FF2B5EF4-FFF2-40B4-BE49-F238E27FC236}">
                <a16:creationId xmlns:a16="http://schemas.microsoft.com/office/drawing/2014/main" id="{8904C83E-9ADB-4670-9B62-1B87FE308AA4}"/>
              </a:ext>
            </a:extLst>
          </p:cNvPr>
          <p:cNvCxnSpPr>
            <a:stCxn id="4" idx="1"/>
            <a:endCxn id="6" idx="3"/>
          </p:cNvCxnSpPr>
          <p:nvPr/>
        </p:nvCxnSpPr>
        <p:spPr>
          <a:xfrm flipH="1">
            <a:off x="2349876" y="3356618"/>
            <a:ext cx="2520400" cy="349969"/>
          </a:xfrm>
          <a:prstGeom prst="straightConnector1">
            <a:avLst/>
          </a:prstGeom>
          <a:ln w="38100">
            <a:solidFill>
              <a:schemeClr val="tx1">
                <a:alpha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1854DC-1652-4557-A9B0-BCDFDB395833}"/>
              </a:ext>
            </a:extLst>
          </p:cNvPr>
          <p:cNvCxnSpPr>
            <a:stCxn id="4" idx="2"/>
            <a:endCxn id="5" idx="3"/>
          </p:cNvCxnSpPr>
          <p:nvPr/>
        </p:nvCxnSpPr>
        <p:spPr>
          <a:xfrm flipH="1">
            <a:off x="2375129" y="4004318"/>
            <a:ext cx="3447647" cy="1465007"/>
          </a:xfrm>
          <a:prstGeom prst="straightConnector1">
            <a:avLst/>
          </a:prstGeom>
          <a:ln w="38100">
            <a:solidFill>
              <a:schemeClr val="tx1">
                <a:alpha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C85BA6-3D23-4A6F-ADCB-5556EA39965D}"/>
              </a:ext>
            </a:extLst>
          </p:cNvPr>
          <p:cNvCxnSpPr>
            <a:stCxn id="4" idx="2"/>
            <a:endCxn id="7" idx="0"/>
          </p:cNvCxnSpPr>
          <p:nvPr/>
        </p:nvCxnSpPr>
        <p:spPr>
          <a:xfrm>
            <a:off x="5822776" y="4004318"/>
            <a:ext cx="0" cy="1352807"/>
          </a:xfrm>
          <a:prstGeom prst="straightConnector1">
            <a:avLst/>
          </a:prstGeom>
          <a:ln w="38100">
            <a:solidFill>
              <a:schemeClr val="tx1">
                <a:alpha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820B117-26DE-4D11-9FBB-FF19EB1A177A}"/>
              </a:ext>
            </a:extLst>
          </p:cNvPr>
          <p:cNvCxnSpPr>
            <a:stCxn id="4" idx="2"/>
            <a:endCxn id="8" idx="0"/>
          </p:cNvCxnSpPr>
          <p:nvPr/>
        </p:nvCxnSpPr>
        <p:spPr>
          <a:xfrm>
            <a:off x="5822776" y="4004318"/>
            <a:ext cx="3987648" cy="1223224"/>
          </a:xfrm>
          <a:prstGeom prst="straightConnector1">
            <a:avLst/>
          </a:prstGeom>
          <a:ln w="38100">
            <a:solidFill>
              <a:schemeClr val="tx1">
                <a:alpha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3E67D7-72F3-4819-B55C-D42FD417EB8D}"/>
              </a:ext>
            </a:extLst>
          </p:cNvPr>
          <p:cNvCxnSpPr>
            <a:stCxn id="4" idx="3"/>
            <a:endCxn id="9" idx="1"/>
          </p:cNvCxnSpPr>
          <p:nvPr/>
        </p:nvCxnSpPr>
        <p:spPr>
          <a:xfrm>
            <a:off x="6775276" y="3356618"/>
            <a:ext cx="2810754" cy="440094"/>
          </a:xfrm>
          <a:prstGeom prst="straightConnector1">
            <a:avLst/>
          </a:prstGeom>
          <a:ln w="38100">
            <a:solidFill>
              <a:schemeClr val="tx1">
                <a:alpha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F4449EA-E5CD-48DA-8323-E02B83B7AA0E}"/>
              </a:ext>
            </a:extLst>
          </p:cNvPr>
          <p:cNvSpPr txBox="1"/>
          <p:nvPr/>
        </p:nvSpPr>
        <p:spPr>
          <a:xfrm rot="21225496">
            <a:off x="3856583" y="3029737"/>
            <a:ext cx="1135247" cy="338554"/>
          </a:xfrm>
          <a:prstGeom prst="rect">
            <a:avLst/>
          </a:prstGeom>
          <a:noFill/>
        </p:spPr>
        <p:txBody>
          <a:bodyPr wrap="none" rtlCol="0">
            <a:spAutoFit/>
          </a:bodyPr>
          <a:lstStyle/>
          <a:p>
            <a:r>
              <a:rPr lang="en-US" sz="1600" dirty="0">
                <a:solidFill>
                  <a:srgbClr val="00B050"/>
                </a:solidFill>
              </a:rPr>
              <a:t>Response</a:t>
            </a:r>
            <a:endParaRPr lang="tr-TR" sz="1600" dirty="0">
              <a:solidFill>
                <a:srgbClr val="00B050"/>
              </a:solidFill>
            </a:endParaRPr>
          </a:p>
        </p:txBody>
      </p:sp>
      <p:sp>
        <p:nvSpPr>
          <p:cNvPr id="43" name="TextBox 42">
            <a:extLst>
              <a:ext uri="{FF2B5EF4-FFF2-40B4-BE49-F238E27FC236}">
                <a16:creationId xmlns:a16="http://schemas.microsoft.com/office/drawing/2014/main" id="{A8494D9C-56AB-4064-B4D6-31CD756B5FA7}"/>
              </a:ext>
            </a:extLst>
          </p:cNvPr>
          <p:cNvSpPr txBox="1"/>
          <p:nvPr/>
        </p:nvSpPr>
        <p:spPr>
          <a:xfrm rot="21225496">
            <a:off x="2467796" y="3715126"/>
            <a:ext cx="989373" cy="338554"/>
          </a:xfrm>
          <a:prstGeom prst="rect">
            <a:avLst/>
          </a:prstGeom>
          <a:noFill/>
        </p:spPr>
        <p:txBody>
          <a:bodyPr wrap="none" rtlCol="0">
            <a:spAutoFit/>
          </a:bodyPr>
          <a:lstStyle/>
          <a:p>
            <a:r>
              <a:rPr lang="en-US" sz="1600" dirty="0">
                <a:solidFill>
                  <a:srgbClr val="FF0000"/>
                </a:solidFill>
              </a:rPr>
              <a:t>Request</a:t>
            </a:r>
            <a:endParaRPr lang="tr-TR" sz="1600" dirty="0">
              <a:solidFill>
                <a:srgbClr val="FF0000"/>
              </a:solidFill>
            </a:endParaRPr>
          </a:p>
        </p:txBody>
      </p:sp>
      <p:pic>
        <p:nvPicPr>
          <p:cNvPr id="10" name="Picture 2" descr="asp.net core ile ilgili gÃ¶rsel sonucu">
            <a:extLst>
              <a:ext uri="{FF2B5EF4-FFF2-40B4-BE49-F238E27FC236}">
                <a16:creationId xmlns:a16="http://schemas.microsoft.com/office/drawing/2014/main" id="{68671B35-ED50-390C-8443-26EA4AD2F143}"/>
              </a:ext>
            </a:extLst>
          </p:cNvPr>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14727" t="17197" r="15883" b="20076"/>
          <a:stretch/>
        </p:blipFill>
        <p:spPr bwMode="auto">
          <a:xfrm>
            <a:off x="11413172" y="160959"/>
            <a:ext cx="647207" cy="58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136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9F7AD411-4463-4286-96BC-46265E0E27DF}"/>
              </a:ext>
            </a:extLst>
          </p:cNvPr>
          <p:cNvGrpSpPr/>
          <p:nvPr/>
        </p:nvGrpSpPr>
        <p:grpSpPr>
          <a:xfrm>
            <a:off x="223362" y="1172376"/>
            <a:ext cx="3780000" cy="504000"/>
            <a:chOff x="969423" y="1484784"/>
            <a:chExt cx="4570366" cy="504000"/>
          </a:xfrm>
        </p:grpSpPr>
        <p:sp>
          <p:nvSpPr>
            <p:cNvPr id="4" name="Rectangle: Rounded Corners 3">
              <a:hlinkClick r:id="rId2" action="ppaction://hlinksldjump"/>
              <a:extLst>
                <a:ext uri="{FF2B5EF4-FFF2-40B4-BE49-F238E27FC236}">
                  <a16:creationId xmlns:a16="http://schemas.microsoft.com/office/drawing/2014/main" id="{B87D3548-BD6C-4FAB-B4B3-BA4762BB8E27}"/>
                </a:ext>
              </a:extLst>
            </p:cNvPr>
            <p:cNvSpPr/>
            <p:nvPr/>
          </p:nvSpPr>
          <p:spPr>
            <a:xfrm>
              <a:off x="1291789" y="1540768"/>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Introduction</a:t>
              </a:r>
              <a:endParaRPr lang="tr-TR" sz="1600" dirty="0">
                <a:solidFill>
                  <a:srgbClr val="FFFFFF"/>
                </a:solidFill>
              </a:endParaRPr>
            </a:p>
          </p:txBody>
        </p:sp>
        <p:sp>
          <p:nvSpPr>
            <p:cNvPr id="5" name="Oval 4">
              <a:extLst>
                <a:ext uri="{FF2B5EF4-FFF2-40B4-BE49-F238E27FC236}">
                  <a16:creationId xmlns:a16="http://schemas.microsoft.com/office/drawing/2014/main" id="{C6EB9FCE-4AB5-492C-9828-0F7EB740DB83}"/>
                </a:ext>
              </a:extLst>
            </p:cNvPr>
            <p:cNvSpPr/>
            <p:nvPr/>
          </p:nvSpPr>
          <p:spPr>
            <a:xfrm>
              <a:off x="969423" y="1484784"/>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1</a:t>
              </a:r>
              <a:endParaRPr lang="tr-TR" sz="1600" dirty="0">
                <a:solidFill>
                  <a:srgbClr val="FFFFFF"/>
                </a:solidFill>
              </a:endParaRPr>
            </a:p>
          </p:txBody>
        </p:sp>
      </p:grpSp>
      <p:grpSp>
        <p:nvGrpSpPr>
          <p:cNvPr id="99" name="Group 98">
            <a:extLst>
              <a:ext uri="{FF2B5EF4-FFF2-40B4-BE49-F238E27FC236}">
                <a16:creationId xmlns:a16="http://schemas.microsoft.com/office/drawing/2014/main" id="{96D57976-EF4A-4525-83CD-C753B8E6D75C}"/>
              </a:ext>
            </a:extLst>
          </p:cNvPr>
          <p:cNvGrpSpPr/>
          <p:nvPr/>
        </p:nvGrpSpPr>
        <p:grpSpPr>
          <a:xfrm>
            <a:off x="223362" y="1897331"/>
            <a:ext cx="3780000" cy="504000"/>
            <a:chOff x="981900" y="2147076"/>
            <a:chExt cx="4570366" cy="504000"/>
          </a:xfrm>
        </p:grpSpPr>
        <p:sp>
          <p:nvSpPr>
            <p:cNvPr id="44" name="Rectangle: Rounded Corners 43">
              <a:extLst>
                <a:ext uri="{FF2B5EF4-FFF2-40B4-BE49-F238E27FC236}">
                  <a16:creationId xmlns:a16="http://schemas.microsoft.com/office/drawing/2014/main" id="{F1E26A72-BF1F-48E6-B317-BA8D892E817D}"/>
                </a:ext>
              </a:extLst>
            </p:cNvPr>
            <p:cNvSpPr/>
            <p:nvPr/>
          </p:nvSpPr>
          <p:spPr>
            <a:xfrm>
              <a:off x="1304266" y="2203060"/>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N-Layer Architecture</a:t>
              </a:r>
              <a:endParaRPr lang="tr-TR" sz="1600" dirty="0"/>
            </a:p>
          </p:txBody>
        </p:sp>
        <p:sp>
          <p:nvSpPr>
            <p:cNvPr id="45" name="Oval 44">
              <a:extLst>
                <a:ext uri="{FF2B5EF4-FFF2-40B4-BE49-F238E27FC236}">
                  <a16:creationId xmlns:a16="http://schemas.microsoft.com/office/drawing/2014/main" id="{75419D30-3A55-4C2A-B1F8-CFE056DE05BB}"/>
                </a:ext>
              </a:extLst>
            </p:cNvPr>
            <p:cNvSpPr/>
            <p:nvPr/>
          </p:nvSpPr>
          <p:spPr>
            <a:xfrm>
              <a:off x="981900" y="2147076"/>
              <a:ext cx="609382"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2</a:t>
              </a:r>
              <a:endParaRPr lang="tr-TR" sz="1200" dirty="0">
                <a:solidFill>
                  <a:srgbClr val="FFFFFF"/>
                </a:solidFill>
              </a:endParaRPr>
            </a:p>
          </p:txBody>
        </p:sp>
      </p:grpSp>
      <p:grpSp>
        <p:nvGrpSpPr>
          <p:cNvPr id="98" name="Group 97">
            <a:extLst>
              <a:ext uri="{FF2B5EF4-FFF2-40B4-BE49-F238E27FC236}">
                <a16:creationId xmlns:a16="http://schemas.microsoft.com/office/drawing/2014/main" id="{781F09C9-7A96-4052-9137-06A03DB5AA49}"/>
              </a:ext>
            </a:extLst>
          </p:cNvPr>
          <p:cNvGrpSpPr/>
          <p:nvPr/>
        </p:nvGrpSpPr>
        <p:grpSpPr>
          <a:xfrm>
            <a:off x="223362" y="2622286"/>
            <a:ext cx="3780000" cy="504000"/>
            <a:chOff x="969423" y="2876348"/>
            <a:chExt cx="4570366" cy="504000"/>
          </a:xfrm>
        </p:grpSpPr>
        <p:sp>
          <p:nvSpPr>
            <p:cNvPr id="53" name="Rectangle: Rounded Corners 52">
              <a:extLst>
                <a:ext uri="{FF2B5EF4-FFF2-40B4-BE49-F238E27FC236}">
                  <a16:creationId xmlns:a16="http://schemas.microsoft.com/office/drawing/2014/main" id="{861B2A06-4DB6-4E06-B5AF-BD67F2239BCD}"/>
                </a:ext>
              </a:extLst>
            </p:cNvPr>
            <p:cNvSpPr/>
            <p:nvPr/>
          </p:nvSpPr>
          <p:spPr>
            <a:xfrm>
              <a:off x="1291789" y="2932332"/>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Dependency Injection</a:t>
              </a:r>
              <a:endParaRPr lang="tr-TR" sz="1600" dirty="0"/>
            </a:p>
          </p:txBody>
        </p:sp>
        <p:sp>
          <p:nvSpPr>
            <p:cNvPr id="54" name="Oval 53">
              <a:extLst>
                <a:ext uri="{FF2B5EF4-FFF2-40B4-BE49-F238E27FC236}">
                  <a16:creationId xmlns:a16="http://schemas.microsoft.com/office/drawing/2014/main" id="{6A962A9C-9F28-4700-9ACA-8F8F3A8BD17E}"/>
                </a:ext>
              </a:extLst>
            </p:cNvPr>
            <p:cNvSpPr/>
            <p:nvPr/>
          </p:nvSpPr>
          <p:spPr>
            <a:xfrm>
              <a:off x="969423" y="2876348"/>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3</a:t>
              </a:r>
              <a:endParaRPr lang="tr-TR" sz="1200" dirty="0">
                <a:solidFill>
                  <a:schemeClr val="bg1"/>
                </a:solidFill>
              </a:endParaRPr>
            </a:p>
          </p:txBody>
        </p:sp>
      </p:grpSp>
      <p:grpSp>
        <p:nvGrpSpPr>
          <p:cNvPr id="97" name="Group 96">
            <a:extLst>
              <a:ext uri="{FF2B5EF4-FFF2-40B4-BE49-F238E27FC236}">
                <a16:creationId xmlns:a16="http://schemas.microsoft.com/office/drawing/2014/main" id="{B8154BFE-D736-4C44-BB52-C13605940F3E}"/>
              </a:ext>
            </a:extLst>
          </p:cNvPr>
          <p:cNvGrpSpPr/>
          <p:nvPr/>
        </p:nvGrpSpPr>
        <p:grpSpPr>
          <a:xfrm>
            <a:off x="223362" y="3347241"/>
            <a:ext cx="3780000" cy="504000"/>
            <a:chOff x="969423" y="3601313"/>
            <a:chExt cx="4570366" cy="504000"/>
          </a:xfrm>
        </p:grpSpPr>
        <p:sp>
          <p:nvSpPr>
            <p:cNvPr id="56" name="Rectangle: Rounded Corners 55">
              <a:extLst>
                <a:ext uri="{FF2B5EF4-FFF2-40B4-BE49-F238E27FC236}">
                  <a16:creationId xmlns:a16="http://schemas.microsoft.com/office/drawing/2014/main" id="{B846FC17-40D3-428C-8133-A1C30B611B66}"/>
                </a:ext>
              </a:extLst>
            </p:cNvPr>
            <p:cNvSpPr/>
            <p:nvPr/>
          </p:nvSpPr>
          <p:spPr>
            <a:xfrm>
              <a:off x="1291789" y="3657297"/>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Middleware</a:t>
              </a:r>
              <a:endParaRPr lang="tr-TR" sz="1600" dirty="0"/>
            </a:p>
          </p:txBody>
        </p:sp>
        <p:sp>
          <p:nvSpPr>
            <p:cNvPr id="57" name="Oval 56">
              <a:extLst>
                <a:ext uri="{FF2B5EF4-FFF2-40B4-BE49-F238E27FC236}">
                  <a16:creationId xmlns:a16="http://schemas.microsoft.com/office/drawing/2014/main" id="{3B985490-17E8-4688-9142-88CC7C48EA19}"/>
                </a:ext>
              </a:extLst>
            </p:cNvPr>
            <p:cNvSpPr/>
            <p:nvPr/>
          </p:nvSpPr>
          <p:spPr>
            <a:xfrm>
              <a:off x="969423" y="3601313"/>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4</a:t>
              </a:r>
              <a:endParaRPr lang="tr-TR" sz="1200" dirty="0">
                <a:solidFill>
                  <a:schemeClr val="bg1"/>
                </a:solidFill>
              </a:endParaRPr>
            </a:p>
          </p:txBody>
        </p:sp>
      </p:grpSp>
      <p:grpSp>
        <p:nvGrpSpPr>
          <p:cNvPr id="96" name="Group 95">
            <a:extLst>
              <a:ext uri="{FF2B5EF4-FFF2-40B4-BE49-F238E27FC236}">
                <a16:creationId xmlns:a16="http://schemas.microsoft.com/office/drawing/2014/main" id="{ECA9E50B-FF10-42C3-AC1F-03C86766E4A1}"/>
              </a:ext>
            </a:extLst>
          </p:cNvPr>
          <p:cNvGrpSpPr/>
          <p:nvPr/>
        </p:nvGrpSpPr>
        <p:grpSpPr>
          <a:xfrm>
            <a:off x="223362" y="4072196"/>
            <a:ext cx="3780000" cy="504000"/>
            <a:chOff x="969423" y="4326278"/>
            <a:chExt cx="4570366" cy="504000"/>
          </a:xfrm>
        </p:grpSpPr>
        <p:sp>
          <p:nvSpPr>
            <p:cNvPr id="59" name="Rectangle: Rounded Corners 58">
              <a:extLst>
                <a:ext uri="{FF2B5EF4-FFF2-40B4-BE49-F238E27FC236}">
                  <a16:creationId xmlns:a16="http://schemas.microsoft.com/office/drawing/2014/main" id="{81FE3869-86EC-4BFF-BAFD-348773A4380C}"/>
                </a:ext>
              </a:extLst>
            </p:cNvPr>
            <p:cNvSpPr/>
            <p:nvPr/>
          </p:nvSpPr>
          <p:spPr>
            <a:xfrm>
              <a:off x="1291789" y="4382262"/>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Configuration</a:t>
              </a:r>
              <a:endParaRPr lang="tr-TR" sz="1600" dirty="0"/>
            </a:p>
          </p:txBody>
        </p:sp>
        <p:sp>
          <p:nvSpPr>
            <p:cNvPr id="60" name="Oval 59">
              <a:extLst>
                <a:ext uri="{FF2B5EF4-FFF2-40B4-BE49-F238E27FC236}">
                  <a16:creationId xmlns:a16="http://schemas.microsoft.com/office/drawing/2014/main" id="{6F97D759-9EFB-4BC4-9D31-C7022E3EBB9D}"/>
                </a:ext>
              </a:extLst>
            </p:cNvPr>
            <p:cNvSpPr/>
            <p:nvPr/>
          </p:nvSpPr>
          <p:spPr>
            <a:xfrm>
              <a:off x="969423" y="4326278"/>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5</a:t>
              </a:r>
              <a:endParaRPr lang="tr-TR" sz="1200" dirty="0">
                <a:solidFill>
                  <a:schemeClr val="bg1"/>
                </a:solidFill>
              </a:endParaRPr>
            </a:p>
          </p:txBody>
        </p:sp>
      </p:grpSp>
      <p:grpSp>
        <p:nvGrpSpPr>
          <p:cNvPr id="95" name="Group 94">
            <a:extLst>
              <a:ext uri="{FF2B5EF4-FFF2-40B4-BE49-F238E27FC236}">
                <a16:creationId xmlns:a16="http://schemas.microsoft.com/office/drawing/2014/main" id="{02D6C46D-1733-407E-9DB6-035B584D0AA4}"/>
              </a:ext>
            </a:extLst>
          </p:cNvPr>
          <p:cNvGrpSpPr/>
          <p:nvPr/>
        </p:nvGrpSpPr>
        <p:grpSpPr>
          <a:xfrm>
            <a:off x="223362" y="4797151"/>
            <a:ext cx="3780000" cy="504000"/>
            <a:chOff x="969423" y="5101039"/>
            <a:chExt cx="4570366" cy="504000"/>
          </a:xfrm>
        </p:grpSpPr>
        <p:sp>
          <p:nvSpPr>
            <p:cNvPr id="62" name="Rectangle: Rounded Corners 61">
              <a:extLst>
                <a:ext uri="{FF2B5EF4-FFF2-40B4-BE49-F238E27FC236}">
                  <a16:creationId xmlns:a16="http://schemas.microsoft.com/office/drawing/2014/main" id="{B1BD8DCE-6222-449E-8A54-F1FE02A1D7A5}"/>
                </a:ext>
              </a:extLst>
            </p:cNvPr>
            <p:cNvSpPr/>
            <p:nvPr/>
          </p:nvSpPr>
          <p:spPr>
            <a:xfrm>
              <a:off x="1291789"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Options</a:t>
              </a:r>
              <a:endParaRPr lang="tr-TR" sz="1600" dirty="0"/>
            </a:p>
          </p:txBody>
        </p:sp>
        <p:sp>
          <p:nvSpPr>
            <p:cNvPr id="63" name="Oval 62">
              <a:extLst>
                <a:ext uri="{FF2B5EF4-FFF2-40B4-BE49-F238E27FC236}">
                  <a16:creationId xmlns:a16="http://schemas.microsoft.com/office/drawing/2014/main" id="{14A1908D-0B1E-4618-B206-1109435A821B}"/>
                </a:ext>
              </a:extLst>
            </p:cNvPr>
            <p:cNvSpPr/>
            <p:nvPr/>
          </p:nvSpPr>
          <p:spPr>
            <a:xfrm>
              <a:off x="969423" y="5101039"/>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6</a:t>
              </a:r>
              <a:endParaRPr lang="tr-TR" sz="1200" dirty="0">
                <a:solidFill>
                  <a:schemeClr val="bg1"/>
                </a:solidFill>
              </a:endParaRPr>
            </a:p>
          </p:txBody>
        </p:sp>
      </p:grpSp>
      <p:grpSp>
        <p:nvGrpSpPr>
          <p:cNvPr id="94" name="Group 93">
            <a:extLst>
              <a:ext uri="{FF2B5EF4-FFF2-40B4-BE49-F238E27FC236}">
                <a16:creationId xmlns:a16="http://schemas.microsoft.com/office/drawing/2014/main" id="{9717AB9D-FD4A-4756-9037-81D667CF5435}"/>
              </a:ext>
            </a:extLst>
          </p:cNvPr>
          <p:cNvGrpSpPr/>
          <p:nvPr/>
        </p:nvGrpSpPr>
        <p:grpSpPr>
          <a:xfrm>
            <a:off x="8105146" y="1169247"/>
            <a:ext cx="3780000" cy="504000"/>
            <a:chOff x="969423" y="5819816"/>
            <a:chExt cx="4570366" cy="504000"/>
          </a:xfrm>
        </p:grpSpPr>
        <p:sp>
          <p:nvSpPr>
            <p:cNvPr id="65" name="Rectangle: Rounded Corners 64">
              <a:extLst>
                <a:ext uri="{FF2B5EF4-FFF2-40B4-BE49-F238E27FC236}">
                  <a16:creationId xmlns:a16="http://schemas.microsoft.com/office/drawing/2014/main" id="{6A18A8BD-C88C-41BB-A4D6-1922F29866D8}"/>
                </a:ext>
              </a:extLst>
            </p:cNvPr>
            <p:cNvSpPr/>
            <p:nvPr/>
          </p:nvSpPr>
          <p:spPr>
            <a:xfrm>
              <a:off x="1291789"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Versioning</a:t>
              </a:r>
              <a:endParaRPr lang="tr-TR" sz="1600" dirty="0"/>
            </a:p>
          </p:txBody>
        </p:sp>
        <p:sp>
          <p:nvSpPr>
            <p:cNvPr id="66" name="Oval 65">
              <a:extLst>
                <a:ext uri="{FF2B5EF4-FFF2-40B4-BE49-F238E27FC236}">
                  <a16:creationId xmlns:a16="http://schemas.microsoft.com/office/drawing/2014/main" id="{7ABD9B49-CE51-45C7-A4F1-63EF641709F8}"/>
                </a:ext>
              </a:extLst>
            </p:cNvPr>
            <p:cNvSpPr/>
            <p:nvPr/>
          </p:nvSpPr>
          <p:spPr>
            <a:xfrm>
              <a:off x="969423" y="581981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14</a:t>
              </a:r>
              <a:endParaRPr lang="tr-TR" sz="1200" dirty="0">
                <a:solidFill>
                  <a:schemeClr val="bg1"/>
                </a:solidFill>
              </a:endParaRPr>
            </a:p>
          </p:txBody>
        </p:sp>
      </p:grpSp>
      <p:grpSp>
        <p:nvGrpSpPr>
          <p:cNvPr id="87" name="Group 86">
            <a:extLst>
              <a:ext uri="{FF2B5EF4-FFF2-40B4-BE49-F238E27FC236}">
                <a16:creationId xmlns:a16="http://schemas.microsoft.com/office/drawing/2014/main" id="{422B003C-CBE3-4318-AAFF-C176B8F2AAC5}"/>
              </a:ext>
            </a:extLst>
          </p:cNvPr>
          <p:cNvGrpSpPr/>
          <p:nvPr/>
        </p:nvGrpSpPr>
        <p:grpSpPr>
          <a:xfrm>
            <a:off x="4164254" y="1176880"/>
            <a:ext cx="3780001" cy="504000"/>
            <a:chOff x="6230489" y="1465501"/>
            <a:chExt cx="4581474" cy="504000"/>
          </a:xfrm>
        </p:grpSpPr>
        <p:sp>
          <p:nvSpPr>
            <p:cNvPr id="68" name="Rectangle: Rounded Corners 67">
              <a:hlinkClick r:id="rId3" action="ppaction://hlinksldjump"/>
              <a:extLst>
                <a:ext uri="{FF2B5EF4-FFF2-40B4-BE49-F238E27FC236}">
                  <a16:creationId xmlns:a16="http://schemas.microsoft.com/office/drawing/2014/main" id="{E95856AE-9782-49E7-B353-9B0244D49CA7}"/>
                </a:ext>
              </a:extLst>
            </p:cNvPr>
            <p:cNvSpPr/>
            <p:nvPr/>
          </p:nvSpPr>
          <p:spPr>
            <a:xfrm>
              <a:off x="6563963" y="1521485"/>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Methods</a:t>
              </a:r>
              <a:endParaRPr lang="tr-TR" sz="1600" dirty="0"/>
            </a:p>
          </p:txBody>
        </p:sp>
        <p:sp>
          <p:nvSpPr>
            <p:cNvPr id="69" name="Oval 68">
              <a:extLst>
                <a:ext uri="{FF2B5EF4-FFF2-40B4-BE49-F238E27FC236}">
                  <a16:creationId xmlns:a16="http://schemas.microsoft.com/office/drawing/2014/main" id="{4E79E412-3E2F-40E7-9628-805FAD895D75}"/>
                </a:ext>
              </a:extLst>
            </p:cNvPr>
            <p:cNvSpPr/>
            <p:nvPr/>
          </p:nvSpPr>
          <p:spPr>
            <a:xfrm>
              <a:off x="6230489" y="1465501"/>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8</a:t>
              </a:r>
              <a:endParaRPr lang="tr-TR" sz="1200" dirty="0">
                <a:solidFill>
                  <a:schemeClr val="bg1"/>
                </a:solidFill>
              </a:endParaRPr>
            </a:p>
          </p:txBody>
        </p:sp>
      </p:grpSp>
      <p:grpSp>
        <p:nvGrpSpPr>
          <p:cNvPr id="93" name="Group 92">
            <a:extLst>
              <a:ext uri="{FF2B5EF4-FFF2-40B4-BE49-F238E27FC236}">
                <a16:creationId xmlns:a16="http://schemas.microsoft.com/office/drawing/2014/main" id="{CCD4D726-096B-4B55-B427-C786DC0F4570}"/>
              </a:ext>
            </a:extLst>
          </p:cNvPr>
          <p:cNvGrpSpPr/>
          <p:nvPr/>
        </p:nvGrpSpPr>
        <p:grpSpPr>
          <a:xfrm>
            <a:off x="4164254" y="3784015"/>
            <a:ext cx="3780001" cy="504000"/>
            <a:chOff x="6230489" y="2147076"/>
            <a:chExt cx="4581474" cy="504000"/>
          </a:xfrm>
        </p:grpSpPr>
        <p:sp>
          <p:nvSpPr>
            <p:cNvPr id="71" name="Rectangle: Rounded Corners 70">
              <a:extLst>
                <a:ext uri="{FF2B5EF4-FFF2-40B4-BE49-F238E27FC236}">
                  <a16:creationId xmlns:a16="http://schemas.microsoft.com/office/drawing/2014/main" id="{35801018-9A12-4024-971D-6E25007173F9}"/>
                </a:ext>
              </a:extLst>
            </p:cNvPr>
            <p:cNvSpPr/>
            <p:nvPr/>
          </p:nvSpPr>
          <p:spPr>
            <a:xfrm>
              <a:off x="6563963"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Routing</a:t>
              </a:r>
              <a:endParaRPr lang="tr-TR" sz="1600" dirty="0"/>
            </a:p>
          </p:txBody>
        </p:sp>
        <p:sp>
          <p:nvSpPr>
            <p:cNvPr id="72" name="Oval 71">
              <a:extLst>
                <a:ext uri="{FF2B5EF4-FFF2-40B4-BE49-F238E27FC236}">
                  <a16:creationId xmlns:a16="http://schemas.microsoft.com/office/drawing/2014/main" id="{5B145A0C-F644-4985-B737-4F12E08440A3}"/>
                </a:ext>
              </a:extLst>
            </p:cNvPr>
            <p:cNvSpPr/>
            <p:nvPr/>
          </p:nvSpPr>
          <p:spPr>
            <a:xfrm>
              <a:off x="6230489" y="214707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11</a:t>
              </a:r>
              <a:endParaRPr lang="tr-TR" sz="1200" dirty="0">
                <a:solidFill>
                  <a:schemeClr val="bg1"/>
                </a:solidFill>
              </a:endParaRPr>
            </a:p>
          </p:txBody>
        </p:sp>
      </p:grpSp>
      <p:grpSp>
        <p:nvGrpSpPr>
          <p:cNvPr id="92" name="Group 91">
            <a:extLst>
              <a:ext uri="{FF2B5EF4-FFF2-40B4-BE49-F238E27FC236}">
                <a16:creationId xmlns:a16="http://schemas.microsoft.com/office/drawing/2014/main" id="{A101A785-B9FD-4E16-836C-A1F48FCE4496}"/>
              </a:ext>
            </a:extLst>
          </p:cNvPr>
          <p:cNvGrpSpPr/>
          <p:nvPr/>
        </p:nvGrpSpPr>
        <p:grpSpPr>
          <a:xfrm>
            <a:off x="4164254" y="2045925"/>
            <a:ext cx="3780001" cy="504000"/>
            <a:chOff x="6230489" y="2896630"/>
            <a:chExt cx="4581474" cy="504000"/>
          </a:xfrm>
        </p:grpSpPr>
        <p:sp>
          <p:nvSpPr>
            <p:cNvPr id="74" name="Rectangle: Rounded Corners 73">
              <a:extLst>
                <a:ext uri="{FF2B5EF4-FFF2-40B4-BE49-F238E27FC236}">
                  <a16:creationId xmlns:a16="http://schemas.microsoft.com/office/drawing/2014/main" id="{CE39F7CA-F013-4875-B414-B8C1F9D98813}"/>
                </a:ext>
              </a:extLst>
            </p:cNvPr>
            <p:cNvSpPr/>
            <p:nvPr/>
          </p:nvSpPr>
          <p:spPr>
            <a:xfrm>
              <a:off x="6563963" y="2952614"/>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Status Code</a:t>
              </a:r>
              <a:endParaRPr lang="tr-TR" sz="1600" dirty="0"/>
            </a:p>
          </p:txBody>
        </p:sp>
        <p:sp>
          <p:nvSpPr>
            <p:cNvPr id="75" name="Oval 74">
              <a:extLst>
                <a:ext uri="{FF2B5EF4-FFF2-40B4-BE49-F238E27FC236}">
                  <a16:creationId xmlns:a16="http://schemas.microsoft.com/office/drawing/2014/main" id="{96750293-CC6A-4BB2-8FE2-5311D042469B}"/>
                </a:ext>
              </a:extLst>
            </p:cNvPr>
            <p:cNvSpPr/>
            <p:nvPr/>
          </p:nvSpPr>
          <p:spPr>
            <a:xfrm>
              <a:off x="6230489" y="2896630"/>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9</a:t>
              </a:r>
              <a:endParaRPr lang="tr-TR" sz="800" dirty="0">
                <a:solidFill>
                  <a:schemeClr val="bg1"/>
                </a:solidFill>
              </a:endParaRPr>
            </a:p>
          </p:txBody>
        </p:sp>
      </p:grpSp>
      <p:grpSp>
        <p:nvGrpSpPr>
          <p:cNvPr id="91" name="Group 90">
            <a:extLst>
              <a:ext uri="{FF2B5EF4-FFF2-40B4-BE49-F238E27FC236}">
                <a16:creationId xmlns:a16="http://schemas.microsoft.com/office/drawing/2014/main" id="{53D422AE-0A16-4406-9DD5-8B6D99BB8261}"/>
              </a:ext>
            </a:extLst>
          </p:cNvPr>
          <p:cNvGrpSpPr/>
          <p:nvPr/>
        </p:nvGrpSpPr>
        <p:grpSpPr>
          <a:xfrm>
            <a:off x="4164254" y="2914970"/>
            <a:ext cx="3780001" cy="504000"/>
            <a:chOff x="6238483" y="3646184"/>
            <a:chExt cx="4581474" cy="504000"/>
          </a:xfrm>
        </p:grpSpPr>
        <p:sp>
          <p:nvSpPr>
            <p:cNvPr id="77" name="Rectangle: Rounded Corners 76">
              <a:extLst>
                <a:ext uri="{FF2B5EF4-FFF2-40B4-BE49-F238E27FC236}">
                  <a16:creationId xmlns:a16="http://schemas.microsoft.com/office/drawing/2014/main" id="{C593FD7C-3B7E-4B9A-9115-9D7450F92729}"/>
                </a:ext>
              </a:extLst>
            </p:cNvPr>
            <p:cNvSpPr/>
            <p:nvPr/>
          </p:nvSpPr>
          <p:spPr>
            <a:xfrm>
              <a:off x="6571957" y="3702168"/>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Header</a:t>
              </a:r>
              <a:endParaRPr lang="tr-TR" sz="1600" dirty="0"/>
            </a:p>
          </p:txBody>
        </p:sp>
        <p:sp>
          <p:nvSpPr>
            <p:cNvPr id="78" name="Oval 77">
              <a:extLst>
                <a:ext uri="{FF2B5EF4-FFF2-40B4-BE49-F238E27FC236}">
                  <a16:creationId xmlns:a16="http://schemas.microsoft.com/office/drawing/2014/main" id="{5B5A22CA-7A0D-461D-8628-E6EB3636314F}"/>
                </a:ext>
              </a:extLst>
            </p:cNvPr>
            <p:cNvSpPr/>
            <p:nvPr/>
          </p:nvSpPr>
          <p:spPr>
            <a:xfrm>
              <a:off x="6238483" y="3646184"/>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10</a:t>
              </a:r>
              <a:endParaRPr lang="tr-TR" sz="1200" dirty="0">
                <a:solidFill>
                  <a:schemeClr val="bg1"/>
                </a:solidFill>
              </a:endParaRPr>
            </a:p>
          </p:txBody>
        </p:sp>
      </p:grpSp>
      <p:grpSp>
        <p:nvGrpSpPr>
          <p:cNvPr id="90" name="Group 89">
            <a:extLst>
              <a:ext uri="{FF2B5EF4-FFF2-40B4-BE49-F238E27FC236}">
                <a16:creationId xmlns:a16="http://schemas.microsoft.com/office/drawing/2014/main" id="{F3882150-91DE-40F6-975C-F47590F038DD}"/>
              </a:ext>
            </a:extLst>
          </p:cNvPr>
          <p:cNvGrpSpPr/>
          <p:nvPr/>
        </p:nvGrpSpPr>
        <p:grpSpPr>
          <a:xfrm>
            <a:off x="4164254" y="4653060"/>
            <a:ext cx="3780001" cy="504000"/>
            <a:chOff x="6238483" y="4382016"/>
            <a:chExt cx="4581474" cy="504000"/>
          </a:xfrm>
        </p:grpSpPr>
        <p:sp>
          <p:nvSpPr>
            <p:cNvPr id="80" name="Rectangle: Rounded Corners 79">
              <a:extLst>
                <a:ext uri="{FF2B5EF4-FFF2-40B4-BE49-F238E27FC236}">
                  <a16:creationId xmlns:a16="http://schemas.microsoft.com/office/drawing/2014/main" id="{D9574ECB-6F65-4F5A-98BE-8507CFA091ED}"/>
                </a:ext>
              </a:extLst>
            </p:cNvPr>
            <p:cNvSpPr/>
            <p:nvPr/>
          </p:nvSpPr>
          <p:spPr>
            <a:xfrm>
              <a:off x="6571957" y="44380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t>Automapper</a:t>
              </a:r>
            </a:p>
          </p:txBody>
        </p:sp>
        <p:sp>
          <p:nvSpPr>
            <p:cNvPr id="81" name="Oval 80">
              <a:extLst>
                <a:ext uri="{FF2B5EF4-FFF2-40B4-BE49-F238E27FC236}">
                  <a16:creationId xmlns:a16="http://schemas.microsoft.com/office/drawing/2014/main" id="{610EC05B-763A-4B00-B143-0C01FF24F866}"/>
                </a:ext>
              </a:extLst>
            </p:cNvPr>
            <p:cNvSpPr/>
            <p:nvPr/>
          </p:nvSpPr>
          <p:spPr>
            <a:xfrm>
              <a:off x="6238483" y="43820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12</a:t>
              </a:r>
              <a:endParaRPr lang="tr-TR" sz="1200" dirty="0">
                <a:solidFill>
                  <a:schemeClr val="bg1"/>
                </a:solidFill>
              </a:endParaRPr>
            </a:p>
          </p:txBody>
        </p:sp>
      </p:grpSp>
      <p:grpSp>
        <p:nvGrpSpPr>
          <p:cNvPr id="89" name="Group 88">
            <a:extLst>
              <a:ext uri="{FF2B5EF4-FFF2-40B4-BE49-F238E27FC236}">
                <a16:creationId xmlns:a16="http://schemas.microsoft.com/office/drawing/2014/main" id="{5EA66C0F-CC77-4941-8349-12B16DD1E68C}"/>
              </a:ext>
            </a:extLst>
          </p:cNvPr>
          <p:cNvGrpSpPr/>
          <p:nvPr/>
        </p:nvGrpSpPr>
        <p:grpSpPr>
          <a:xfrm>
            <a:off x="4164254" y="5522106"/>
            <a:ext cx="3780001" cy="504000"/>
            <a:chOff x="6228663" y="5101039"/>
            <a:chExt cx="4581474" cy="504000"/>
          </a:xfrm>
        </p:grpSpPr>
        <p:sp>
          <p:nvSpPr>
            <p:cNvPr id="82" name="Rectangle: Rounded Corners 81">
              <a:extLst>
                <a:ext uri="{FF2B5EF4-FFF2-40B4-BE49-F238E27FC236}">
                  <a16:creationId xmlns:a16="http://schemas.microsoft.com/office/drawing/2014/main" id="{6DD5D41D-4726-42FC-BA0C-BEC5356730A1}"/>
                </a:ext>
              </a:extLst>
            </p:cNvPr>
            <p:cNvSpPr/>
            <p:nvPr/>
          </p:nvSpPr>
          <p:spPr>
            <a:xfrm>
              <a:off x="6562137"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Fluent Validation</a:t>
              </a:r>
              <a:endParaRPr lang="tr-TR" sz="1600" dirty="0"/>
            </a:p>
          </p:txBody>
        </p:sp>
        <p:sp>
          <p:nvSpPr>
            <p:cNvPr id="83" name="Oval 82">
              <a:extLst>
                <a:ext uri="{FF2B5EF4-FFF2-40B4-BE49-F238E27FC236}">
                  <a16:creationId xmlns:a16="http://schemas.microsoft.com/office/drawing/2014/main" id="{0671E822-671D-4E09-ABC2-324ACB90FE34}"/>
                </a:ext>
              </a:extLst>
            </p:cNvPr>
            <p:cNvSpPr/>
            <p:nvPr/>
          </p:nvSpPr>
          <p:spPr>
            <a:xfrm>
              <a:off x="6228663" y="5101039"/>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13</a:t>
              </a:r>
              <a:endParaRPr lang="tr-TR" sz="1200" dirty="0">
                <a:solidFill>
                  <a:schemeClr val="bg1"/>
                </a:solidFill>
              </a:endParaRPr>
            </a:p>
          </p:txBody>
        </p:sp>
      </p:grpSp>
      <p:grpSp>
        <p:nvGrpSpPr>
          <p:cNvPr id="88" name="Group 87">
            <a:extLst>
              <a:ext uri="{FF2B5EF4-FFF2-40B4-BE49-F238E27FC236}">
                <a16:creationId xmlns:a16="http://schemas.microsoft.com/office/drawing/2014/main" id="{9E61DCD2-45EC-4375-AB95-9DD7094869E4}"/>
              </a:ext>
            </a:extLst>
          </p:cNvPr>
          <p:cNvGrpSpPr/>
          <p:nvPr/>
        </p:nvGrpSpPr>
        <p:grpSpPr>
          <a:xfrm>
            <a:off x="8105145" y="2039819"/>
            <a:ext cx="3780001" cy="504000"/>
            <a:chOff x="6238483" y="5819816"/>
            <a:chExt cx="4581474" cy="504000"/>
          </a:xfrm>
        </p:grpSpPr>
        <p:sp>
          <p:nvSpPr>
            <p:cNvPr id="84" name="Rectangle: Rounded Corners 83">
              <a:extLst>
                <a:ext uri="{FF2B5EF4-FFF2-40B4-BE49-F238E27FC236}">
                  <a16:creationId xmlns:a16="http://schemas.microsoft.com/office/drawing/2014/main" id="{0227CB5C-30D9-4091-ACAD-AAB4D7F224A6}"/>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CORS</a:t>
              </a:r>
              <a:endParaRPr lang="tr-TR" sz="1600" dirty="0"/>
            </a:p>
          </p:txBody>
        </p:sp>
        <p:sp>
          <p:nvSpPr>
            <p:cNvPr id="85" name="Oval 84">
              <a:extLst>
                <a:ext uri="{FF2B5EF4-FFF2-40B4-BE49-F238E27FC236}">
                  <a16:creationId xmlns:a16="http://schemas.microsoft.com/office/drawing/2014/main" id="{13C8A6FB-34D6-4F52-A932-57C03DC974D4}"/>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15</a:t>
              </a:r>
              <a:endParaRPr lang="tr-TR" sz="1200" dirty="0">
                <a:solidFill>
                  <a:schemeClr val="bg1"/>
                </a:solidFill>
              </a:endParaRPr>
            </a:p>
          </p:txBody>
        </p:sp>
      </p:grpSp>
      <p:grpSp>
        <p:nvGrpSpPr>
          <p:cNvPr id="46" name="Group 45">
            <a:extLst>
              <a:ext uri="{FF2B5EF4-FFF2-40B4-BE49-F238E27FC236}">
                <a16:creationId xmlns:a16="http://schemas.microsoft.com/office/drawing/2014/main" id="{D28457DA-4D76-43E5-BB3B-E16507A17AD8}"/>
              </a:ext>
            </a:extLst>
          </p:cNvPr>
          <p:cNvGrpSpPr/>
          <p:nvPr/>
        </p:nvGrpSpPr>
        <p:grpSpPr>
          <a:xfrm>
            <a:off x="8105145" y="2910391"/>
            <a:ext cx="3780001" cy="504000"/>
            <a:chOff x="6238483" y="5819816"/>
            <a:chExt cx="4581474" cy="504000"/>
          </a:xfrm>
        </p:grpSpPr>
        <p:sp>
          <p:nvSpPr>
            <p:cNvPr id="47" name="Rectangle: Rounded Corners 46">
              <a:extLst>
                <a:ext uri="{FF2B5EF4-FFF2-40B4-BE49-F238E27FC236}">
                  <a16:creationId xmlns:a16="http://schemas.microsoft.com/office/drawing/2014/main" id="{C34CC3EA-695B-48DD-ADA0-7E9F3B56A8C1}"/>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Nlogger</a:t>
              </a:r>
              <a:endParaRPr lang="tr-TR" sz="1600" dirty="0"/>
            </a:p>
          </p:txBody>
        </p:sp>
        <p:sp>
          <p:nvSpPr>
            <p:cNvPr id="48" name="Oval 47">
              <a:extLst>
                <a:ext uri="{FF2B5EF4-FFF2-40B4-BE49-F238E27FC236}">
                  <a16:creationId xmlns:a16="http://schemas.microsoft.com/office/drawing/2014/main" id="{E952B87F-F2DA-4526-98D5-DFC3F32CCE13}"/>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16</a:t>
              </a:r>
              <a:endParaRPr lang="tr-TR" sz="1200" dirty="0">
                <a:solidFill>
                  <a:schemeClr val="bg1"/>
                </a:solidFill>
              </a:endParaRPr>
            </a:p>
          </p:txBody>
        </p:sp>
      </p:grpSp>
      <p:grpSp>
        <p:nvGrpSpPr>
          <p:cNvPr id="49" name="Group 48">
            <a:extLst>
              <a:ext uri="{FF2B5EF4-FFF2-40B4-BE49-F238E27FC236}">
                <a16:creationId xmlns:a16="http://schemas.microsoft.com/office/drawing/2014/main" id="{44BC65B7-D35E-4035-A49F-6A9ED4B64F4D}"/>
              </a:ext>
            </a:extLst>
          </p:cNvPr>
          <p:cNvGrpSpPr/>
          <p:nvPr/>
        </p:nvGrpSpPr>
        <p:grpSpPr>
          <a:xfrm>
            <a:off x="8105145" y="3780963"/>
            <a:ext cx="3780001" cy="504000"/>
            <a:chOff x="6238483" y="5819816"/>
            <a:chExt cx="4581474" cy="504000"/>
          </a:xfrm>
        </p:grpSpPr>
        <p:sp>
          <p:nvSpPr>
            <p:cNvPr id="50" name="Rectangle: Rounded Corners 49">
              <a:extLst>
                <a:ext uri="{FF2B5EF4-FFF2-40B4-BE49-F238E27FC236}">
                  <a16:creationId xmlns:a16="http://schemas.microsoft.com/office/drawing/2014/main" id="{8D59650E-5D12-4547-923F-3C020FBAE1FC}"/>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Exception</a:t>
              </a:r>
              <a:endParaRPr lang="tr-TR" sz="1600" dirty="0"/>
            </a:p>
          </p:txBody>
        </p:sp>
        <p:sp>
          <p:nvSpPr>
            <p:cNvPr id="51" name="Oval 50">
              <a:extLst>
                <a:ext uri="{FF2B5EF4-FFF2-40B4-BE49-F238E27FC236}">
                  <a16:creationId xmlns:a16="http://schemas.microsoft.com/office/drawing/2014/main" id="{185E5BBE-EF4C-488E-9E2B-1248DFA7364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17</a:t>
              </a:r>
              <a:endParaRPr lang="tr-TR" sz="1200" dirty="0">
                <a:solidFill>
                  <a:schemeClr val="bg1"/>
                </a:solidFill>
              </a:endParaRPr>
            </a:p>
          </p:txBody>
        </p:sp>
      </p:grpSp>
      <p:grpSp>
        <p:nvGrpSpPr>
          <p:cNvPr id="52" name="Group 51">
            <a:extLst>
              <a:ext uri="{FF2B5EF4-FFF2-40B4-BE49-F238E27FC236}">
                <a16:creationId xmlns:a16="http://schemas.microsoft.com/office/drawing/2014/main" id="{8FD69C71-13BE-4643-A4F7-49EBE587A2E0}"/>
              </a:ext>
            </a:extLst>
          </p:cNvPr>
          <p:cNvGrpSpPr/>
          <p:nvPr/>
        </p:nvGrpSpPr>
        <p:grpSpPr>
          <a:xfrm>
            <a:off x="223361" y="5522106"/>
            <a:ext cx="3780001" cy="504000"/>
            <a:chOff x="6238483" y="5819816"/>
            <a:chExt cx="4581474" cy="504000"/>
          </a:xfrm>
        </p:grpSpPr>
        <p:sp>
          <p:nvSpPr>
            <p:cNvPr id="55" name="Rectangle: Rounded Corners 54">
              <a:extLst>
                <a:ext uri="{FF2B5EF4-FFF2-40B4-BE49-F238E27FC236}">
                  <a16:creationId xmlns:a16="http://schemas.microsoft.com/office/drawing/2014/main" id="{9B2FB8D3-E100-4145-9004-A1462E0B4673}"/>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Enviroments</a:t>
              </a:r>
              <a:endParaRPr lang="tr-TR" sz="1600" dirty="0"/>
            </a:p>
          </p:txBody>
        </p:sp>
        <p:sp>
          <p:nvSpPr>
            <p:cNvPr id="58" name="Oval 57">
              <a:extLst>
                <a:ext uri="{FF2B5EF4-FFF2-40B4-BE49-F238E27FC236}">
                  <a16:creationId xmlns:a16="http://schemas.microsoft.com/office/drawing/2014/main" id="{891BB666-79E9-4DD4-88DE-F9A685AE9AFB}"/>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7</a:t>
              </a:r>
              <a:endParaRPr lang="tr-TR" sz="1200" dirty="0">
                <a:solidFill>
                  <a:schemeClr val="bg1"/>
                </a:solidFill>
              </a:endParaRPr>
            </a:p>
          </p:txBody>
        </p:sp>
      </p:grpSp>
      <p:grpSp>
        <p:nvGrpSpPr>
          <p:cNvPr id="3" name="Group 2">
            <a:extLst>
              <a:ext uri="{FF2B5EF4-FFF2-40B4-BE49-F238E27FC236}">
                <a16:creationId xmlns:a16="http://schemas.microsoft.com/office/drawing/2014/main" id="{95B00BD6-9CF4-3636-2407-CF2B1A96D66E}"/>
              </a:ext>
            </a:extLst>
          </p:cNvPr>
          <p:cNvGrpSpPr/>
          <p:nvPr/>
        </p:nvGrpSpPr>
        <p:grpSpPr>
          <a:xfrm>
            <a:off x="8105145" y="4651535"/>
            <a:ext cx="3780001" cy="504000"/>
            <a:chOff x="6238483" y="5819816"/>
            <a:chExt cx="4581474" cy="504000"/>
          </a:xfrm>
        </p:grpSpPr>
        <p:sp>
          <p:nvSpPr>
            <p:cNvPr id="6" name="Rectangle: Rounded Corners 5">
              <a:extLst>
                <a:ext uri="{FF2B5EF4-FFF2-40B4-BE49-F238E27FC236}">
                  <a16:creationId xmlns:a16="http://schemas.microsoft.com/office/drawing/2014/main" id="{A0547F54-4B4F-EFEC-D5D0-FC809F8A6FD8}"/>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Filters</a:t>
              </a:r>
              <a:endParaRPr lang="tr-TR" sz="1600" dirty="0"/>
            </a:p>
          </p:txBody>
        </p:sp>
        <p:sp>
          <p:nvSpPr>
            <p:cNvPr id="7" name="Oval 6">
              <a:extLst>
                <a:ext uri="{FF2B5EF4-FFF2-40B4-BE49-F238E27FC236}">
                  <a16:creationId xmlns:a16="http://schemas.microsoft.com/office/drawing/2014/main" id="{8C73F6A5-DAAB-46D1-04CE-E8F4201AD5E0}"/>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18</a:t>
              </a:r>
              <a:endParaRPr lang="tr-TR" sz="1200" dirty="0">
                <a:solidFill>
                  <a:schemeClr val="bg1"/>
                </a:solidFill>
              </a:endParaRPr>
            </a:p>
          </p:txBody>
        </p:sp>
      </p:grpSp>
      <p:grpSp>
        <p:nvGrpSpPr>
          <p:cNvPr id="8" name="Group 7">
            <a:extLst>
              <a:ext uri="{FF2B5EF4-FFF2-40B4-BE49-F238E27FC236}">
                <a16:creationId xmlns:a16="http://schemas.microsoft.com/office/drawing/2014/main" id="{DE4A2728-6169-9D19-F30E-A4D4A7CCFDA1}"/>
              </a:ext>
            </a:extLst>
          </p:cNvPr>
          <p:cNvGrpSpPr/>
          <p:nvPr/>
        </p:nvGrpSpPr>
        <p:grpSpPr>
          <a:xfrm>
            <a:off x="8105145" y="5522106"/>
            <a:ext cx="3780001" cy="504000"/>
            <a:chOff x="6238483" y="5819816"/>
            <a:chExt cx="4581474" cy="504000"/>
          </a:xfrm>
        </p:grpSpPr>
        <p:sp>
          <p:nvSpPr>
            <p:cNvPr id="9" name="Rectangle: Rounded Corners 8">
              <a:extLst>
                <a:ext uri="{FF2B5EF4-FFF2-40B4-BE49-F238E27FC236}">
                  <a16:creationId xmlns:a16="http://schemas.microsoft.com/office/drawing/2014/main" id="{4BB81B4A-7475-9746-9465-FB3EFB7104E7}"/>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endParaRPr lang="tr-TR" sz="1600" dirty="0"/>
            </a:p>
          </p:txBody>
        </p:sp>
        <p:sp>
          <p:nvSpPr>
            <p:cNvPr id="10" name="Oval 9">
              <a:extLst>
                <a:ext uri="{FF2B5EF4-FFF2-40B4-BE49-F238E27FC236}">
                  <a16:creationId xmlns:a16="http://schemas.microsoft.com/office/drawing/2014/main" id="{44C6263E-B733-362D-C970-C3C8429FE56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19</a:t>
              </a:r>
              <a:endParaRPr lang="tr-TR" sz="1200" dirty="0">
                <a:solidFill>
                  <a:schemeClr val="bg1"/>
                </a:solidFill>
              </a:endParaRPr>
            </a:p>
          </p:txBody>
        </p:sp>
      </p:grpSp>
      <p:sp>
        <p:nvSpPr>
          <p:cNvPr id="13" name="Başlık 1">
            <a:extLst>
              <a:ext uri="{FF2B5EF4-FFF2-40B4-BE49-F238E27FC236}">
                <a16:creationId xmlns:a16="http://schemas.microsoft.com/office/drawing/2014/main" id="{BE8FF0E9-D834-BB57-03D5-6301B38E9913}"/>
              </a:ext>
            </a:extLst>
          </p:cNvPr>
          <p:cNvSpPr>
            <a:spLocks noGrp="1"/>
          </p:cNvSpPr>
          <p:nvPr>
            <p:ph type="title"/>
          </p:nvPr>
        </p:nvSpPr>
        <p:spPr>
          <a:xfrm>
            <a:off x="45740" y="291426"/>
            <a:ext cx="12097344" cy="769441"/>
          </a:xfr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algn="ctr" defTabSz="457200">
              <a:spcBef>
                <a:spcPts val="0"/>
              </a:spcBef>
            </a:pPr>
            <a:r>
              <a:rPr lang="en-US"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rPr>
              <a:t>ASP.NET CORE WEB API  - CONTENT</a:t>
            </a:r>
            <a:endParaRPr lang="tr-TR"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endParaRPr>
          </a:p>
        </p:txBody>
      </p:sp>
    </p:spTree>
    <p:extLst>
      <p:ext uri="{BB962C8B-B14F-4D97-AF65-F5344CB8AC3E}">
        <p14:creationId xmlns:p14="http://schemas.microsoft.com/office/powerpoint/2010/main" val="925401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4CC5-093F-45EC-943A-EDD56429DA9C}"/>
              </a:ext>
            </a:extLst>
          </p:cNvPr>
          <p:cNvSpPr>
            <a:spLocks noGrp="1"/>
          </p:cNvSpPr>
          <p:nvPr>
            <p:ph type="title"/>
          </p:nvPr>
        </p:nvSpPr>
        <p:spPr>
          <a:xfrm>
            <a:off x="1053852" y="188641"/>
            <a:ext cx="8532178" cy="1080120"/>
          </a:xfrm>
        </p:spPr>
        <p:txBody>
          <a:bodyPr/>
          <a:lstStyle/>
          <a:p>
            <a:r>
              <a:rPr lang="en-US" dirty="0"/>
              <a:t>N-Layer Architectural</a:t>
            </a:r>
            <a:endParaRPr lang="tr-TR" dirty="0"/>
          </a:p>
        </p:txBody>
      </p:sp>
      <p:pic>
        <p:nvPicPr>
          <p:cNvPr id="10" name="Picture 2" descr="asp.net core ile ilgili gÃ¶rsel sonucu">
            <a:extLst>
              <a:ext uri="{FF2B5EF4-FFF2-40B4-BE49-F238E27FC236}">
                <a16:creationId xmlns:a16="http://schemas.microsoft.com/office/drawing/2014/main" id="{68671B35-ED50-390C-8443-26EA4AD2F14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val="0"/>
              </a:ext>
            </a:extLst>
          </a:blip>
          <a:srcRect l="14727" t="17197" r="15883" b="20076"/>
          <a:stretch/>
        </p:blipFill>
        <p:spPr bwMode="auto">
          <a:xfrm>
            <a:off x="11413172" y="160959"/>
            <a:ext cx="647207" cy="5850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556C274-4940-4E0F-6A3B-E8B08E2AB25B}"/>
              </a:ext>
            </a:extLst>
          </p:cNvPr>
          <p:cNvSpPr txBox="1"/>
          <p:nvPr/>
        </p:nvSpPr>
        <p:spPr>
          <a:xfrm>
            <a:off x="477788" y="1340768"/>
            <a:ext cx="11233248" cy="646331"/>
          </a:xfrm>
          <a:prstGeom prst="rect">
            <a:avLst/>
          </a:prstGeom>
          <a:noFill/>
        </p:spPr>
        <p:txBody>
          <a:bodyPr wrap="square">
            <a:spAutoFit/>
          </a:bodyPr>
          <a:lstStyle/>
          <a:p>
            <a:pPr algn="just"/>
            <a:r>
              <a:rPr lang="en-US" sz="1800" dirty="0">
                <a:latin typeface="Roboto" panose="02000000000000000000" pitchFamily="2" charset="0"/>
                <a:ea typeface="Roboto" panose="02000000000000000000" pitchFamily="2" charset="0"/>
                <a:cs typeface="Roboto" panose="02000000000000000000" pitchFamily="2" charset="0"/>
              </a:rPr>
              <a:t>	</a:t>
            </a:r>
            <a:r>
              <a:rPr lang="tr-TR" sz="1800" dirty="0">
                <a:latin typeface="Roboto" panose="02000000000000000000" pitchFamily="2" charset="0"/>
                <a:ea typeface="Roboto" panose="02000000000000000000" pitchFamily="2" charset="0"/>
                <a:cs typeface="Roboto" panose="02000000000000000000" pitchFamily="2" charset="0"/>
              </a:rPr>
              <a:t>N bir sayıyı temsil eder ve bir uygulamanın katmanlarını temsil eder. Çok yaygın olan 3 katmanlı uygulamalardır. Sunum Katmanı, İş Mantığı Katmanı ve Veri Erişim Katmanı olmak üzere 3 katmandan oluşur.</a:t>
            </a:r>
            <a:endParaRPr lang="en-US" sz="1800" dirty="0">
              <a:latin typeface="Roboto" panose="02000000000000000000" pitchFamily="2" charset="0"/>
              <a:ea typeface="Roboto" panose="02000000000000000000" pitchFamily="2" charset="0"/>
              <a:cs typeface="Roboto" panose="02000000000000000000" pitchFamily="2" charset="0"/>
            </a:endParaRPr>
          </a:p>
        </p:txBody>
      </p:sp>
      <p:grpSp>
        <p:nvGrpSpPr>
          <p:cNvPr id="24" name="Group 23">
            <a:extLst>
              <a:ext uri="{FF2B5EF4-FFF2-40B4-BE49-F238E27FC236}">
                <a16:creationId xmlns:a16="http://schemas.microsoft.com/office/drawing/2014/main" id="{144C3D2B-4656-087E-2B0A-DE125C7CFD98}"/>
              </a:ext>
            </a:extLst>
          </p:cNvPr>
          <p:cNvGrpSpPr/>
          <p:nvPr/>
        </p:nvGrpSpPr>
        <p:grpSpPr>
          <a:xfrm>
            <a:off x="549796" y="2528900"/>
            <a:ext cx="1800200" cy="4140459"/>
            <a:chOff x="1629916" y="2528900"/>
            <a:chExt cx="1800200" cy="4140459"/>
          </a:xfrm>
        </p:grpSpPr>
        <p:sp>
          <p:nvSpPr>
            <p:cNvPr id="20" name="Rectangle: Rounded Corners 19">
              <a:extLst>
                <a:ext uri="{FF2B5EF4-FFF2-40B4-BE49-F238E27FC236}">
                  <a16:creationId xmlns:a16="http://schemas.microsoft.com/office/drawing/2014/main" id="{ED76D8BC-4F22-2707-3EA2-F063585183A9}"/>
                </a:ext>
              </a:extLst>
            </p:cNvPr>
            <p:cNvSpPr/>
            <p:nvPr/>
          </p:nvSpPr>
          <p:spPr>
            <a:xfrm>
              <a:off x="1629916" y="3429000"/>
              <a:ext cx="1800200" cy="3240359"/>
            </a:xfrm>
            <a:prstGeom prst="roundRect">
              <a:avLst/>
            </a:prstGeom>
            <a:solidFill>
              <a:srgbClr val="4596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dirty="0">
                <a:latin typeface="Roboto" panose="02000000000000000000" pitchFamily="2" charset="0"/>
                <a:ea typeface="Roboto" panose="02000000000000000000" pitchFamily="2" charset="0"/>
                <a:cs typeface="Roboto" panose="02000000000000000000" pitchFamily="2" charset="0"/>
              </a:endParaRPr>
            </a:p>
          </p:txBody>
        </p:sp>
        <p:sp>
          <p:nvSpPr>
            <p:cNvPr id="18" name="Oval 17">
              <a:extLst>
                <a:ext uri="{FF2B5EF4-FFF2-40B4-BE49-F238E27FC236}">
                  <a16:creationId xmlns:a16="http://schemas.microsoft.com/office/drawing/2014/main" id="{18C79E9E-2149-5466-9748-DE1A1FBEBB6E}"/>
                </a:ext>
              </a:extLst>
            </p:cNvPr>
            <p:cNvSpPr/>
            <p:nvPr/>
          </p:nvSpPr>
          <p:spPr>
            <a:xfrm>
              <a:off x="1629916" y="2528900"/>
              <a:ext cx="1800200" cy="1800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Roboto" panose="02000000000000000000" pitchFamily="2" charset="0"/>
                  <a:ea typeface="Roboto" panose="02000000000000000000" pitchFamily="2" charset="0"/>
                  <a:cs typeface="Roboto" panose="02000000000000000000" pitchFamily="2" charset="0"/>
                </a:rPr>
                <a:t>Core</a:t>
              </a:r>
            </a:p>
          </p:txBody>
        </p:sp>
        <p:sp>
          <p:nvSpPr>
            <p:cNvPr id="23" name="TextBox 22">
              <a:extLst>
                <a:ext uri="{FF2B5EF4-FFF2-40B4-BE49-F238E27FC236}">
                  <a16:creationId xmlns:a16="http://schemas.microsoft.com/office/drawing/2014/main" id="{F1748CF6-68AE-C18D-A82C-9CA60FC0BC4B}"/>
                </a:ext>
              </a:extLst>
            </p:cNvPr>
            <p:cNvSpPr txBox="1"/>
            <p:nvPr/>
          </p:nvSpPr>
          <p:spPr>
            <a:xfrm>
              <a:off x="1629916" y="4669122"/>
              <a:ext cx="1800200" cy="1015663"/>
            </a:xfrm>
            <a:prstGeom prst="rect">
              <a:avLst/>
            </a:prstGeom>
            <a:noFill/>
          </p:spPr>
          <p:txBody>
            <a:bodyPr wrap="square">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Model (Entity)</a:t>
              </a:r>
            </a:p>
            <a:p>
              <a:pPr algn="ctr"/>
              <a:r>
                <a:rPr lang="en-US" sz="1200" dirty="0">
                  <a:latin typeface="Roboto" panose="02000000000000000000" pitchFamily="2" charset="0"/>
                  <a:ea typeface="Roboto" panose="02000000000000000000" pitchFamily="2" charset="0"/>
                  <a:cs typeface="Roboto" panose="02000000000000000000" pitchFamily="2" charset="0"/>
                </a:rPr>
                <a:t>DTOs</a:t>
              </a:r>
            </a:p>
            <a:p>
              <a:pPr algn="ctr"/>
              <a:r>
                <a:rPr lang="en-US" sz="1200" dirty="0">
                  <a:latin typeface="Roboto" panose="02000000000000000000" pitchFamily="2" charset="0"/>
                  <a:ea typeface="Roboto" panose="02000000000000000000" pitchFamily="2" charset="0"/>
                  <a:cs typeface="Roboto" panose="02000000000000000000" pitchFamily="2" charset="0"/>
                </a:rPr>
                <a:t>Repository Interfaces</a:t>
              </a:r>
            </a:p>
            <a:p>
              <a:pPr algn="ctr"/>
              <a:r>
                <a:rPr lang="en-US" sz="1200" dirty="0">
                  <a:latin typeface="Roboto" panose="02000000000000000000" pitchFamily="2" charset="0"/>
                  <a:ea typeface="Roboto" panose="02000000000000000000" pitchFamily="2" charset="0"/>
                  <a:cs typeface="Roboto" panose="02000000000000000000" pitchFamily="2" charset="0"/>
                </a:rPr>
                <a:t>Services Interfaces</a:t>
              </a:r>
            </a:p>
            <a:p>
              <a:pPr algn="ctr"/>
              <a:r>
                <a:rPr lang="en-US" sz="1200" dirty="0" err="1">
                  <a:latin typeface="Roboto" panose="02000000000000000000" pitchFamily="2" charset="0"/>
                  <a:ea typeface="Roboto" panose="02000000000000000000" pitchFamily="2" charset="0"/>
                  <a:cs typeface="Roboto" panose="02000000000000000000" pitchFamily="2" charset="0"/>
                </a:rPr>
                <a:t>UnitOfWork</a:t>
              </a:r>
              <a:r>
                <a:rPr lang="en-US" sz="1200" dirty="0">
                  <a:latin typeface="Roboto" panose="02000000000000000000" pitchFamily="2" charset="0"/>
                  <a:ea typeface="Roboto" panose="02000000000000000000" pitchFamily="2" charset="0"/>
                  <a:cs typeface="Roboto" panose="02000000000000000000" pitchFamily="2" charset="0"/>
                </a:rPr>
                <a:t> Interfaces</a:t>
              </a:r>
              <a:endParaRPr lang="tr-TR" sz="1200" dirty="0">
                <a:latin typeface="Roboto" panose="02000000000000000000" pitchFamily="2" charset="0"/>
                <a:ea typeface="Roboto" panose="02000000000000000000" pitchFamily="2" charset="0"/>
                <a:cs typeface="Roboto" panose="02000000000000000000" pitchFamily="2" charset="0"/>
              </a:endParaRPr>
            </a:p>
          </p:txBody>
        </p:sp>
      </p:grpSp>
      <p:grpSp>
        <p:nvGrpSpPr>
          <p:cNvPr id="25" name="Group 24">
            <a:extLst>
              <a:ext uri="{FF2B5EF4-FFF2-40B4-BE49-F238E27FC236}">
                <a16:creationId xmlns:a16="http://schemas.microsoft.com/office/drawing/2014/main" id="{0878139B-99A7-CD6A-AEFC-8B99DCDF8083}"/>
              </a:ext>
            </a:extLst>
          </p:cNvPr>
          <p:cNvGrpSpPr/>
          <p:nvPr/>
        </p:nvGrpSpPr>
        <p:grpSpPr>
          <a:xfrm>
            <a:off x="3286100" y="2523673"/>
            <a:ext cx="1800200" cy="4140459"/>
            <a:chOff x="1629916" y="2528900"/>
            <a:chExt cx="1800200" cy="4140459"/>
          </a:xfrm>
        </p:grpSpPr>
        <p:sp>
          <p:nvSpPr>
            <p:cNvPr id="26" name="Rectangle: Rounded Corners 25">
              <a:extLst>
                <a:ext uri="{FF2B5EF4-FFF2-40B4-BE49-F238E27FC236}">
                  <a16:creationId xmlns:a16="http://schemas.microsoft.com/office/drawing/2014/main" id="{BF509C9C-3504-2434-047D-85C69B9D89D6}"/>
                </a:ext>
              </a:extLst>
            </p:cNvPr>
            <p:cNvSpPr/>
            <p:nvPr/>
          </p:nvSpPr>
          <p:spPr>
            <a:xfrm>
              <a:off x="1629916" y="3429000"/>
              <a:ext cx="1800200" cy="3240359"/>
            </a:xfrm>
            <a:prstGeom prst="roundRect">
              <a:avLst/>
            </a:prstGeom>
            <a:solidFill>
              <a:srgbClr val="65E1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dirty="0">
                <a:latin typeface="Roboto" panose="02000000000000000000" pitchFamily="2" charset="0"/>
                <a:ea typeface="Roboto" panose="02000000000000000000" pitchFamily="2" charset="0"/>
                <a:cs typeface="Roboto" panose="02000000000000000000" pitchFamily="2" charset="0"/>
              </a:endParaRPr>
            </a:p>
          </p:txBody>
        </p:sp>
        <p:sp>
          <p:nvSpPr>
            <p:cNvPr id="27" name="Oval 26">
              <a:extLst>
                <a:ext uri="{FF2B5EF4-FFF2-40B4-BE49-F238E27FC236}">
                  <a16:creationId xmlns:a16="http://schemas.microsoft.com/office/drawing/2014/main" id="{E2E6955E-2B1B-74DE-D04D-48E408A4CE81}"/>
                </a:ext>
              </a:extLst>
            </p:cNvPr>
            <p:cNvSpPr/>
            <p:nvPr/>
          </p:nvSpPr>
          <p:spPr>
            <a:xfrm>
              <a:off x="1629916" y="2528900"/>
              <a:ext cx="1800200" cy="1800200"/>
            </a:xfrm>
            <a:prstGeom prst="ellipse">
              <a:avLst/>
            </a:prstGeom>
            <a:solidFill>
              <a:srgbClr val="0F62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Roboto" panose="02000000000000000000" pitchFamily="2" charset="0"/>
                  <a:ea typeface="Roboto" panose="02000000000000000000" pitchFamily="2" charset="0"/>
                  <a:cs typeface="Roboto" panose="02000000000000000000" pitchFamily="2" charset="0"/>
                </a:rPr>
                <a:t>Repository</a:t>
              </a:r>
            </a:p>
          </p:txBody>
        </p:sp>
        <p:sp>
          <p:nvSpPr>
            <p:cNvPr id="28" name="TextBox 27">
              <a:extLst>
                <a:ext uri="{FF2B5EF4-FFF2-40B4-BE49-F238E27FC236}">
                  <a16:creationId xmlns:a16="http://schemas.microsoft.com/office/drawing/2014/main" id="{3017259A-19AB-BB9A-EA3C-D4DB9F7BD36B}"/>
                </a:ext>
              </a:extLst>
            </p:cNvPr>
            <p:cNvSpPr txBox="1"/>
            <p:nvPr/>
          </p:nvSpPr>
          <p:spPr>
            <a:xfrm>
              <a:off x="1629916" y="4669122"/>
              <a:ext cx="1800200" cy="954107"/>
            </a:xfrm>
            <a:prstGeom prst="rect">
              <a:avLst/>
            </a:prstGeom>
            <a:noFill/>
          </p:spPr>
          <p:txBody>
            <a:bodyPr wrap="square">
              <a:spAutoFit/>
            </a:bodyPr>
            <a:lstStyle/>
            <a:p>
              <a:pPr algn="ctr"/>
              <a:r>
                <a:rPr lang="en-US" sz="1400" dirty="0">
                  <a:latin typeface="Roboto" panose="02000000000000000000" pitchFamily="2" charset="0"/>
                  <a:ea typeface="Roboto" panose="02000000000000000000" pitchFamily="2" charset="0"/>
                  <a:cs typeface="Roboto" panose="02000000000000000000" pitchFamily="2" charset="0"/>
                </a:rPr>
                <a:t>Migrations</a:t>
              </a:r>
            </a:p>
            <a:p>
              <a:pPr algn="ctr"/>
              <a:r>
                <a:rPr lang="en-US" sz="1400" dirty="0">
                  <a:latin typeface="Roboto" panose="02000000000000000000" pitchFamily="2" charset="0"/>
                  <a:ea typeface="Roboto" panose="02000000000000000000" pitchFamily="2" charset="0"/>
                  <a:cs typeface="Roboto" panose="02000000000000000000" pitchFamily="2" charset="0"/>
                </a:rPr>
                <a:t>Seeds</a:t>
              </a:r>
            </a:p>
            <a:p>
              <a:pPr algn="ctr"/>
              <a:r>
                <a:rPr lang="en-US" sz="1400" dirty="0">
                  <a:latin typeface="Roboto" panose="02000000000000000000" pitchFamily="2" charset="0"/>
                  <a:ea typeface="Roboto" panose="02000000000000000000" pitchFamily="2" charset="0"/>
                  <a:cs typeface="Roboto" panose="02000000000000000000" pitchFamily="2" charset="0"/>
                </a:rPr>
                <a:t>Repository Imp </a:t>
              </a:r>
              <a:r>
                <a:rPr lang="en-US" sz="1400" dirty="0" err="1">
                  <a:latin typeface="Roboto" panose="02000000000000000000" pitchFamily="2" charset="0"/>
                  <a:ea typeface="Roboto" panose="02000000000000000000" pitchFamily="2" charset="0"/>
                  <a:cs typeface="Roboto" panose="02000000000000000000" pitchFamily="2" charset="0"/>
                </a:rPr>
                <a:t>UnitOfWork</a:t>
              </a:r>
              <a:r>
                <a:rPr lang="en-US" sz="1400" dirty="0">
                  <a:latin typeface="Roboto" panose="02000000000000000000" pitchFamily="2" charset="0"/>
                  <a:ea typeface="Roboto" panose="02000000000000000000" pitchFamily="2" charset="0"/>
                  <a:cs typeface="Roboto" panose="02000000000000000000" pitchFamily="2" charset="0"/>
                </a:rPr>
                <a:t> Imp</a:t>
              </a:r>
              <a:endParaRPr lang="tr-T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29" name="Group 28">
            <a:extLst>
              <a:ext uri="{FF2B5EF4-FFF2-40B4-BE49-F238E27FC236}">
                <a16:creationId xmlns:a16="http://schemas.microsoft.com/office/drawing/2014/main" id="{C378C4A7-5037-F3CB-97B1-85E94625705A}"/>
              </a:ext>
            </a:extLst>
          </p:cNvPr>
          <p:cNvGrpSpPr/>
          <p:nvPr/>
        </p:nvGrpSpPr>
        <p:grpSpPr>
          <a:xfrm>
            <a:off x="6022404" y="2523673"/>
            <a:ext cx="1800200" cy="4140459"/>
            <a:chOff x="1629916" y="2528900"/>
            <a:chExt cx="1800200" cy="4140459"/>
          </a:xfrm>
        </p:grpSpPr>
        <p:sp>
          <p:nvSpPr>
            <p:cNvPr id="30" name="Rectangle: Rounded Corners 29">
              <a:extLst>
                <a:ext uri="{FF2B5EF4-FFF2-40B4-BE49-F238E27FC236}">
                  <a16:creationId xmlns:a16="http://schemas.microsoft.com/office/drawing/2014/main" id="{1A1EF109-8CF3-804F-EBCB-FAB10F04E73A}"/>
                </a:ext>
              </a:extLst>
            </p:cNvPr>
            <p:cNvSpPr/>
            <p:nvPr/>
          </p:nvSpPr>
          <p:spPr>
            <a:xfrm>
              <a:off x="1629916" y="3429000"/>
              <a:ext cx="1800200" cy="32403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800" dirty="0">
                <a:latin typeface="Roboto" panose="02000000000000000000" pitchFamily="2" charset="0"/>
                <a:ea typeface="Roboto" panose="02000000000000000000" pitchFamily="2" charset="0"/>
                <a:cs typeface="Roboto" panose="02000000000000000000" pitchFamily="2" charset="0"/>
              </a:endParaRPr>
            </a:p>
          </p:txBody>
        </p:sp>
        <p:sp>
          <p:nvSpPr>
            <p:cNvPr id="31" name="Oval 30">
              <a:extLst>
                <a:ext uri="{FF2B5EF4-FFF2-40B4-BE49-F238E27FC236}">
                  <a16:creationId xmlns:a16="http://schemas.microsoft.com/office/drawing/2014/main" id="{90BAFC87-EB34-8E03-2871-CCECABBFE383}"/>
                </a:ext>
              </a:extLst>
            </p:cNvPr>
            <p:cNvSpPr/>
            <p:nvPr/>
          </p:nvSpPr>
          <p:spPr>
            <a:xfrm>
              <a:off x="1629916" y="2528900"/>
              <a:ext cx="1800200" cy="18002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Roboto" panose="02000000000000000000" pitchFamily="2" charset="0"/>
                  <a:ea typeface="Roboto" panose="02000000000000000000" pitchFamily="2" charset="0"/>
                  <a:cs typeface="Roboto" panose="02000000000000000000" pitchFamily="2" charset="0"/>
                </a:rPr>
                <a:t>Service</a:t>
              </a:r>
            </a:p>
          </p:txBody>
        </p:sp>
        <p:sp>
          <p:nvSpPr>
            <p:cNvPr id="32" name="TextBox 31">
              <a:extLst>
                <a:ext uri="{FF2B5EF4-FFF2-40B4-BE49-F238E27FC236}">
                  <a16:creationId xmlns:a16="http://schemas.microsoft.com/office/drawing/2014/main" id="{7E43BA5A-32C0-8EA5-BF23-3CF691F8C80C}"/>
                </a:ext>
              </a:extLst>
            </p:cNvPr>
            <p:cNvSpPr txBox="1"/>
            <p:nvPr/>
          </p:nvSpPr>
          <p:spPr>
            <a:xfrm>
              <a:off x="1629916" y="4669122"/>
              <a:ext cx="1800200" cy="954107"/>
            </a:xfrm>
            <a:prstGeom prst="rect">
              <a:avLst/>
            </a:prstGeom>
            <a:noFill/>
          </p:spPr>
          <p:txBody>
            <a:bodyPr wrap="square">
              <a:spAutoFit/>
            </a:bodyPr>
            <a:lstStyle/>
            <a:p>
              <a:pPr algn="ctr"/>
              <a:r>
                <a:rPr lang="en-US" sz="1400" dirty="0">
                  <a:latin typeface="Roboto" panose="02000000000000000000" pitchFamily="2" charset="0"/>
                  <a:ea typeface="Roboto" panose="02000000000000000000" pitchFamily="2" charset="0"/>
                  <a:cs typeface="Roboto" panose="02000000000000000000" pitchFamily="2" charset="0"/>
                </a:rPr>
                <a:t>Mapping</a:t>
              </a:r>
            </a:p>
            <a:p>
              <a:pPr algn="ctr"/>
              <a:r>
                <a:rPr lang="en-US" sz="1400" dirty="0">
                  <a:latin typeface="Roboto" panose="02000000000000000000" pitchFamily="2" charset="0"/>
                  <a:ea typeface="Roboto" panose="02000000000000000000" pitchFamily="2" charset="0"/>
                  <a:cs typeface="Roboto" panose="02000000000000000000" pitchFamily="2" charset="0"/>
                </a:rPr>
                <a:t>Service </a:t>
              </a:r>
              <a:r>
                <a:rPr lang="en-US" sz="1400" dirty="0" err="1">
                  <a:latin typeface="Roboto" panose="02000000000000000000" pitchFamily="2" charset="0"/>
                  <a:ea typeface="Roboto" panose="02000000000000000000" pitchFamily="2" charset="0"/>
                  <a:cs typeface="Roboto" panose="02000000000000000000" pitchFamily="2" charset="0"/>
                </a:rPr>
                <a:t>Impl</a:t>
              </a:r>
              <a:endParaRPr lang="en-US" sz="1400" dirty="0">
                <a:latin typeface="Roboto" panose="02000000000000000000" pitchFamily="2" charset="0"/>
                <a:ea typeface="Roboto" panose="02000000000000000000" pitchFamily="2" charset="0"/>
                <a:cs typeface="Roboto" panose="02000000000000000000" pitchFamily="2" charset="0"/>
              </a:endParaRPr>
            </a:p>
            <a:p>
              <a:pPr algn="ctr"/>
              <a:r>
                <a:rPr lang="en-US" sz="1400" dirty="0">
                  <a:latin typeface="Roboto" panose="02000000000000000000" pitchFamily="2" charset="0"/>
                  <a:ea typeface="Roboto" panose="02000000000000000000" pitchFamily="2" charset="0"/>
                  <a:cs typeface="Roboto" panose="02000000000000000000" pitchFamily="2" charset="0"/>
                </a:rPr>
                <a:t>Validations Exceptions</a:t>
              </a:r>
              <a:endParaRPr lang="tr-TR" sz="1400" dirty="0">
                <a:latin typeface="Roboto" panose="02000000000000000000" pitchFamily="2" charset="0"/>
                <a:ea typeface="Roboto" panose="02000000000000000000" pitchFamily="2" charset="0"/>
                <a:cs typeface="Roboto" panose="02000000000000000000" pitchFamily="2" charset="0"/>
              </a:endParaRPr>
            </a:p>
          </p:txBody>
        </p:sp>
      </p:grpSp>
      <p:sp>
        <p:nvSpPr>
          <p:cNvPr id="33" name="Arrow: Right 32">
            <a:extLst>
              <a:ext uri="{FF2B5EF4-FFF2-40B4-BE49-F238E27FC236}">
                <a16:creationId xmlns:a16="http://schemas.microsoft.com/office/drawing/2014/main" id="{01751C07-3FC2-5F19-B8EE-BDC0BE74E627}"/>
              </a:ext>
            </a:extLst>
          </p:cNvPr>
          <p:cNvSpPr/>
          <p:nvPr/>
        </p:nvSpPr>
        <p:spPr>
          <a:xfrm rot="19911958">
            <a:off x="7936803" y="3590821"/>
            <a:ext cx="1872208"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Arrow: Right 33">
            <a:extLst>
              <a:ext uri="{FF2B5EF4-FFF2-40B4-BE49-F238E27FC236}">
                <a16:creationId xmlns:a16="http://schemas.microsoft.com/office/drawing/2014/main" id="{88CBF56F-F305-C755-9DFA-60CA26694F18}"/>
              </a:ext>
            </a:extLst>
          </p:cNvPr>
          <p:cNvSpPr/>
          <p:nvPr/>
        </p:nvSpPr>
        <p:spPr>
          <a:xfrm rot="1102930">
            <a:off x="7996582" y="4837749"/>
            <a:ext cx="1872208"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Oval 34">
            <a:extLst>
              <a:ext uri="{FF2B5EF4-FFF2-40B4-BE49-F238E27FC236}">
                <a16:creationId xmlns:a16="http://schemas.microsoft.com/office/drawing/2014/main" id="{58BE2CED-081F-5147-1F3E-AC15D8E7326B}"/>
              </a:ext>
            </a:extLst>
          </p:cNvPr>
          <p:cNvSpPr/>
          <p:nvPr/>
        </p:nvSpPr>
        <p:spPr>
          <a:xfrm>
            <a:off x="10054852" y="2708920"/>
            <a:ext cx="1225045" cy="12250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Roboto" panose="02000000000000000000" pitchFamily="2" charset="0"/>
                <a:ea typeface="Roboto" panose="02000000000000000000" pitchFamily="2" charset="0"/>
                <a:cs typeface="Roboto" panose="02000000000000000000" pitchFamily="2" charset="0"/>
              </a:rPr>
              <a:t>API</a:t>
            </a:r>
            <a:endParaRPr lang="tr-TR" sz="1800" dirty="0">
              <a:latin typeface="Roboto" panose="02000000000000000000" pitchFamily="2" charset="0"/>
              <a:ea typeface="Roboto" panose="02000000000000000000" pitchFamily="2" charset="0"/>
              <a:cs typeface="Roboto" panose="02000000000000000000" pitchFamily="2" charset="0"/>
            </a:endParaRPr>
          </a:p>
        </p:txBody>
      </p:sp>
      <p:sp>
        <p:nvSpPr>
          <p:cNvPr id="36" name="Oval 35">
            <a:extLst>
              <a:ext uri="{FF2B5EF4-FFF2-40B4-BE49-F238E27FC236}">
                <a16:creationId xmlns:a16="http://schemas.microsoft.com/office/drawing/2014/main" id="{2BE79D90-E5C4-3AB3-C701-1E1CA1E21A8B}"/>
              </a:ext>
            </a:extLst>
          </p:cNvPr>
          <p:cNvSpPr/>
          <p:nvPr/>
        </p:nvSpPr>
        <p:spPr>
          <a:xfrm>
            <a:off x="10054852" y="5005479"/>
            <a:ext cx="1225045" cy="12250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Roboto" panose="02000000000000000000" pitchFamily="2" charset="0"/>
                <a:ea typeface="Roboto" panose="02000000000000000000" pitchFamily="2" charset="0"/>
                <a:cs typeface="Roboto" panose="02000000000000000000" pitchFamily="2" charset="0"/>
              </a:rPr>
              <a:t>www</a:t>
            </a:r>
            <a:endParaRPr lang="tr-TR" sz="1800" dirty="0">
              <a:latin typeface="Roboto" panose="02000000000000000000" pitchFamily="2" charset="0"/>
              <a:ea typeface="Roboto" panose="02000000000000000000" pitchFamily="2" charset="0"/>
              <a:cs typeface="Roboto" panose="02000000000000000000" pitchFamily="2" charset="0"/>
            </a:endParaRPr>
          </a:p>
        </p:txBody>
      </p:sp>
      <p:sp>
        <p:nvSpPr>
          <p:cNvPr id="37" name="Arrow: Right 36">
            <a:extLst>
              <a:ext uri="{FF2B5EF4-FFF2-40B4-BE49-F238E27FC236}">
                <a16:creationId xmlns:a16="http://schemas.microsoft.com/office/drawing/2014/main" id="{79666EA1-81BC-FB79-C2FF-85D32E052E52}"/>
              </a:ext>
            </a:extLst>
          </p:cNvPr>
          <p:cNvSpPr/>
          <p:nvPr/>
        </p:nvSpPr>
        <p:spPr>
          <a:xfrm>
            <a:off x="2445633" y="4624446"/>
            <a:ext cx="804463" cy="411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8" name="Arrow: Right 37">
            <a:extLst>
              <a:ext uri="{FF2B5EF4-FFF2-40B4-BE49-F238E27FC236}">
                <a16:creationId xmlns:a16="http://schemas.microsoft.com/office/drawing/2014/main" id="{E5FEDE5B-B685-5390-D384-0CA003A7CDED}"/>
              </a:ext>
            </a:extLst>
          </p:cNvPr>
          <p:cNvSpPr/>
          <p:nvPr/>
        </p:nvSpPr>
        <p:spPr>
          <a:xfrm>
            <a:off x="5181937" y="4608348"/>
            <a:ext cx="804463" cy="411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49720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9F7AD411-4463-4286-96BC-46265E0E27DF}"/>
              </a:ext>
            </a:extLst>
          </p:cNvPr>
          <p:cNvGrpSpPr/>
          <p:nvPr/>
        </p:nvGrpSpPr>
        <p:grpSpPr>
          <a:xfrm>
            <a:off x="223362" y="1172376"/>
            <a:ext cx="3780000" cy="504000"/>
            <a:chOff x="969423" y="1484784"/>
            <a:chExt cx="4570366" cy="504000"/>
          </a:xfrm>
        </p:grpSpPr>
        <p:sp>
          <p:nvSpPr>
            <p:cNvPr id="4" name="Rectangle: Rounded Corners 3">
              <a:hlinkClick r:id="rId2" action="ppaction://hlinksldjump"/>
              <a:extLst>
                <a:ext uri="{FF2B5EF4-FFF2-40B4-BE49-F238E27FC236}">
                  <a16:creationId xmlns:a16="http://schemas.microsoft.com/office/drawing/2014/main" id="{B87D3548-BD6C-4FAB-B4B3-BA4762BB8E27}"/>
                </a:ext>
              </a:extLst>
            </p:cNvPr>
            <p:cNvSpPr/>
            <p:nvPr/>
          </p:nvSpPr>
          <p:spPr>
            <a:xfrm>
              <a:off x="1291789" y="1540768"/>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Introduction</a:t>
              </a:r>
              <a:endParaRPr lang="tr-TR" sz="1600" dirty="0">
                <a:solidFill>
                  <a:srgbClr val="FFFFFF"/>
                </a:solidFill>
              </a:endParaRPr>
            </a:p>
          </p:txBody>
        </p:sp>
        <p:sp>
          <p:nvSpPr>
            <p:cNvPr id="5" name="Oval 4">
              <a:extLst>
                <a:ext uri="{FF2B5EF4-FFF2-40B4-BE49-F238E27FC236}">
                  <a16:creationId xmlns:a16="http://schemas.microsoft.com/office/drawing/2014/main" id="{C6EB9FCE-4AB5-492C-9828-0F7EB740DB83}"/>
                </a:ext>
              </a:extLst>
            </p:cNvPr>
            <p:cNvSpPr/>
            <p:nvPr/>
          </p:nvSpPr>
          <p:spPr>
            <a:xfrm>
              <a:off x="969423" y="1484784"/>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1</a:t>
              </a:r>
              <a:endParaRPr lang="tr-TR" sz="1600" dirty="0">
                <a:solidFill>
                  <a:srgbClr val="FFFFFF"/>
                </a:solidFill>
              </a:endParaRPr>
            </a:p>
          </p:txBody>
        </p:sp>
      </p:grpSp>
      <p:grpSp>
        <p:nvGrpSpPr>
          <p:cNvPr id="99" name="Group 98">
            <a:extLst>
              <a:ext uri="{FF2B5EF4-FFF2-40B4-BE49-F238E27FC236}">
                <a16:creationId xmlns:a16="http://schemas.microsoft.com/office/drawing/2014/main" id="{96D57976-EF4A-4525-83CD-C753B8E6D75C}"/>
              </a:ext>
            </a:extLst>
          </p:cNvPr>
          <p:cNvGrpSpPr/>
          <p:nvPr/>
        </p:nvGrpSpPr>
        <p:grpSpPr>
          <a:xfrm>
            <a:off x="223362" y="1897331"/>
            <a:ext cx="3780000" cy="504000"/>
            <a:chOff x="981900" y="2147076"/>
            <a:chExt cx="4570366" cy="504000"/>
          </a:xfrm>
        </p:grpSpPr>
        <p:sp>
          <p:nvSpPr>
            <p:cNvPr id="44" name="Rectangle: Rounded Corners 43">
              <a:extLst>
                <a:ext uri="{FF2B5EF4-FFF2-40B4-BE49-F238E27FC236}">
                  <a16:creationId xmlns:a16="http://schemas.microsoft.com/office/drawing/2014/main" id="{F1E26A72-BF1F-48E6-B317-BA8D892E817D}"/>
                </a:ext>
              </a:extLst>
            </p:cNvPr>
            <p:cNvSpPr/>
            <p:nvPr/>
          </p:nvSpPr>
          <p:spPr>
            <a:xfrm>
              <a:off x="1304266" y="2203060"/>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N-Layer Architecture</a:t>
              </a:r>
              <a:endParaRPr lang="tr-TR" sz="1600" dirty="0">
                <a:solidFill>
                  <a:srgbClr val="FFFFFF"/>
                </a:solidFill>
              </a:endParaRPr>
            </a:p>
          </p:txBody>
        </p:sp>
        <p:sp>
          <p:nvSpPr>
            <p:cNvPr id="45" name="Oval 44">
              <a:extLst>
                <a:ext uri="{FF2B5EF4-FFF2-40B4-BE49-F238E27FC236}">
                  <a16:creationId xmlns:a16="http://schemas.microsoft.com/office/drawing/2014/main" id="{75419D30-3A55-4C2A-B1F8-CFE056DE05BB}"/>
                </a:ext>
              </a:extLst>
            </p:cNvPr>
            <p:cNvSpPr/>
            <p:nvPr/>
          </p:nvSpPr>
          <p:spPr>
            <a:xfrm>
              <a:off x="981900" y="2147076"/>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2</a:t>
              </a:r>
              <a:endParaRPr lang="tr-TR" sz="1600" dirty="0">
                <a:solidFill>
                  <a:srgbClr val="FFFFFF"/>
                </a:solidFill>
              </a:endParaRPr>
            </a:p>
          </p:txBody>
        </p:sp>
      </p:grpSp>
      <p:grpSp>
        <p:nvGrpSpPr>
          <p:cNvPr id="98" name="Group 97">
            <a:extLst>
              <a:ext uri="{FF2B5EF4-FFF2-40B4-BE49-F238E27FC236}">
                <a16:creationId xmlns:a16="http://schemas.microsoft.com/office/drawing/2014/main" id="{781F09C9-7A96-4052-9137-06A03DB5AA49}"/>
              </a:ext>
            </a:extLst>
          </p:cNvPr>
          <p:cNvGrpSpPr/>
          <p:nvPr/>
        </p:nvGrpSpPr>
        <p:grpSpPr>
          <a:xfrm>
            <a:off x="223362" y="2622286"/>
            <a:ext cx="3780000" cy="504000"/>
            <a:chOff x="969423" y="2876348"/>
            <a:chExt cx="4570366" cy="504000"/>
          </a:xfrm>
        </p:grpSpPr>
        <p:sp>
          <p:nvSpPr>
            <p:cNvPr id="53" name="Rectangle: Rounded Corners 52">
              <a:extLst>
                <a:ext uri="{FF2B5EF4-FFF2-40B4-BE49-F238E27FC236}">
                  <a16:creationId xmlns:a16="http://schemas.microsoft.com/office/drawing/2014/main" id="{861B2A06-4DB6-4E06-B5AF-BD67F2239BCD}"/>
                </a:ext>
              </a:extLst>
            </p:cNvPr>
            <p:cNvSpPr/>
            <p:nvPr/>
          </p:nvSpPr>
          <p:spPr>
            <a:xfrm>
              <a:off x="1291789" y="2932332"/>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Dependency Injection</a:t>
              </a:r>
              <a:endParaRPr lang="tr-TR" sz="1600" dirty="0"/>
            </a:p>
          </p:txBody>
        </p:sp>
        <p:sp>
          <p:nvSpPr>
            <p:cNvPr id="54" name="Oval 53">
              <a:extLst>
                <a:ext uri="{FF2B5EF4-FFF2-40B4-BE49-F238E27FC236}">
                  <a16:creationId xmlns:a16="http://schemas.microsoft.com/office/drawing/2014/main" id="{6A962A9C-9F28-4700-9ACA-8F8F3A8BD17E}"/>
                </a:ext>
              </a:extLst>
            </p:cNvPr>
            <p:cNvSpPr/>
            <p:nvPr/>
          </p:nvSpPr>
          <p:spPr>
            <a:xfrm>
              <a:off x="969423" y="2876348"/>
              <a:ext cx="609382"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3</a:t>
              </a:r>
              <a:endParaRPr lang="tr-TR" sz="1200" dirty="0">
                <a:solidFill>
                  <a:srgbClr val="FFFFFF"/>
                </a:solidFill>
              </a:endParaRPr>
            </a:p>
          </p:txBody>
        </p:sp>
      </p:grpSp>
      <p:grpSp>
        <p:nvGrpSpPr>
          <p:cNvPr id="97" name="Group 96">
            <a:extLst>
              <a:ext uri="{FF2B5EF4-FFF2-40B4-BE49-F238E27FC236}">
                <a16:creationId xmlns:a16="http://schemas.microsoft.com/office/drawing/2014/main" id="{B8154BFE-D736-4C44-BB52-C13605940F3E}"/>
              </a:ext>
            </a:extLst>
          </p:cNvPr>
          <p:cNvGrpSpPr/>
          <p:nvPr/>
        </p:nvGrpSpPr>
        <p:grpSpPr>
          <a:xfrm>
            <a:off x="223362" y="3347241"/>
            <a:ext cx="3780000" cy="504000"/>
            <a:chOff x="969423" y="3601313"/>
            <a:chExt cx="4570366" cy="504000"/>
          </a:xfrm>
        </p:grpSpPr>
        <p:sp>
          <p:nvSpPr>
            <p:cNvPr id="56" name="Rectangle: Rounded Corners 55">
              <a:extLst>
                <a:ext uri="{FF2B5EF4-FFF2-40B4-BE49-F238E27FC236}">
                  <a16:creationId xmlns:a16="http://schemas.microsoft.com/office/drawing/2014/main" id="{B846FC17-40D3-428C-8133-A1C30B611B66}"/>
                </a:ext>
              </a:extLst>
            </p:cNvPr>
            <p:cNvSpPr/>
            <p:nvPr/>
          </p:nvSpPr>
          <p:spPr>
            <a:xfrm>
              <a:off x="1291789" y="3657297"/>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Middleware</a:t>
              </a:r>
              <a:endParaRPr lang="tr-TR" sz="1600" dirty="0"/>
            </a:p>
          </p:txBody>
        </p:sp>
        <p:sp>
          <p:nvSpPr>
            <p:cNvPr id="57" name="Oval 56">
              <a:extLst>
                <a:ext uri="{FF2B5EF4-FFF2-40B4-BE49-F238E27FC236}">
                  <a16:creationId xmlns:a16="http://schemas.microsoft.com/office/drawing/2014/main" id="{3B985490-17E8-4688-9142-88CC7C48EA19}"/>
                </a:ext>
              </a:extLst>
            </p:cNvPr>
            <p:cNvSpPr/>
            <p:nvPr/>
          </p:nvSpPr>
          <p:spPr>
            <a:xfrm>
              <a:off x="969423" y="3601313"/>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4</a:t>
              </a:r>
              <a:endParaRPr lang="tr-TR" sz="1200" dirty="0">
                <a:solidFill>
                  <a:schemeClr val="bg1"/>
                </a:solidFill>
              </a:endParaRPr>
            </a:p>
          </p:txBody>
        </p:sp>
      </p:grpSp>
      <p:grpSp>
        <p:nvGrpSpPr>
          <p:cNvPr id="96" name="Group 95">
            <a:extLst>
              <a:ext uri="{FF2B5EF4-FFF2-40B4-BE49-F238E27FC236}">
                <a16:creationId xmlns:a16="http://schemas.microsoft.com/office/drawing/2014/main" id="{ECA9E50B-FF10-42C3-AC1F-03C86766E4A1}"/>
              </a:ext>
            </a:extLst>
          </p:cNvPr>
          <p:cNvGrpSpPr/>
          <p:nvPr/>
        </p:nvGrpSpPr>
        <p:grpSpPr>
          <a:xfrm>
            <a:off x="223362" y="4072196"/>
            <a:ext cx="3780000" cy="504000"/>
            <a:chOff x="969423" y="4326278"/>
            <a:chExt cx="4570366" cy="504000"/>
          </a:xfrm>
        </p:grpSpPr>
        <p:sp>
          <p:nvSpPr>
            <p:cNvPr id="59" name="Rectangle: Rounded Corners 58">
              <a:extLst>
                <a:ext uri="{FF2B5EF4-FFF2-40B4-BE49-F238E27FC236}">
                  <a16:creationId xmlns:a16="http://schemas.microsoft.com/office/drawing/2014/main" id="{81FE3869-86EC-4BFF-BAFD-348773A4380C}"/>
                </a:ext>
              </a:extLst>
            </p:cNvPr>
            <p:cNvSpPr/>
            <p:nvPr/>
          </p:nvSpPr>
          <p:spPr>
            <a:xfrm>
              <a:off x="1291789" y="4382262"/>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Configuration</a:t>
              </a:r>
              <a:endParaRPr lang="tr-TR" sz="1600" dirty="0"/>
            </a:p>
          </p:txBody>
        </p:sp>
        <p:sp>
          <p:nvSpPr>
            <p:cNvPr id="60" name="Oval 59">
              <a:extLst>
                <a:ext uri="{FF2B5EF4-FFF2-40B4-BE49-F238E27FC236}">
                  <a16:creationId xmlns:a16="http://schemas.microsoft.com/office/drawing/2014/main" id="{6F97D759-9EFB-4BC4-9D31-C7022E3EBB9D}"/>
                </a:ext>
              </a:extLst>
            </p:cNvPr>
            <p:cNvSpPr/>
            <p:nvPr/>
          </p:nvSpPr>
          <p:spPr>
            <a:xfrm>
              <a:off x="969423" y="4326278"/>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5</a:t>
              </a:r>
              <a:endParaRPr lang="tr-TR" sz="1200" dirty="0">
                <a:solidFill>
                  <a:schemeClr val="bg1"/>
                </a:solidFill>
              </a:endParaRPr>
            </a:p>
          </p:txBody>
        </p:sp>
      </p:grpSp>
      <p:grpSp>
        <p:nvGrpSpPr>
          <p:cNvPr id="95" name="Group 94">
            <a:extLst>
              <a:ext uri="{FF2B5EF4-FFF2-40B4-BE49-F238E27FC236}">
                <a16:creationId xmlns:a16="http://schemas.microsoft.com/office/drawing/2014/main" id="{02D6C46D-1733-407E-9DB6-035B584D0AA4}"/>
              </a:ext>
            </a:extLst>
          </p:cNvPr>
          <p:cNvGrpSpPr/>
          <p:nvPr/>
        </p:nvGrpSpPr>
        <p:grpSpPr>
          <a:xfrm>
            <a:off x="223362" y="4797151"/>
            <a:ext cx="3780000" cy="504000"/>
            <a:chOff x="969423" y="5101039"/>
            <a:chExt cx="4570366" cy="504000"/>
          </a:xfrm>
        </p:grpSpPr>
        <p:sp>
          <p:nvSpPr>
            <p:cNvPr id="62" name="Rectangle: Rounded Corners 61">
              <a:extLst>
                <a:ext uri="{FF2B5EF4-FFF2-40B4-BE49-F238E27FC236}">
                  <a16:creationId xmlns:a16="http://schemas.microsoft.com/office/drawing/2014/main" id="{B1BD8DCE-6222-449E-8A54-F1FE02A1D7A5}"/>
                </a:ext>
              </a:extLst>
            </p:cNvPr>
            <p:cNvSpPr/>
            <p:nvPr/>
          </p:nvSpPr>
          <p:spPr>
            <a:xfrm>
              <a:off x="1291789"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Options</a:t>
              </a:r>
              <a:endParaRPr lang="tr-TR" sz="1600" dirty="0"/>
            </a:p>
          </p:txBody>
        </p:sp>
        <p:sp>
          <p:nvSpPr>
            <p:cNvPr id="63" name="Oval 62">
              <a:extLst>
                <a:ext uri="{FF2B5EF4-FFF2-40B4-BE49-F238E27FC236}">
                  <a16:creationId xmlns:a16="http://schemas.microsoft.com/office/drawing/2014/main" id="{14A1908D-0B1E-4618-B206-1109435A821B}"/>
                </a:ext>
              </a:extLst>
            </p:cNvPr>
            <p:cNvSpPr/>
            <p:nvPr/>
          </p:nvSpPr>
          <p:spPr>
            <a:xfrm>
              <a:off x="969423" y="5101039"/>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6</a:t>
              </a:r>
              <a:endParaRPr lang="tr-TR" sz="1200" dirty="0">
                <a:solidFill>
                  <a:schemeClr val="bg1"/>
                </a:solidFill>
              </a:endParaRPr>
            </a:p>
          </p:txBody>
        </p:sp>
      </p:grpSp>
      <p:grpSp>
        <p:nvGrpSpPr>
          <p:cNvPr id="94" name="Group 93">
            <a:extLst>
              <a:ext uri="{FF2B5EF4-FFF2-40B4-BE49-F238E27FC236}">
                <a16:creationId xmlns:a16="http://schemas.microsoft.com/office/drawing/2014/main" id="{9717AB9D-FD4A-4756-9037-81D667CF5435}"/>
              </a:ext>
            </a:extLst>
          </p:cNvPr>
          <p:cNvGrpSpPr/>
          <p:nvPr/>
        </p:nvGrpSpPr>
        <p:grpSpPr>
          <a:xfrm>
            <a:off x="8105146" y="1169247"/>
            <a:ext cx="3780000" cy="504000"/>
            <a:chOff x="969423" y="5819816"/>
            <a:chExt cx="4570366" cy="504000"/>
          </a:xfrm>
        </p:grpSpPr>
        <p:sp>
          <p:nvSpPr>
            <p:cNvPr id="65" name="Rectangle: Rounded Corners 64">
              <a:extLst>
                <a:ext uri="{FF2B5EF4-FFF2-40B4-BE49-F238E27FC236}">
                  <a16:creationId xmlns:a16="http://schemas.microsoft.com/office/drawing/2014/main" id="{6A18A8BD-C88C-41BB-A4D6-1922F29866D8}"/>
                </a:ext>
              </a:extLst>
            </p:cNvPr>
            <p:cNvSpPr/>
            <p:nvPr/>
          </p:nvSpPr>
          <p:spPr>
            <a:xfrm>
              <a:off x="1291789"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Versioning</a:t>
              </a:r>
              <a:endParaRPr lang="tr-TR" sz="1600" dirty="0"/>
            </a:p>
          </p:txBody>
        </p:sp>
        <p:sp>
          <p:nvSpPr>
            <p:cNvPr id="66" name="Oval 65">
              <a:extLst>
                <a:ext uri="{FF2B5EF4-FFF2-40B4-BE49-F238E27FC236}">
                  <a16:creationId xmlns:a16="http://schemas.microsoft.com/office/drawing/2014/main" id="{7ABD9B49-CE51-45C7-A4F1-63EF641709F8}"/>
                </a:ext>
              </a:extLst>
            </p:cNvPr>
            <p:cNvSpPr/>
            <p:nvPr/>
          </p:nvSpPr>
          <p:spPr>
            <a:xfrm>
              <a:off x="969423" y="581981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14</a:t>
              </a:r>
              <a:endParaRPr lang="tr-TR" sz="1200" dirty="0">
                <a:solidFill>
                  <a:schemeClr val="bg1"/>
                </a:solidFill>
              </a:endParaRPr>
            </a:p>
          </p:txBody>
        </p:sp>
      </p:grpSp>
      <p:grpSp>
        <p:nvGrpSpPr>
          <p:cNvPr id="87" name="Group 86">
            <a:extLst>
              <a:ext uri="{FF2B5EF4-FFF2-40B4-BE49-F238E27FC236}">
                <a16:creationId xmlns:a16="http://schemas.microsoft.com/office/drawing/2014/main" id="{422B003C-CBE3-4318-AAFF-C176B8F2AAC5}"/>
              </a:ext>
            </a:extLst>
          </p:cNvPr>
          <p:cNvGrpSpPr/>
          <p:nvPr/>
        </p:nvGrpSpPr>
        <p:grpSpPr>
          <a:xfrm>
            <a:off x="4164254" y="1176880"/>
            <a:ext cx="3780001" cy="504000"/>
            <a:chOff x="6230489" y="1465501"/>
            <a:chExt cx="4581474" cy="504000"/>
          </a:xfrm>
        </p:grpSpPr>
        <p:sp>
          <p:nvSpPr>
            <p:cNvPr id="68" name="Rectangle: Rounded Corners 67">
              <a:hlinkClick r:id="rId3" action="ppaction://hlinksldjump"/>
              <a:extLst>
                <a:ext uri="{FF2B5EF4-FFF2-40B4-BE49-F238E27FC236}">
                  <a16:creationId xmlns:a16="http://schemas.microsoft.com/office/drawing/2014/main" id="{E95856AE-9782-49E7-B353-9B0244D49CA7}"/>
                </a:ext>
              </a:extLst>
            </p:cNvPr>
            <p:cNvSpPr/>
            <p:nvPr/>
          </p:nvSpPr>
          <p:spPr>
            <a:xfrm>
              <a:off x="6563963" y="1521485"/>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Methods</a:t>
              </a:r>
              <a:endParaRPr lang="tr-TR" sz="1600" dirty="0"/>
            </a:p>
          </p:txBody>
        </p:sp>
        <p:sp>
          <p:nvSpPr>
            <p:cNvPr id="69" name="Oval 68">
              <a:extLst>
                <a:ext uri="{FF2B5EF4-FFF2-40B4-BE49-F238E27FC236}">
                  <a16:creationId xmlns:a16="http://schemas.microsoft.com/office/drawing/2014/main" id="{4E79E412-3E2F-40E7-9628-805FAD895D75}"/>
                </a:ext>
              </a:extLst>
            </p:cNvPr>
            <p:cNvSpPr/>
            <p:nvPr/>
          </p:nvSpPr>
          <p:spPr>
            <a:xfrm>
              <a:off x="6230489" y="1465501"/>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8</a:t>
              </a:r>
              <a:endParaRPr lang="tr-TR" sz="1200" dirty="0">
                <a:solidFill>
                  <a:schemeClr val="bg1"/>
                </a:solidFill>
              </a:endParaRPr>
            </a:p>
          </p:txBody>
        </p:sp>
      </p:grpSp>
      <p:grpSp>
        <p:nvGrpSpPr>
          <p:cNvPr id="93" name="Group 92">
            <a:extLst>
              <a:ext uri="{FF2B5EF4-FFF2-40B4-BE49-F238E27FC236}">
                <a16:creationId xmlns:a16="http://schemas.microsoft.com/office/drawing/2014/main" id="{CCD4D726-096B-4B55-B427-C786DC0F4570}"/>
              </a:ext>
            </a:extLst>
          </p:cNvPr>
          <p:cNvGrpSpPr/>
          <p:nvPr/>
        </p:nvGrpSpPr>
        <p:grpSpPr>
          <a:xfrm>
            <a:off x="4164254" y="3784015"/>
            <a:ext cx="3780001" cy="504000"/>
            <a:chOff x="6230489" y="2147076"/>
            <a:chExt cx="4581474" cy="504000"/>
          </a:xfrm>
        </p:grpSpPr>
        <p:sp>
          <p:nvSpPr>
            <p:cNvPr id="71" name="Rectangle: Rounded Corners 70">
              <a:extLst>
                <a:ext uri="{FF2B5EF4-FFF2-40B4-BE49-F238E27FC236}">
                  <a16:creationId xmlns:a16="http://schemas.microsoft.com/office/drawing/2014/main" id="{35801018-9A12-4024-971D-6E25007173F9}"/>
                </a:ext>
              </a:extLst>
            </p:cNvPr>
            <p:cNvSpPr/>
            <p:nvPr/>
          </p:nvSpPr>
          <p:spPr>
            <a:xfrm>
              <a:off x="6563963"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Routing</a:t>
              </a:r>
              <a:endParaRPr lang="tr-TR" sz="1600" dirty="0"/>
            </a:p>
          </p:txBody>
        </p:sp>
        <p:sp>
          <p:nvSpPr>
            <p:cNvPr id="72" name="Oval 71">
              <a:extLst>
                <a:ext uri="{FF2B5EF4-FFF2-40B4-BE49-F238E27FC236}">
                  <a16:creationId xmlns:a16="http://schemas.microsoft.com/office/drawing/2014/main" id="{5B145A0C-F644-4985-B737-4F12E08440A3}"/>
                </a:ext>
              </a:extLst>
            </p:cNvPr>
            <p:cNvSpPr/>
            <p:nvPr/>
          </p:nvSpPr>
          <p:spPr>
            <a:xfrm>
              <a:off x="6230489" y="214707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11</a:t>
              </a:r>
              <a:endParaRPr lang="tr-TR" sz="1200" dirty="0">
                <a:solidFill>
                  <a:schemeClr val="bg1"/>
                </a:solidFill>
              </a:endParaRPr>
            </a:p>
          </p:txBody>
        </p:sp>
      </p:grpSp>
      <p:grpSp>
        <p:nvGrpSpPr>
          <p:cNvPr id="92" name="Group 91">
            <a:extLst>
              <a:ext uri="{FF2B5EF4-FFF2-40B4-BE49-F238E27FC236}">
                <a16:creationId xmlns:a16="http://schemas.microsoft.com/office/drawing/2014/main" id="{A101A785-B9FD-4E16-836C-A1F48FCE4496}"/>
              </a:ext>
            </a:extLst>
          </p:cNvPr>
          <p:cNvGrpSpPr/>
          <p:nvPr/>
        </p:nvGrpSpPr>
        <p:grpSpPr>
          <a:xfrm>
            <a:off x="4164254" y="2045925"/>
            <a:ext cx="3780001" cy="504000"/>
            <a:chOff x="6230489" y="2896630"/>
            <a:chExt cx="4581474" cy="504000"/>
          </a:xfrm>
        </p:grpSpPr>
        <p:sp>
          <p:nvSpPr>
            <p:cNvPr id="74" name="Rectangle: Rounded Corners 73">
              <a:extLst>
                <a:ext uri="{FF2B5EF4-FFF2-40B4-BE49-F238E27FC236}">
                  <a16:creationId xmlns:a16="http://schemas.microsoft.com/office/drawing/2014/main" id="{CE39F7CA-F013-4875-B414-B8C1F9D98813}"/>
                </a:ext>
              </a:extLst>
            </p:cNvPr>
            <p:cNvSpPr/>
            <p:nvPr/>
          </p:nvSpPr>
          <p:spPr>
            <a:xfrm>
              <a:off x="6563963" y="2952614"/>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Status Code</a:t>
              </a:r>
              <a:endParaRPr lang="tr-TR" sz="1600" dirty="0"/>
            </a:p>
          </p:txBody>
        </p:sp>
        <p:sp>
          <p:nvSpPr>
            <p:cNvPr id="75" name="Oval 74">
              <a:extLst>
                <a:ext uri="{FF2B5EF4-FFF2-40B4-BE49-F238E27FC236}">
                  <a16:creationId xmlns:a16="http://schemas.microsoft.com/office/drawing/2014/main" id="{96750293-CC6A-4BB2-8FE2-5311D042469B}"/>
                </a:ext>
              </a:extLst>
            </p:cNvPr>
            <p:cNvSpPr/>
            <p:nvPr/>
          </p:nvSpPr>
          <p:spPr>
            <a:xfrm>
              <a:off x="6230489" y="2896630"/>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9</a:t>
              </a:r>
              <a:endParaRPr lang="tr-TR" sz="800" dirty="0">
                <a:solidFill>
                  <a:schemeClr val="bg1"/>
                </a:solidFill>
              </a:endParaRPr>
            </a:p>
          </p:txBody>
        </p:sp>
      </p:grpSp>
      <p:grpSp>
        <p:nvGrpSpPr>
          <p:cNvPr id="91" name="Group 90">
            <a:extLst>
              <a:ext uri="{FF2B5EF4-FFF2-40B4-BE49-F238E27FC236}">
                <a16:creationId xmlns:a16="http://schemas.microsoft.com/office/drawing/2014/main" id="{53D422AE-0A16-4406-9DD5-8B6D99BB8261}"/>
              </a:ext>
            </a:extLst>
          </p:cNvPr>
          <p:cNvGrpSpPr/>
          <p:nvPr/>
        </p:nvGrpSpPr>
        <p:grpSpPr>
          <a:xfrm>
            <a:off x="4164254" y="2914970"/>
            <a:ext cx="3780001" cy="504000"/>
            <a:chOff x="6238483" y="3646184"/>
            <a:chExt cx="4581474" cy="504000"/>
          </a:xfrm>
        </p:grpSpPr>
        <p:sp>
          <p:nvSpPr>
            <p:cNvPr id="77" name="Rectangle: Rounded Corners 76">
              <a:extLst>
                <a:ext uri="{FF2B5EF4-FFF2-40B4-BE49-F238E27FC236}">
                  <a16:creationId xmlns:a16="http://schemas.microsoft.com/office/drawing/2014/main" id="{C593FD7C-3B7E-4B9A-9115-9D7450F92729}"/>
                </a:ext>
              </a:extLst>
            </p:cNvPr>
            <p:cNvSpPr/>
            <p:nvPr/>
          </p:nvSpPr>
          <p:spPr>
            <a:xfrm>
              <a:off x="6571957" y="3702168"/>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Header</a:t>
              </a:r>
              <a:endParaRPr lang="tr-TR" sz="1600" dirty="0"/>
            </a:p>
          </p:txBody>
        </p:sp>
        <p:sp>
          <p:nvSpPr>
            <p:cNvPr id="78" name="Oval 77">
              <a:extLst>
                <a:ext uri="{FF2B5EF4-FFF2-40B4-BE49-F238E27FC236}">
                  <a16:creationId xmlns:a16="http://schemas.microsoft.com/office/drawing/2014/main" id="{5B5A22CA-7A0D-461D-8628-E6EB3636314F}"/>
                </a:ext>
              </a:extLst>
            </p:cNvPr>
            <p:cNvSpPr/>
            <p:nvPr/>
          </p:nvSpPr>
          <p:spPr>
            <a:xfrm>
              <a:off x="6238483" y="3646184"/>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10</a:t>
              </a:r>
              <a:endParaRPr lang="tr-TR" sz="1200" dirty="0">
                <a:solidFill>
                  <a:schemeClr val="bg1"/>
                </a:solidFill>
              </a:endParaRPr>
            </a:p>
          </p:txBody>
        </p:sp>
      </p:grpSp>
      <p:grpSp>
        <p:nvGrpSpPr>
          <p:cNvPr id="90" name="Group 89">
            <a:extLst>
              <a:ext uri="{FF2B5EF4-FFF2-40B4-BE49-F238E27FC236}">
                <a16:creationId xmlns:a16="http://schemas.microsoft.com/office/drawing/2014/main" id="{F3882150-91DE-40F6-975C-F47590F038DD}"/>
              </a:ext>
            </a:extLst>
          </p:cNvPr>
          <p:cNvGrpSpPr/>
          <p:nvPr/>
        </p:nvGrpSpPr>
        <p:grpSpPr>
          <a:xfrm>
            <a:off x="4164254" y="4653060"/>
            <a:ext cx="3780001" cy="504000"/>
            <a:chOff x="6238483" y="4382016"/>
            <a:chExt cx="4581474" cy="504000"/>
          </a:xfrm>
        </p:grpSpPr>
        <p:sp>
          <p:nvSpPr>
            <p:cNvPr id="80" name="Rectangle: Rounded Corners 79">
              <a:extLst>
                <a:ext uri="{FF2B5EF4-FFF2-40B4-BE49-F238E27FC236}">
                  <a16:creationId xmlns:a16="http://schemas.microsoft.com/office/drawing/2014/main" id="{D9574ECB-6F65-4F5A-98BE-8507CFA091ED}"/>
                </a:ext>
              </a:extLst>
            </p:cNvPr>
            <p:cNvSpPr/>
            <p:nvPr/>
          </p:nvSpPr>
          <p:spPr>
            <a:xfrm>
              <a:off x="6571957" y="44380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t>Automapper</a:t>
              </a:r>
            </a:p>
          </p:txBody>
        </p:sp>
        <p:sp>
          <p:nvSpPr>
            <p:cNvPr id="81" name="Oval 80">
              <a:extLst>
                <a:ext uri="{FF2B5EF4-FFF2-40B4-BE49-F238E27FC236}">
                  <a16:creationId xmlns:a16="http://schemas.microsoft.com/office/drawing/2014/main" id="{610EC05B-763A-4B00-B143-0C01FF24F866}"/>
                </a:ext>
              </a:extLst>
            </p:cNvPr>
            <p:cNvSpPr/>
            <p:nvPr/>
          </p:nvSpPr>
          <p:spPr>
            <a:xfrm>
              <a:off x="6238483" y="43820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12</a:t>
              </a:r>
              <a:endParaRPr lang="tr-TR" sz="1200" dirty="0">
                <a:solidFill>
                  <a:schemeClr val="bg1"/>
                </a:solidFill>
              </a:endParaRPr>
            </a:p>
          </p:txBody>
        </p:sp>
      </p:grpSp>
      <p:grpSp>
        <p:nvGrpSpPr>
          <p:cNvPr id="89" name="Group 88">
            <a:extLst>
              <a:ext uri="{FF2B5EF4-FFF2-40B4-BE49-F238E27FC236}">
                <a16:creationId xmlns:a16="http://schemas.microsoft.com/office/drawing/2014/main" id="{5EA66C0F-CC77-4941-8349-12B16DD1E68C}"/>
              </a:ext>
            </a:extLst>
          </p:cNvPr>
          <p:cNvGrpSpPr/>
          <p:nvPr/>
        </p:nvGrpSpPr>
        <p:grpSpPr>
          <a:xfrm>
            <a:off x="4164254" y="5522106"/>
            <a:ext cx="3780001" cy="504000"/>
            <a:chOff x="6228663" y="5101039"/>
            <a:chExt cx="4581474" cy="504000"/>
          </a:xfrm>
        </p:grpSpPr>
        <p:sp>
          <p:nvSpPr>
            <p:cNvPr id="82" name="Rectangle: Rounded Corners 81">
              <a:extLst>
                <a:ext uri="{FF2B5EF4-FFF2-40B4-BE49-F238E27FC236}">
                  <a16:creationId xmlns:a16="http://schemas.microsoft.com/office/drawing/2014/main" id="{6DD5D41D-4726-42FC-BA0C-BEC5356730A1}"/>
                </a:ext>
              </a:extLst>
            </p:cNvPr>
            <p:cNvSpPr/>
            <p:nvPr/>
          </p:nvSpPr>
          <p:spPr>
            <a:xfrm>
              <a:off x="6562137"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Fluent Validation</a:t>
              </a:r>
              <a:endParaRPr lang="tr-TR" sz="1600" dirty="0"/>
            </a:p>
          </p:txBody>
        </p:sp>
        <p:sp>
          <p:nvSpPr>
            <p:cNvPr id="83" name="Oval 82">
              <a:extLst>
                <a:ext uri="{FF2B5EF4-FFF2-40B4-BE49-F238E27FC236}">
                  <a16:creationId xmlns:a16="http://schemas.microsoft.com/office/drawing/2014/main" id="{0671E822-671D-4E09-ABC2-324ACB90FE34}"/>
                </a:ext>
              </a:extLst>
            </p:cNvPr>
            <p:cNvSpPr/>
            <p:nvPr/>
          </p:nvSpPr>
          <p:spPr>
            <a:xfrm>
              <a:off x="6228663" y="5101039"/>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13</a:t>
              </a:r>
              <a:endParaRPr lang="tr-TR" sz="1200" dirty="0">
                <a:solidFill>
                  <a:schemeClr val="bg1"/>
                </a:solidFill>
              </a:endParaRPr>
            </a:p>
          </p:txBody>
        </p:sp>
      </p:grpSp>
      <p:grpSp>
        <p:nvGrpSpPr>
          <p:cNvPr id="88" name="Group 87">
            <a:extLst>
              <a:ext uri="{FF2B5EF4-FFF2-40B4-BE49-F238E27FC236}">
                <a16:creationId xmlns:a16="http://schemas.microsoft.com/office/drawing/2014/main" id="{9E61DCD2-45EC-4375-AB95-9DD7094869E4}"/>
              </a:ext>
            </a:extLst>
          </p:cNvPr>
          <p:cNvGrpSpPr/>
          <p:nvPr/>
        </p:nvGrpSpPr>
        <p:grpSpPr>
          <a:xfrm>
            <a:off x="8105145" y="2039819"/>
            <a:ext cx="3780001" cy="504000"/>
            <a:chOff x="6238483" y="5819816"/>
            <a:chExt cx="4581474" cy="504000"/>
          </a:xfrm>
        </p:grpSpPr>
        <p:sp>
          <p:nvSpPr>
            <p:cNvPr id="84" name="Rectangle: Rounded Corners 83">
              <a:extLst>
                <a:ext uri="{FF2B5EF4-FFF2-40B4-BE49-F238E27FC236}">
                  <a16:creationId xmlns:a16="http://schemas.microsoft.com/office/drawing/2014/main" id="{0227CB5C-30D9-4091-ACAD-AAB4D7F224A6}"/>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CORS</a:t>
              </a:r>
              <a:endParaRPr lang="tr-TR" sz="1600" dirty="0"/>
            </a:p>
          </p:txBody>
        </p:sp>
        <p:sp>
          <p:nvSpPr>
            <p:cNvPr id="85" name="Oval 84">
              <a:extLst>
                <a:ext uri="{FF2B5EF4-FFF2-40B4-BE49-F238E27FC236}">
                  <a16:creationId xmlns:a16="http://schemas.microsoft.com/office/drawing/2014/main" id="{13C8A6FB-34D6-4F52-A932-57C03DC974D4}"/>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15</a:t>
              </a:r>
              <a:endParaRPr lang="tr-TR" sz="1200" dirty="0">
                <a:solidFill>
                  <a:schemeClr val="bg1"/>
                </a:solidFill>
              </a:endParaRPr>
            </a:p>
          </p:txBody>
        </p:sp>
      </p:grpSp>
      <p:grpSp>
        <p:nvGrpSpPr>
          <p:cNvPr id="46" name="Group 45">
            <a:extLst>
              <a:ext uri="{FF2B5EF4-FFF2-40B4-BE49-F238E27FC236}">
                <a16:creationId xmlns:a16="http://schemas.microsoft.com/office/drawing/2014/main" id="{D28457DA-4D76-43E5-BB3B-E16507A17AD8}"/>
              </a:ext>
            </a:extLst>
          </p:cNvPr>
          <p:cNvGrpSpPr/>
          <p:nvPr/>
        </p:nvGrpSpPr>
        <p:grpSpPr>
          <a:xfrm>
            <a:off x="8105145" y="2910391"/>
            <a:ext cx="3780001" cy="504000"/>
            <a:chOff x="6238483" y="5819816"/>
            <a:chExt cx="4581474" cy="504000"/>
          </a:xfrm>
        </p:grpSpPr>
        <p:sp>
          <p:nvSpPr>
            <p:cNvPr id="47" name="Rectangle: Rounded Corners 46">
              <a:extLst>
                <a:ext uri="{FF2B5EF4-FFF2-40B4-BE49-F238E27FC236}">
                  <a16:creationId xmlns:a16="http://schemas.microsoft.com/office/drawing/2014/main" id="{C34CC3EA-695B-48DD-ADA0-7E9F3B56A8C1}"/>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Nlogger</a:t>
              </a:r>
              <a:endParaRPr lang="tr-TR" sz="1600" dirty="0"/>
            </a:p>
          </p:txBody>
        </p:sp>
        <p:sp>
          <p:nvSpPr>
            <p:cNvPr id="48" name="Oval 47">
              <a:extLst>
                <a:ext uri="{FF2B5EF4-FFF2-40B4-BE49-F238E27FC236}">
                  <a16:creationId xmlns:a16="http://schemas.microsoft.com/office/drawing/2014/main" id="{E952B87F-F2DA-4526-98D5-DFC3F32CCE13}"/>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16</a:t>
              </a:r>
              <a:endParaRPr lang="tr-TR" sz="1200" dirty="0">
                <a:solidFill>
                  <a:schemeClr val="bg1"/>
                </a:solidFill>
              </a:endParaRPr>
            </a:p>
          </p:txBody>
        </p:sp>
      </p:grpSp>
      <p:grpSp>
        <p:nvGrpSpPr>
          <p:cNvPr id="49" name="Group 48">
            <a:extLst>
              <a:ext uri="{FF2B5EF4-FFF2-40B4-BE49-F238E27FC236}">
                <a16:creationId xmlns:a16="http://schemas.microsoft.com/office/drawing/2014/main" id="{44BC65B7-D35E-4035-A49F-6A9ED4B64F4D}"/>
              </a:ext>
            </a:extLst>
          </p:cNvPr>
          <p:cNvGrpSpPr/>
          <p:nvPr/>
        </p:nvGrpSpPr>
        <p:grpSpPr>
          <a:xfrm>
            <a:off x="8105145" y="3780963"/>
            <a:ext cx="3780001" cy="504000"/>
            <a:chOff x="6238483" y="5819816"/>
            <a:chExt cx="4581474" cy="504000"/>
          </a:xfrm>
        </p:grpSpPr>
        <p:sp>
          <p:nvSpPr>
            <p:cNvPr id="50" name="Rectangle: Rounded Corners 49">
              <a:extLst>
                <a:ext uri="{FF2B5EF4-FFF2-40B4-BE49-F238E27FC236}">
                  <a16:creationId xmlns:a16="http://schemas.microsoft.com/office/drawing/2014/main" id="{8D59650E-5D12-4547-923F-3C020FBAE1FC}"/>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Exception</a:t>
              </a:r>
              <a:endParaRPr lang="tr-TR" sz="1600" dirty="0"/>
            </a:p>
          </p:txBody>
        </p:sp>
        <p:sp>
          <p:nvSpPr>
            <p:cNvPr id="51" name="Oval 50">
              <a:extLst>
                <a:ext uri="{FF2B5EF4-FFF2-40B4-BE49-F238E27FC236}">
                  <a16:creationId xmlns:a16="http://schemas.microsoft.com/office/drawing/2014/main" id="{185E5BBE-EF4C-488E-9E2B-1248DFA7364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17</a:t>
              </a:r>
              <a:endParaRPr lang="tr-TR" sz="1200" dirty="0">
                <a:solidFill>
                  <a:schemeClr val="bg1"/>
                </a:solidFill>
              </a:endParaRPr>
            </a:p>
          </p:txBody>
        </p:sp>
      </p:grpSp>
      <p:grpSp>
        <p:nvGrpSpPr>
          <p:cNvPr id="52" name="Group 51">
            <a:extLst>
              <a:ext uri="{FF2B5EF4-FFF2-40B4-BE49-F238E27FC236}">
                <a16:creationId xmlns:a16="http://schemas.microsoft.com/office/drawing/2014/main" id="{8FD69C71-13BE-4643-A4F7-49EBE587A2E0}"/>
              </a:ext>
            </a:extLst>
          </p:cNvPr>
          <p:cNvGrpSpPr/>
          <p:nvPr/>
        </p:nvGrpSpPr>
        <p:grpSpPr>
          <a:xfrm>
            <a:off x="223361" y="5522106"/>
            <a:ext cx="3780001" cy="504000"/>
            <a:chOff x="6238483" y="5819816"/>
            <a:chExt cx="4581474" cy="504000"/>
          </a:xfrm>
        </p:grpSpPr>
        <p:sp>
          <p:nvSpPr>
            <p:cNvPr id="55" name="Rectangle: Rounded Corners 54">
              <a:extLst>
                <a:ext uri="{FF2B5EF4-FFF2-40B4-BE49-F238E27FC236}">
                  <a16:creationId xmlns:a16="http://schemas.microsoft.com/office/drawing/2014/main" id="{9B2FB8D3-E100-4145-9004-A1462E0B4673}"/>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Enviroments</a:t>
              </a:r>
              <a:endParaRPr lang="tr-TR" sz="1600" dirty="0"/>
            </a:p>
          </p:txBody>
        </p:sp>
        <p:sp>
          <p:nvSpPr>
            <p:cNvPr id="58" name="Oval 57">
              <a:extLst>
                <a:ext uri="{FF2B5EF4-FFF2-40B4-BE49-F238E27FC236}">
                  <a16:creationId xmlns:a16="http://schemas.microsoft.com/office/drawing/2014/main" id="{891BB666-79E9-4DD4-88DE-F9A685AE9AFB}"/>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7</a:t>
              </a:r>
              <a:endParaRPr lang="tr-TR" sz="1200" dirty="0">
                <a:solidFill>
                  <a:schemeClr val="bg1"/>
                </a:solidFill>
              </a:endParaRPr>
            </a:p>
          </p:txBody>
        </p:sp>
      </p:grpSp>
      <p:grpSp>
        <p:nvGrpSpPr>
          <p:cNvPr id="3" name="Group 2">
            <a:extLst>
              <a:ext uri="{FF2B5EF4-FFF2-40B4-BE49-F238E27FC236}">
                <a16:creationId xmlns:a16="http://schemas.microsoft.com/office/drawing/2014/main" id="{95B00BD6-9CF4-3636-2407-CF2B1A96D66E}"/>
              </a:ext>
            </a:extLst>
          </p:cNvPr>
          <p:cNvGrpSpPr/>
          <p:nvPr/>
        </p:nvGrpSpPr>
        <p:grpSpPr>
          <a:xfrm>
            <a:off x="8105145" y="4651535"/>
            <a:ext cx="3780001" cy="504000"/>
            <a:chOff x="6238483" y="5819816"/>
            <a:chExt cx="4581474" cy="504000"/>
          </a:xfrm>
        </p:grpSpPr>
        <p:sp>
          <p:nvSpPr>
            <p:cNvPr id="6" name="Rectangle: Rounded Corners 5">
              <a:extLst>
                <a:ext uri="{FF2B5EF4-FFF2-40B4-BE49-F238E27FC236}">
                  <a16:creationId xmlns:a16="http://schemas.microsoft.com/office/drawing/2014/main" id="{A0547F54-4B4F-EFEC-D5D0-FC809F8A6FD8}"/>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Filters</a:t>
              </a:r>
              <a:endParaRPr lang="tr-TR" sz="1600" dirty="0"/>
            </a:p>
          </p:txBody>
        </p:sp>
        <p:sp>
          <p:nvSpPr>
            <p:cNvPr id="7" name="Oval 6">
              <a:extLst>
                <a:ext uri="{FF2B5EF4-FFF2-40B4-BE49-F238E27FC236}">
                  <a16:creationId xmlns:a16="http://schemas.microsoft.com/office/drawing/2014/main" id="{8C73F6A5-DAAB-46D1-04CE-E8F4201AD5E0}"/>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18</a:t>
              </a:r>
              <a:endParaRPr lang="tr-TR" sz="1200" dirty="0">
                <a:solidFill>
                  <a:schemeClr val="bg1"/>
                </a:solidFill>
              </a:endParaRPr>
            </a:p>
          </p:txBody>
        </p:sp>
      </p:grpSp>
      <p:grpSp>
        <p:nvGrpSpPr>
          <p:cNvPr id="8" name="Group 7">
            <a:extLst>
              <a:ext uri="{FF2B5EF4-FFF2-40B4-BE49-F238E27FC236}">
                <a16:creationId xmlns:a16="http://schemas.microsoft.com/office/drawing/2014/main" id="{DE4A2728-6169-9D19-F30E-A4D4A7CCFDA1}"/>
              </a:ext>
            </a:extLst>
          </p:cNvPr>
          <p:cNvGrpSpPr/>
          <p:nvPr/>
        </p:nvGrpSpPr>
        <p:grpSpPr>
          <a:xfrm>
            <a:off x="8105145" y="5522106"/>
            <a:ext cx="3780001" cy="504000"/>
            <a:chOff x="6238483" y="5819816"/>
            <a:chExt cx="4581474" cy="504000"/>
          </a:xfrm>
        </p:grpSpPr>
        <p:sp>
          <p:nvSpPr>
            <p:cNvPr id="9" name="Rectangle: Rounded Corners 8">
              <a:extLst>
                <a:ext uri="{FF2B5EF4-FFF2-40B4-BE49-F238E27FC236}">
                  <a16:creationId xmlns:a16="http://schemas.microsoft.com/office/drawing/2014/main" id="{4BB81B4A-7475-9746-9465-FB3EFB7104E7}"/>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endParaRPr lang="tr-TR" sz="1600" dirty="0"/>
            </a:p>
          </p:txBody>
        </p:sp>
        <p:sp>
          <p:nvSpPr>
            <p:cNvPr id="10" name="Oval 9">
              <a:extLst>
                <a:ext uri="{FF2B5EF4-FFF2-40B4-BE49-F238E27FC236}">
                  <a16:creationId xmlns:a16="http://schemas.microsoft.com/office/drawing/2014/main" id="{44C6263E-B733-362D-C970-C3C8429FE56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19</a:t>
              </a:r>
              <a:endParaRPr lang="tr-TR" sz="1200" dirty="0">
                <a:solidFill>
                  <a:schemeClr val="bg1"/>
                </a:solidFill>
              </a:endParaRPr>
            </a:p>
          </p:txBody>
        </p:sp>
      </p:grpSp>
      <p:sp>
        <p:nvSpPr>
          <p:cNvPr id="13" name="Başlık 1">
            <a:extLst>
              <a:ext uri="{FF2B5EF4-FFF2-40B4-BE49-F238E27FC236}">
                <a16:creationId xmlns:a16="http://schemas.microsoft.com/office/drawing/2014/main" id="{BE8FF0E9-D834-BB57-03D5-6301B38E9913}"/>
              </a:ext>
            </a:extLst>
          </p:cNvPr>
          <p:cNvSpPr>
            <a:spLocks noGrp="1"/>
          </p:cNvSpPr>
          <p:nvPr>
            <p:ph type="title"/>
          </p:nvPr>
        </p:nvSpPr>
        <p:spPr>
          <a:xfrm>
            <a:off x="45740" y="291426"/>
            <a:ext cx="12097344" cy="769441"/>
          </a:xfr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algn="ctr" defTabSz="457200">
              <a:spcBef>
                <a:spcPts val="0"/>
              </a:spcBef>
            </a:pPr>
            <a:r>
              <a:rPr lang="en-US"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rPr>
              <a:t>ASP.NET CORE WEB API  - CONTENT</a:t>
            </a:r>
            <a:endParaRPr lang="tr-TR"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endParaRPr>
          </a:p>
        </p:txBody>
      </p:sp>
    </p:spTree>
    <p:extLst>
      <p:ext uri="{BB962C8B-B14F-4D97-AF65-F5344CB8AC3E}">
        <p14:creationId xmlns:p14="http://schemas.microsoft.com/office/powerpoint/2010/main" val="4188015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4CC5-093F-45EC-943A-EDD56429DA9C}"/>
              </a:ext>
            </a:extLst>
          </p:cNvPr>
          <p:cNvSpPr>
            <a:spLocks noGrp="1"/>
          </p:cNvSpPr>
          <p:nvPr>
            <p:ph type="title"/>
          </p:nvPr>
        </p:nvSpPr>
        <p:spPr>
          <a:xfrm>
            <a:off x="1053852" y="188641"/>
            <a:ext cx="8532178" cy="1080120"/>
          </a:xfrm>
        </p:spPr>
        <p:txBody>
          <a:bodyPr/>
          <a:lstStyle/>
          <a:p>
            <a:r>
              <a:rPr lang="en-US" dirty="0"/>
              <a:t>Dependency Injection</a:t>
            </a:r>
          </a:p>
        </p:txBody>
      </p:sp>
      <p:pic>
        <p:nvPicPr>
          <p:cNvPr id="10" name="Picture 2" descr="asp.net core ile ilgili gÃ¶rsel sonucu">
            <a:extLst>
              <a:ext uri="{FF2B5EF4-FFF2-40B4-BE49-F238E27FC236}">
                <a16:creationId xmlns:a16="http://schemas.microsoft.com/office/drawing/2014/main" id="{68671B35-ED50-390C-8443-26EA4AD2F143}"/>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val="0"/>
              </a:ext>
            </a:extLst>
          </a:blip>
          <a:srcRect l="14727" t="17197" r="15883" b="20076"/>
          <a:stretch/>
        </p:blipFill>
        <p:spPr bwMode="auto">
          <a:xfrm>
            <a:off x="11413172" y="160959"/>
            <a:ext cx="647207" cy="5850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556C274-4940-4E0F-6A3B-E8B08E2AB25B}"/>
              </a:ext>
            </a:extLst>
          </p:cNvPr>
          <p:cNvSpPr txBox="1"/>
          <p:nvPr/>
        </p:nvSpPr>
        <p:spPr>
          <a:xfrm>
            <a:off x="477788" y="1340768"/>
            <a:ext cx="11233248" cy="646331"/>
          </a:xfrm>
          <a:prstGeom prst="rect">
            <a:avLst/>
          </a:prstGeom>
          <a:noFill/>
        </p:spPr>
        <p:txBody>
          <a:bodyPr wrap="square">
            <a:spAutoFit/>
          </a:bodyPr>
          <a:lstStyle/>
          <a:p>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Katmanların</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sınıfların</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veya</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kütüphanelerin</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uygulamaya</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gevşek</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bağlı</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olması</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gerekmektedir</a:t>
            </a:r>
            <a:r>
              <a:rPr lang="en-US" sz="1800" dirty="0">
                <a:latin typeface="Roboto" panose="02000000000000000000" pitchFamily="2" charset="0"/>
                <a:ea typeface="Roboto" panose="02000000000000000000" pitchFamily="2" charset="0"/>
                <a:cs typeface="Roboto" panose="02000000000000000000" pitchFamily="2" charset="0"/>
              </a:rPr>
              <a:t>. Loosely coupled (</a:t>
            </a:r>
            <a:r>
              <a:rPr lang="en-US" sz="1800" dirty="0" err="1">
                <a:latin typeface="Roboto" panose="02000000000000000000" pitchFamily="2" charset="0"/>
                <a:ea typeface="Roboto" panose="02000000000000000000" pitchFamily="2" charset="0"/>
                <a:cs typeface="Roboto" panose="02000000000000000000" pitchFamily="2" charset="0"/>
              </a:rPr>
              <a:t>gevşek</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bağlı</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sınıfları</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yönetmek</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için</a:t>
            </a:r>
            <a:r>
              <a:rPr lang="en-US" sz="1800" dirty="0">
                <a:latin typeface="Roboto" panose="02000000000000000000" pitchFamily="2" charset="0"/>
                <a:ea typeface="Roboto" panose="02000000000000000000" pitchFamily="2" charset="0"/>
                <a:cs typeface="Roboto" panose="02000000000000000000" pitchFamily="2" charset="0"/>
              </a:rPr>
              <a:t> IoC </a:t>
            </a:r>
            <a:r>
              <a:rPr lang="en-US" sz="1800" dirty="0" err="1">
                <a:latin typeface="Roboto" panose="02000000000000000000" pitchFamily="2" charset="0"/>
                <a:ea typeface="Roboto" panose="02000000000000000000" pitchFamily="2" charset="0"/>
                <a:cs typeface="Roboto" panose="02000000000000000000" pitchFamily="2" charset="0"/>
              </a:rPr>
              <a:t>konteynerlar</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kullanılır</a:t>
            </a:r>
            <a:r>
              <a:rPr lang="en-US" sz="1800" dirty="0">
                <a:latin typeface="Roboto" panose="02000000000000000000" pitchFamily="2" charset="0"/>
                <a:ea typeface="Roboto" panose="02000000000000000000" pitchFamily="2" charset="0"/>
                <a:cs typeface="Roboto" panose="02000000000000000000" pitchFamily="2" charset="0"/>
              </a:rPr>
              <a:t>.</a:t>
            </a:r>
          </a:p>
        </p:txBody>
      </p:sp>
      <p:sp>
        <p:nvSpPr>
          <p:cNvPr id="4" name="TextBox 3">
            <a:extLst>
              <a:ext uri="{FF2B5EF4-FFF2-40B4-BE49-F238E27FC236}">
                <a16:creationId xmlns:a16="http://schemas.microsoft.com/office/drawing/2014/main" id="{1D918153-5B54-F17B-EEC3-D4954A0B1654}"/>
              </a:ext>
            </a:extLst>
          </p:cNvPr>
          <p:cNvSpPr txBox="1"/>
          <p:nvPr/>
        </p:nvSpPr>
        <p:spPr>
          <a:xfrm>
            <a:off x="477788" y="2258674"/>
            <a:ext cx="3750378" cy="1477328"/>
          </a:xfrm>
          <a:prstGeom prst="rect">
            <a:avLst/>
          </a:prstGeom>
          <a:noFill/>
        </p:spPr>
        <p:txBody>
          <a:bodyPr wrap="square">
            <a:spAutoFit/>
          </a:bodyPr>
          <a:lstStyle/>
          <a:p>
            <a:r>
              <a:rPr lang="en-US" sz="1800" dirty="0">
                <a:latin typeface="Roboto" panose="02000000000000000000" pitchFamily="2" charset="0"/>
                <a:ea typeface="Roboto" panose="02000000000000000000" pitchFamily="2" charset="0"/>
                <a:cs typeface="Roboto" panose="02000000000000000000" pitchFamily="2" charset="0"/>
              </a:rPr>
              <a:t>	IOC </a:t>
            </a:r>
            <a:r>
              <a:rPr lang="en-US" sz="1800" dirty="0" err="1">
                <a:latin typeface="Roboto" panose="02000000000000000000" pitchFamily="2" charset="0"/>
                <a:ea typeface="Roboto" panose="02000000000000000000" pitchFamily="2" charset="0"/>
                <a:cs typeface="Roboto" panose="02000000000000000000" pitchFamily="2" charset="0"/>
              </a:rPr>
              <a:t>Conteiner</a:t>
            </a:r>
            <a:r>
              <a:rPr lang="en-US" sz="1800" dirty="0">
                <a:latin typeface="Roboto" panose="02000000000000000000" pitchFamily="2" charset="0"/>
                <a:ea typeface="Roboto" panose="02000000000000000000" pitchFamily="2" charset="0"/>
                <a:cs typeface="Roboto" panose="02000000000000000000" pitchFamily="2" charset="0"/>
              </a:rPr>
              <a:t> List:</a:t>
            </a:r>
          </a:p>
          <a:p>
            <a:endParaRPr lang="en-US" sz="18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dirty="0" err="1">
                <a:latin typeface="Roboto" panose="02000000000000000000" pitchFamily="2" charset="0"/>
                <a:ea typeface="Roboto" panose="02000000000000000000" pitchFamily="2" charset="0"/>
                <a:cs typeface="Roboto" panose="02000000000000000000" pitchFamily="2" charset="0"/>
              </a:rPr>
              <a:t>Aspnet</a:t>
            </a:r>
            <a:r>
              <a:rPr lang="en-US" sz="1800" dirty="0">
                <a:latin typeface="Roboto" panose="02000000000000000000" pitchFamily="2" charset="0"/>
                <a:ea typeface="Roboto" panose="02000000000000000000" pitchFamily="2" charset="0"/>
                <a:cs typeface="Roboto" panose="02000000000000000000" pitchFamily="2" charset="0"/>
              </a:rPr>
              <a:t> Core Built-in </a:t>
            </a:r>
            <a:r>
              <a:rPr lang="en-US" sz="1800" dirty="0" err="1">
                <a:latin typeface="Roboto" panose="02000000000000000000" pitchFamily="2" charset="0"/>
                <a:ea typeface="Roboto" panose="02000000000000000000" pitchFamily="2" charset="0"/>
                <a:cs typeface="Roboto" panose="02000000000000000000" pitchFamily="2" charset="0"/>
              </a:rPr>
              <a:t>Conteiner</a:t>
            </a:r>
            <a:endParaRPr lang="en-US" sz="18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dirty="0" err="1">
                <a:latin typeface="Roboto" panose="02000000000000000000" pitchFamily="2" charset="0"/>
                <a:ea typeface="Roboto" panose="02000000000000000000" pitchFamily="2" charset="0"/>
                <a:cs typeface="Roboto" panose="02000000000000000000" pitchFamily="2" charset="0"/>
              </a:rPr>
              <a:t>Autofac</a:t>
            </a:r>
            <a:endParaRPr lang="en-US" sz="18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800" dirty="0" err="1">
                <a:latin typeface="Roboto" panose="02000000000000000000" pitchFamily="2" charset="0"/>
                <a:ea typeface="Roboto" panose="02000000000000000000" pitchFamily="2" charset="0"/>
                <a:cs typeface="Roboto" panose="02000000000000000000" pitchFamily="2" charset="0"/>
              </a:rPr>
              <a:t>Ninject</a:t>
            </a:r>
            <a:endParaRPr lang="en-US" sz="1800" dirty="0">
              <a:latin typeface="Roboto" panose="02000000000000000000" pitchFamily="2" charset="0"/>
              <a:ea typeface="Roboto" panose="02000000000000000000" pitchFamily="2" charset="0"/>
              <a:cs typeface="Roboto" panose="02000000000000000000" pitchFamily="2" charset="0"/>
            </a:endParaRPr>
          </a:p>
        </p:txBody>
      </p:sp>
      <p:sp>
        <p:nvSpPr>
          <p:cNvPr id="5" name="Rectangle: Rounded Corners 4">
            <a:extLst>
              <a:ext uri="{FF2B5EF4-FFF2-40B4-BE49-F238E27FC236}">
                <a16:creationId xmlns:a16="http://schemas.microsoft.com/office/drawing/2014/main" id="{B040B2A1-253B-F192-7EE5-5DEABC534100}"/>
              </a:ext>
            </a:extLst>
          </p:cNvPr>
          <p:cNvSpPr/>
          <p:nvPr/>
        </p:nvSpPr>
        <p:spPr>
          <a:xfrm>
            <a:off x="910208" y="3906536"/>
            <a:ext cx="2046266"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NLog</a:t>
            </a:r>
            <a:endParaRPr lang="en-US" sz="1800" dirty="0"/>
          </a:p>
          <a:p>
            <a:pPr algn="ctr"/>
            <a:r>
              <a:rPr lang="en-US" sz="1800" dirty="0"/>
              <a:t>Class</a:t>
            </a:r>
            <a:endParaRPr lang="tr-TR" sz="1800" dirty="0"/>
          </a:p>
        </p:txBody>
      </p:sp>
      <p:sp>
        <p:nvSpPr>
          <p:cNvPr id="6" name="Diamond 5">
            <a:extLst>
              <a:ext uri="{FF2B5EF4-FFF2-40B4-BE49-F238E27FC236}">
                <a16:creationId xmlns:a16="http://schemas.microsoft.com/office/drawing/2014/main" id="{27B3F569-0B6B-5D0B-2B21-538736A28358}"/>
              </a:ext>
            </a:extLst>
          </p:cNvPr>
          <p:cNvSpPr/>
          <p:nvPr/>
        </p:nvSpPr>
        <p:spPr>
          <a:xfrm>
            <a:off x="4006180" y="4615968"/>
            <a:ext cx="1758234" cy="147732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ILog</a:t>
            </a:r>
            <a:endParaRPr lang="tr-TR" sz="1800" dirty="0"/>
          </a:p>
        </p:txBody>
      </p:sp>
      <p:sp>
        <p:nvSpPr>
          <p:cNvPr id="7" name="Rectangle 6">
            <a:extLst>
              <a:ext uri="{FF2B5EF4-FFF2-40B4-BE49-F238E27FC236}">
                <a16:creationId xmlns:a16="http://schemas.microsoft.com/office/drawing/2014/main" id="{9B2C049A-1B82-5646-3031-6C82839D59E6}"/>
              </a:ext>
            </a:extLst>
          </p:cNvPr>
          <p:cNvSpPr/>
          <p:nvPr/>
        </p:nvSpPr>
        <p:spPr>
          <a:xfrm>
            <a:off x="8491119" y="4692794"/>
            <a:ext cx="3096344" cy="1323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Operations Class</a:t>
            </a:r>
          </a:p>
          <a:p>
            <a:pPr algn="ctr"/>
            <a:r>
              <a:rPr lang="en-US" sz="2000" dirty="0"/>
              <a:t>(</a:t>
            </a:r>
            <a:r>
              <a:rPr lang="en-US" sz="2000" dirty="0" err="1"/>
              <a:t>Contruction</a:t>
            </a:r>
            <a:r>
              <a:rPr lang="en-US" sz="2000" dirty="0"/>
              <a:t> Inject)</a:t>
            </a:r>
            <a:endParaRPr lang="tr-TR" sz="2000" dirty="0"/>
          </a:p>
        </p:txBody>
      </p:sp>
      <p:cxnSp>
        <p:nvCxnSpPr>
          <p:cNvPr id="9" name="Straight Arrow Connector 8">
            <a:extLst>
              <a:ext uri="{FF2B5EF4-FFF2-40B4-BE49-F238E27FC236}">
                <a16:creationId xmlns:a16="http://schemas.microsoft.com/office/drawing/2014/main" id="{43EFD860-BD2C-BFEA-6938-4391964CE9C3}"/>
              </a:ext>
            </a:extLst>
          </p:cNvPr>
          <p:cNvCxnSpPr>
            <a:stCxn id="6" idx="1"/>
            <a:endCxn id="5" idx="3"/>
          </p:cNvCxnSpPr>
          <p:nvPr/>
        </p:nvCxnSpPr>
        <p:spPr>
          <a:xfrm flipH="1" flipV="1">
            <a:off x="2956474" y="4554608"/>
            <a:ext cx="1049706" cy="800024"/>
          </a:xfrm>
          <a:prstGeom prst="straightConnector1">
            <a:avLst/>
          </a:prstGeom>
          <a:ln w="38100">
            <a:solidFill>
              <a:srgbClr val="FF0000">
                <a:alpha val="60000"/>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504E97D8-A68D-857E-F650-C158B72A25F0}"/>
              </a:ext>
            </a:extLst>
          </p:cNvPr>
          <p:cNvSpPr/>
          <p:nvPr/>
        </p:nvSpPr>
        <p:spPr>
          <a:xfrm>
            <a:off x="910208" y="5373215"/>
            <a:ext cx="2046266"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Log4</a:t>
            </a:r>
          </a:p>
          <a:p>
            <a:pPr algn="ctr"/>
            <a:r>
              <a:rPr lang="en-US" sz="1800" dirty="0"/>
              <a:t>Class</a:t>
            </a:r>
            <a:endParaRPr lang="tr-TR" sz="1800" dirty="0"/>
          </a:p>
        </p:txBody>
      </p:sp>
      <p:cxnSp>
        <p:nvCxnSpPr>
          <p:cNvPr id="19" name="Straight Arrow Connector 18">
            <a:extLst>
              <a:ext uri="{FF2B5EF4-FFF2-40B4-BE49-F238E27FC236}">
                <a16:creationId xmlns:a16="http://schemas.microsoft.com/office/drawing/2014/main" id="{7FEC8948-D0F4-F9F0-DACF-87185975BC8F}"/>
              </a:ext>
            </a:extLst>
          </p:cNvPr>
          <p:cNvCxnSpPr>
            <a:cxnSpLocks/>
            <a:stCxn id="6" idx="1"/>
            <a:endCxn id="15" idx="3"/>
          </p:cNvCxnSpPr>
          <p:nvPr/>
        </p:nvCxnSpPr>
        <p:spPr>
          <a:xfrm flipH="1">
            <a:off x="2956474" y="5354632"/>
            <a:ext cx="1049706" cy="666655"/>
          </a:xfrm>
          <a:prstGeom prst="straightConnector1">
            <a:avLst/>
          </a:prstGeom>
          <a:ln w="38100">
            <a:solidFill>
              <a:srgbClr val="FF0000">
                <a:alpha val="60000"/>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49BC86C-39EC-1DD8-F7DD-2EDE9F070F38}"/>
              </a:ext>
            </a:extLst>
          </p:cNvPr>
          <p:cNvSpPr/>
          <p:nvPr/>
        </p:nvSpPr>
        <p:spPr>
          <a:xfrm>
            <a:off x="6455707" y="4692794"/>
            <a:ext cx="1323676" cy="1323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IoC</a:t>
            </a:r>
            <a:endParaRPr lang="tr-TR" dirty="0"/>
          </a:p>
        </p:txBody>
      </p:sp>
      <p:cxnSp>
        <p:nvCxnSpPr>
          <p:cNvPr id="46" name="Straight Arrow Connector 45">
            <a:extLst>
              <a:ext uri="{FF2B5EF4-FFF2-40B4-BE49-F238E27FC236}">
                <a16:creationId xmlns:a16="http://schemas.microsoft.com/office/drawing/2014/main" id="{C737A6B2-514E-39EC-9137-76C9AA31BB90}"/>
              </a:ext>
            </a:extLst>
          </p:cNvPr>
          <p:cNvCxnSpPr>
            <a:stCxn id="6" idx="3"/>
            <a:endCxn id="44" idx="2"/>
          </p:cNvCxnSpPr>
          <p:nvPr/>
        </p:nvCxnSpPr>
        <p:spPr>
          <a:xfrm>
            <a:off x="5764414" y="5354632"/>
            <a:ext cx="691293" cy="0"/>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492E3F-2E17-17B6-E315-D749F83A156E}"/>
              </a:ext>
            </a:extLst>
          </p:cNvPr>
          <p:cNvCxnSpPr>
            <a:cxnSpLocks/>
            <a:stCxn id="44" idx="6"/>
            <a:endCxn id="7" idx="1"/>
          </p:cNvCxnSpPr>
          <p:nvPr/>
        </p:nvCxnSpPr>
        <p:spPr>
          <a:xfrm>
            <a:off x="7779383" y="5354632"/>
            <a:ext cx="711736" cy="0"/>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35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9F7AD411-4463-4286-96BC-46265E0E27DF}"/>
              </a:ext>
            </a:extLst>
          </p:cNvPr>
          <p:cNvGrpSpPr/>
          <p:nvPr/>
        </p:nvGrpSpPr>
        <p:grpSpPr>
          <a:xfrm>
            <a:off x="223362" y="1172376"/>
            <a:ext cx="3780000" cy="504000"/>
            <a:chOff x="969423" y="1484784"/>
            <a:chExt cx="4570366" cy="504000"/>
          </a:xfrm>
        </p:grpSpPr>
        <p:sp>
          <p:nvSpPr>
            <p:cNvPr id="4" name="Rectangle: Rounded Corners 3">
              <a:hlinkClick r:id="rId2" action="ppaction://hlinksldjump"/>
              <a:extLst>
                <a:ext uri="{FF2B5EF4-FFF2-40B4-BE49-F238E27FC236}">
                  <a16:creationId xmlns:a16="http://schemas.microsoft.com/office/drawing/2014/main" id="{B87D3548-BD6C-4FAB-B4B3-BA4762BB8E27}"/>
                </a:ext>
              </a:extLst>
            </p:cNvPr>
            <p:cNvSpPr/>
            <p:nvPr/>
          </p:nvSpPr>
          <p:spPr>
            <a:xfrm>
              <a:off x="1291789" y="1540768"/>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Introduction</a:t>
              </a:r>
              <a:endParaRPr lang="tr-TR" sz="1600" dirty="0">
                <a:solidFill>
                  <a:srgbClr val="FFFFFF"/>
                </a:solidFill>
              </a:endParaRPr>
            </a:p>
          </p:txBody>
        </p:sp>
        <p:sp>
          <p:nvSpPr>
            <p:cNvPr id="5" name="Oval 4">
              <a:extLst>
                <a:ext uri="{FF2B5EF4-FFF2-40B4-BE49-F238E27FC236}">
                  <a16:creationId xmlns:a16="http://schemas.microsoft.com/office/drawing/2014/main" id="{C6EB9FCE-4AB5-492C-9828-0F7EB740DB83}"/>
                </a:ext>
              </a:extLst>
            </p:cNvPr>
            <p:cNvSpPr/>
            <p:nvPr/>
          </p:nvSpPr>
          <p:spPr>
            <a:xfrm>
              <a:off x="969423" y="1484784"/>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1</a:t>
              </a:r>
              <a:endParaRPr lang="tr-TR" sz="1600" dirty="0">
                <a:solidFill>
                  <a:srgbClr val="FFFFFF"/>
                </a:solidFill>
              </a:endParaRPr>
            </a:p>
          </p:txBody>
        </p:sp>
      </p:grpSp>
      <p:grpSp>
        <p:nvGrpSpPr>
          <p:cNvPr id="99" name="Group 98">
            <a:extLst>
              <a:ext uri="{FF2B5EF4-FFF2-40B4-BE49-F238E27FC236}">
                <a16:creationId xmlns:a16="http://schemas.microsoft.com/office/drawing/2014/main" id="{96D57976-EF4A-4525-83CD-C753B8E6D75C}"/>
              </a:ext>
            </a:extLst>
          </p:cNvPr>
          <p:cNvGrpSpPr/>
          <p:nvPr/>
        </p:nvGrpSpPr>
        <p:grpSpPr>
          <a:xfrm>
            <a:off x="223362" y="1897331"/>
            <a:ext cx="3780000" cy="504000"/>
            <a:chOff x="981900" y="2147076"/>
            <a:chExt cx="4570366" cy="504000"/>
          </a:xfrm>
        </p:grpSpPr>
        <p:sp>
          <p:nvSpPr>
            <p:cNvPr id="44" name="Rectangle: Rounded Corners 43">
              <a:extLst>
                <a:ext uri="{FF2B5EF4-FFF2-40B4-BE49-F238E27FC236}">
                  <a16:creationId xmlns:a16="http://schemas.microsoft.com/office/drawing/2014/main" id="{F1E26A72-BF1F-48E6-B317-BA8D892E817D}"/>
                </a:ext>
              </a:extLst>
            </p:cNvPr>
            <p:cNvSpPr/>
            <p:nvPr/>
          </p:nvSpPr>
          <p:spPr>
            <a:xfrm>
              <a:off x="1304266" y="2203060"/>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N-Layer Architecture</a:t>
              </a:r>
              <a:endParaRPr lang="tr-TR" sz="1600" dirty="0">
                <a:solidFill>
                  <a:srgbClr val="FFFFFF"/>
                </a:solidFill>
              </a:endParaRPr>
            </a:p>
          </p:txBody>
        </p:sp>
        <p:sp>
          <p:nvSpPr>
            <p:cNvPr id="45" name="Oval 44">
              <a:extLst>
                <a:ext uri="{FF2B5EF4-FFF2-40B4-BE49-F238E27FC236}">
                  <a16:creationId xmlns:a16="http://schemas.microsoft.com/office/drawing/2014/main" id="{75419D30-3A55-4C2A-B1F8-CFE056DE05BB}"/>
                </a:ext>
              </a:extLst>
            </p:cNvPr>
            <p:cNvSpPr/>
            <p:nvPr/>
          </p:nvSpPr>
          <p:spPr>
            <a:xfrm>
              <a:off x="981900" y="2147076"/>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2</a:t>
              </a:r>
              <a:endParaRPr lang="tr-TR" sz="1600" dirty="0">
                <a:solidFill>
                  <a:srgbClr val="FFFFFF"/>
                </a:solidFill>
              </a:endParaRPr>
            </a:p>
          </p:txBody>
        </p:sp>
      </p:grpSp>
      <p:grpSp>
        <p:nvGrpSpPr>
          <p:cNvPr id="98" name="Group 97">
            <a:extLst>
              <a:ext uri="{FF2B5EF4-FFF2-40B4-BE49-F238E27FC236}">
                <a16:creationId xmlns:a16="http://schemas.microsoft.com/office/drawing/2014/main" id="{781F09C9-7A96-4052-9137-06A03DB5AA49}"/>
              </a:ext>
            </a:extLst>
          </p:cNvPr>
          <p:cNvGrpSpPr/>
          <p:nvPr/>
        </p:nvGrpSpPr>
        <p:grpSpPr>
          <a:xfrm>
            <a:off x="223362" y="2622286"/>
            <a:ext cx="3780000" cy="504000"/>
            <a:chOff x="969423" y="2876348"/>
            <a:chExt cx="4570366" cy="504000"/>
          </a:xfrm>
        </p:grpSpPr>
        <p:sp>
          <p:nvSpPr>
            <p:cNvPr id="53" name="Rectangle: Rounded Corners 52">
              <a:extLst>
                <a:ext uri="{FF2B5EF4-FFF2-40B4-BE49-F238E27FC236}">
                  <a16:creationId xmlns:a16="http://schemas.microsoft.com/office/drawing/2014/main" id="{861B2A06-4DB6-4E06-B5AF-BD67F2239BCD}"/>
                </a:ext>
              </a:extLst>
            </p:cNvPr>
            <p:cNvSpPr/>
            <p:nvPr/>
          </p:nvSpPr>
          <p:spPr>
            <a:xfrm>
              <a:off x="1291789" y="2932332"/>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Dependency Injection</a:t>
              </a:r>
              <a:endParaRPr lang="tr-TR" sz="1600" dirty="0">
                <a:solidFill>
                  <a:srgbClr val="FFFFFF"/>
                </a:solidFill>
              </a:endParaRPr>
            </a:p>
          </p:txBody>
        </p:sp>
        <p:sp>
          <p:nvSpPr>
            <p:cNvPr id="54" name="Oval 53">
              <a:extLst>
                <a:ext uri="{FF2B5EF4-FFF2-40B4-BE49-F238E27FC236}">
                  <a16:creationId xmlns:a16="http://schemas.microsoft.com/office/drawing/2014/main" id="{6A962A9C-9F28-4700-9ACA-8F8F3A8BD17E}"/>
                </a:ext>
              </a:extLst>
            </p:cNvPr>
            <p:cNvSpPr/>
            <p:nvPr/>
          </p:nvSpPr>
          <p:spPr>
            <a:xfrm>
              <a:off x="969423" y="2876348"/>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3</a:t>
              </a:r>
              <a:endParaRPr lang="tr-TR" sz="1600" dirty="0">
                <a:solidFill>
                  <a:srgbClr val="FFFFFF"/>
                </a:solidFill>
              </a:endParaRPr>
            </a:p>
          </p:txBody>
        </p:sp>
      </p:grpSp>
      <p:grpSp>
        <p:nvGrpSpPr>
          <p:cNvPr id="97" name="Group 96">
            <a:extLst>
              <a:ext uri="{FF2B5EF4-FFF2-40B4-BE49-F238E27FC236}">
                <a16:creationId xmlns:a16="http://schemas.microsoft.com/office/drawing/2014/main" id="{B8154BFE-D736-4C44-BB52-C13605940F3E}"/>
              </a:ext>
            </a:extLst>
          </p:cNvPr>
          <p:cNvGrpSpPr/>
          <p:nvPr/>
        </p:nvGrpSpPr>
        <p:grpSpPr>
          <a:xfrm>
            <a:off x="223362" y="3347241"/>
            <a:ext cx="3780000" cy="504000"/>
            <a:chOff x="969423" y="3601313"/>
            <a:chExt cx="4570366" cy="504000"/>
          </a:xfrm>
        </p:grpSpPr>
        <p:sp>
          <p:nvSpPr>
            <p:cNvPr id="56" name="Rectangle: Rounded Corners 55">
              <a:extLst>
                <a:ext uri="{FF2B5EF4-FFF2-40B4-BE49-F238E27FC236}">
                  <a16:creationId xmlns:a16="http://schemas.microsoft.com/office/drawing/2014/main" id="{B846FC17-40D3-428C-8133-A1C30B611B66}"/>
                </a:ext>
              </a:extLst>
            </p:cNvPr>
            <p:cNvSpPr/>
            <p:nvPr/>
          </p:nvSpPr>
          <p:spPr>
            <a:xfrm>
              <a:off x="1291789" y="3657297"/>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Middleware</a:t>
              </a:r>
              <a:endParaRPr lang="tr-TR" sz="1600" dirty="0"/>
            </a:p>
          </p:txBody>
        </p:sp>
        <p:sp>
          <p:nvSpPr>
            <p:cNvPr id="57" name="Oval 56">
              <a:extLst>
                <a:ext uri="{FF2B5EF4-FFF2-40B4-BE49-F238E27FC236}">
                  <a16:creationId xmlns:a16="http://schemas.microsoft.com/office/drawing/2014/main" id="{3B985490-17E8-4688-9142-88CC7C48EA19}"/>
                </a:ext>
              </a:extLst>
            </p:cNvPr>
            <p:cNvSpPr/>
            <p:nvPr/>
          </p:nvSpPr>
          <p:spPr>
            <a:xfrm>
              <a:off x="969423" y="3601313"/>
              <a:ext cx="609382"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4</a:t>
              </a:r>
              <a:endParaRPr lang="tr-TR" sz="1200" dirty="0">
                <a:solidFill>
                  <a:srgbClr val="FFFFFF"/>
                </a:solidFill>
              </a:endParaRPr>
            </a:p>
          </p:txBody>
        </p:sp>
      </p:grpSp>
      <p:grpSp>
        <p:nvGrpSpPr>
          <p:cNvPr id="96" name="Group 95">
            <a:extLst>
              <a:ext uri="{FF2B5EF4-FFF2-40B4-BE49-F238E27FC236}">
                <a16:creationId xmlns:a16="http://schemas.microsoft.com/office/drawing/2014/main" id="{ECA9E50B-FF10-42C3-AC1F-03C86766E4A1}"/>
              </a:ext>
            </a:extLst>
          </p:cNvPr>
          <p:cNvGrpSpPr/>
          <p:nvPr/>
        </p:nvGrpSpPr>
        <p:grpSpPr>
          <a:xfrm>
            <a:off x="223362" y="4072196"/>
            <a:ext cx="3780000" cy="504000"/>
            <a:chOff x="969423" y="4326278"/>
            <a:chExt cx="4570366" cy="504000"/>
          </a:xfrm>
        </p:grpSpPr>
        <p:sp>
          <p:nvSpPr>
            <p:cNvPr id="59" name="Rectangle: Rounded Corners 58">
              <a:extLst>
                <a:ext uri="{FF2B5EF4-FFF2-40B4-BE49-F238E27FC236}">
                  <a16:creationId xmlns:a16="http://schemas.microsoft.com/office/drawing/2014/main" id="{81FE3869-86EC-4BFF-BAFD-348773A4380C}"/>
                </a:ext>
              </a:extLst>
            </p:cNvPr>
            <p:cNvSpPr/>
            <p:nvPr/>
          </p:nvSpPr>
          <p:spPr>
            <a:xfrm>
              <a:off x="1291789" y="4382262"/>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Configuration</a:t>
              </a:r>
              <a:endParaRPr lang="tr-TR" sz="1600" dirty="0"/>
            </a:p>
          </p:txBody>
        </p:sp>
        <p:sp>
          <p:nvSpPr>
            <p:cNvPr id="60" name="Oval 59">
              <a:extLst>
                <a:ext uri="{FF2B5EF4-FFF2-40B4-BE49-F238E27FC236}">
                  <a16:creationId xmlns:a16="http://schemas.microsoft.com/office/drawing/2014/main" id="{6F97D759-9EFB-4BC4-9D31-C7022E3EBB9D}"/>
                </a:ext>
              </a:extLst>
            </p:cNvPr>
            <p:cNvSpPr/>
            <p:nvPr/>
          </p:nvSpPr>
          <p:spPr>
            <a:xfrm>
              <a:off x="969423" y="4326278"/>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5</a:t>
              </a:r>
              <a:endParaRPr lang="tr-TR" sz="1200" dirty="0">
                <a:solidFill>
                  <a:schemeClr val="bg1"/>
                </a:solidFill>
              </a:endParaRPr>
            </a:p>
          </p:txBody>
        </p:sp>
      </p:grpSp>
      <p:grpSp>
        <p:nvGrpSpPr>
          <p:cNvPr id="95" name="Group 94">
            <a:extLst>
              <a:ext uri="{FF2B5EF4-FFF2-40B4-BE49-F238E27FC236}">
                <a16:creationId xmlns:a16="http://schemas.microsoft.com/office/drawing/2014/main" id="{02D6C46D-1733-407E-9DB6-035B584D0AA4}"/>
              </a:ext>
            </a:extLst>
          </p:cNvPr>
          <p:cNvGrpSpPr/>
          <p:nvPr/>
        </p:nvGrpSpPr>
        <p:grpSpPr>
          <a:xfrm>
            <a:off x="223362" y="4797151"/>
            <a:ext cx="3780000" cy="504000"/>
            <a:chOff x="969423" y="5101039"/>
            <a:chExt cx="4570366" cy="504000"/>
          </a:xfrm>
        </p:grpSpPr>
        <p:sp>
          <p:nvSpPr>
            <p:cNvPr id="62" name="Rectangle: Rounded Corners 61">
              <a:extLst>
                <a:ext uri="{FF2B5EF4-FFF2-40B4-BE49-F238E27FC236}">
                  <a16:creationId xmlns:a16="http://schemas.microsoft.com/office/drawing/2014/main" id="{B1BD8DCE-6222-449E-8A54-F1FE02A1D7A5}"/>
                </a:ext>
              </a:extLst>
            </p:cNvPr>
            <p:cNvSpPr/>
            <p:nvPr/>
          </p:nvSpPr>
          <p:spPr>
            <a:xfrm>
              <a:off x="1291789"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Options</a:t>
              </a:r>
              <a:endParaRPr lang="tr-TR" sz="1600" dirty="0"/>
            </a:p>
          </p:txBody>
        </p:sp>
        <p:sp>
          <p:nvSpPr>
            <p:cNvPr id="63" name="Oval 62">
              <a:extLst>
                <a:ext uri="{FF2B5EF4-FFF2-40B4-BE49-F238E27FC236}">
                  <a16:creationId xmlns:a16="http://schemas.microsoft.com/office/drawing/2014/main" id="{14A1908D-0B1E-4618-B206-1109435A821B}"/>
                </a:ext>
              </a:extLst>
            </p:cNvPr>
            <p:cNvSpPr/>
            <p:nvPr/>
          </p:nvSpPr>
          <p:spPr>
            <a:xfrm>
              <a:off x="969423" y="5101039"/>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6</a:t>
              </a:r>
              <a:endParaRPr lang="tr-TR" sz="1200" dirty="0">
                <a:solidFill>
                  <a:schemeClr val="bg1"/>
                </a:solidFill>
              </a:endParaRPr>
            </a:p>
          </p:txBody>
        </p:sp>
      </p:grpSp>
      <p:grpSp>
        <p:nvGrpSpPr>
          <p:cNvPr id="94" name="Group 93">
            <a:extLst>
              <a:ext uri="{FF2B5EF4-FFF2-40B4-BE49-F238E27FC236}">
                <a16:creationId xmlns:a16="http://schemas.microsoft.com/office/drawing/2014/main" id="{9717AB9D-FD4A-4756-9037-81D667CF5435}"/>
              </a:ext>
            </a:extLst>
          </p:cNvPr>
          <p:cNvGrpSpPr/>
          <p:nvPr/>
        </p:nvGrpSpPr>
        <p:grpSpPr>
          <a:xfrm>
            <a:off x="8105146" y="1169247"/>
            <a:ext cx="3780000" cy="504000"/>
            <a:chOff x="969423" y="5819816"/>
            <a:chExt cx="4570366" cy="504000"/>
          </a:xfrm>
        </p:grpSpPr>
        <p:sp>
          <p:nvSpPr>
            <p:cNvPr id="65" name="Rectangle: Rounded Corners 64">
              <a:extLst>
                <a:ext uri="{FF2B5EF4-FFF2-40B4-BE49-F238E27FC236}">
                  <a16:creationId xmlns:a16="http://schemas.microsoft.com/office/drawing/2014/main" id="{6A18A8BD-C88C-41BB-A4D6-1922F29866D8}"/>
                </a:ext>
              </a:extLst>
            </p:cNvPr>
            <p:cNvSpPr/>
            <p:nvPr/>
          </p:nvSpPr>
          <p:spPr>
            <a:xfrm>
              <a:off x="1291789"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Versioning</a:t>
              </a:r>
              <a:endParaRPr lang="tr-TR" sz="1600" dirty="0"/>
            </a:p>
          </p:txBody>
        </p:sp>
        <p:sp>
          <p:nvSpPr>
            <p:cNvPr id="66" name="Oval 65">
              <a:extLst>
                <a:ext uri="{FF2B5EF4-FFF2-40B4-BE49-F238E27FC236}">
                  <a16:creationId xmlns:a16="http://schemas.microsoft.com/office/drawing/2014/main" id="{7ABD9B49-CE51-45C7-A4F1-63EF641709F8}"/>
                </a:ext>
              </a:extLst>
            </p:cNvPr>
            <p:cNvSpPr/>
            <p:nvPr/>
          </p:nvSpPr>
          <p:spPr>
            <a:xfrm>
              <a:off x="969423" y="581981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14</a:t>
              </a:r>
              <a:endParaRPr lang="tr-TR" sz="1200" dirty="0">
                <a:solidFill>
                  <a:schemeClr val="bg1"/>
                </a:solidFill>
              </a:endParaRPr>
            </a:p>
          </p:txBody>
        </p:sp>
      </p:grpSp>
      <p:grpSp>
        <p:nvGrpSpPr>
          <p:cNvPr id="87" name="Group 86">
            <a:extLst>
              <a:ext uri="{FF2B5EF4-FFF2-40B4-BE49-F238E27FC236}">
                <a16:creationId xmlns:a16="http://schemas.microsoft.com/office/drawing/2014/main" id="{422B003C-CBE3-4318-AAFF-C176B8F2AAC5}"/>
              </a:ext>
            </a:extLst>
          </p:cNvPr>
          <p:cNvGrpSpPr/>
          <p:nvPr/>
        </p:nvGrpSpPr>
        <p:grpSpPr>
          <a:xfrm>
            <a:off x="4164254" y="1176880"/>
            <a:ext cx="3780001" cy="504000"/>
            <a:chOff x="6230489" y="1465501"/>
            <a:chExt cx="4581474" cy="504000"/>
          </a:xfrm>
        </p:grpSpPr>
        <p:sp>
          <p:nvSpPr>
            <p:cNvPr id="68" name="Rectangle: Rounded Corners 67">
              <a:hlinkClick r:id="rId3" action="ppaction://hlinksldjump"/>
              <a:extLst>
                <a:ext uri="{FF2B5EF4-FFF2-40B4-BE49-F238E27FC236}">
                  <a16:creationId xmlns:a16="http://schemas.microsoft.com/office/drawing/2014/main" id="{E95856AE-9782-49E7-B353-9B0244D49CA7}"/>
                </a:ext>
              </a:extLst>
            </p:cNvPr>
            <p:cNvSpPr/>
            <p:nvPr/>
          </p:nvSpPr>
          <p:spPr>
            <a:xfrm>
              <a:off x="6563963" y="1521485"/>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Methods</a:t>
              </a:r>
              <a:endParaRPr lang="tr-TR" sz="1600" dirty="0"/>
            </a:p>
          </p:txBody>
        </p:sp>
        <p:sp>
          <p:nvSpPr>
            <p:cNvPr id="69" name="Oval 68">
              <a:extLst>
                <a:ext uri="{FF2B5EF4-FFF2-40B4-BE49-F238E27FC236}">
                  <a16:creationId xmlns:a16="http://schemas.microsoft.com/office/drawing/2014/main" id="{4E79E412-3E2F-40E7-9628-805FAD895D75}"/>
                </a:ext>
              </a:extLst>
            </p:cNvPr>
            <p:cNvSpPr/>
            <p:nvPr/>
          </p:nvSpPr>
          <p:spPr>
            <a:xfrm>
              <a:off x="6230489" y="1465501"/>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8</a:t>
              </a:r>
              <a:endParaRPr lang="tr-TR" sz="1200" dirty="0">
                <a:solidFill>
                  <a:schemeClr val="bg1"/>
                </a:solidFill>
              </a:endParaRPr>
            </a:p>
          </p:txBody>
        </p:sp>
      </p:grpSp>
      <p:grpSp>
        <p:nvGrpSpPr>
          <p:cNvPr id="93" name="Group 92">
            <a:extLst>
              <a:ext uri="{FF2B5EF4-FFF2-40B4-BE49-F238E27FC236}">
                <a16:creationId xmlns:a16="http://schemas.microsoft.com/office/drawing/2014/main" id="{CCD4D726-096B-4B55-B427-C786DC0F4570}"/>
              </a:ext>
            </a:extLst>
          </p:cNvPr>
          <p:cNvGrpSpPr/>
          <p:nvPr/>
        </p:nvGrpSpPr>
        <p:grpSpPr>
          <a:xfrm>
            <a:off x="4164254" y="3784015"/>
            <a:ext cx="3780001" cy="504000"/>
            <a:chOff x="6230489" y="2147076"/>
            <a:chExt cx="4581474" cy="504000"/>
          </a:xfrm>
        </p:grpSpPr>
        <p:sp>
          <p:nvSpPr>
            <p:cNvPr id="71" name="Rectangle: Rounded Corners 70">
              <a:extLst>
                <a:ext uri="{FF2B5EF4-FFF2-40B4-BE49-F238E27FC236}">
                  <a16:creationId xmlns:a16="http://schemas.microsoft.com/office/drawing/2014/main" id="{35801018-9A12-4024-971D-6E25007173F9}"/>
                </a:ext>
              </a:extLst>
            </p:cNvPr>
            <p:cNvSpPr/>
            <p:nvPr/>
          </p:nvSpPr>
          <p:spPr>
            <a:xfrm>
              <a:off x="6563963"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Routing</a:t>
              </a:r>
              <a:endParaRPr lang="tr-TR" sz="1600" dirty="0"/>
            </a:p>
          </p:txBody>
        </p:sp>
        <p:sp>
          <p:nvSpPr>
            <p:cNvPr id="72" name="Oval 71">
              <a:extLst>
                <a:ext uri="{FF2B5EF4-FFF2-40B4-BE49-F238E27FC236}">
                  <a16:creationId xmlns:a16="http://schemas.microsoft.com/office/drawing/2014/main" id="{5B145A0C-F644-4985-B737-4F12E08440A3}"/>
                </a:ext>
              </a:extLst>
            </p:cNvPr>
            <p:cNvSpPr/>
            <p:nvPr/>
          </p:nvSpPr>
          <p:spPr>
            <a:xfrm>
              <a:off x="6230489" y="214707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11</a:t>
              </a:r>
              <a:endParaRPr lang="tr-TR" sz="1200" dirty="0">
                <a:solidFill>
                  <a:schemeClr val="bg1"/>
                </a:solidFill>
              </a:endParaRPr>
            </a:p>
          </p:txBody>
        </p:sp>
      </p:grpSp>
      <p:grpSp>
        <p:nvGrpSpPr>
          <p:cNvPr id="92" name="Group 91">
            <a:extLst>
              <a:ext uri="{FF2B5EF4-FFF2-40B4-BE49-F238E27FC236}">
                <a16:creationId xmlns:a16="http://schemas.microsoft.com/office/drawing/2014/main" id="{A101A785-B9FD-4E16-836C-A1F48FCE4496}"/>
              </a:ext>
            </a:extLst>
          </p:cNvPr>
          <p:cNvGrpSpPr/>
          <p:nvPr/>
        </p:nvGrpSpPr>
        <p:grpSpPr>
          <a:xfrm>
            <a:off x="4164254" y="2045925"/>
            <a:ext cx="3780001" cy="504000"/>
            <a:chOff x="6230489" y="2896630"/>
            <a:chExt cx="4581474" cy="504000"/>
          </a:xfrm>
        </p:grpSpPr>
        <p:sp>
          <p:nvSpPr>
            <p:cNvPr id="74" name="Rectangle: Rounded Corners 73">
              <a:extLst>
                <a:ext uri="{FF2B5EF4-FFF2-40B4-BE49-F238E27FC236}">
                  <a16:creationId xmlns:a16="http://schemas.microsoft.com/office/drawing/2014/main" id="{CE39F7CA-F013-4875-B414-B8C1F9D98813}"/>
                </a:ext>
              </a:extLst>
            </p:cNvPr>
            <p:cNvSpPr/>
            <p:nvPr/>
          </p:nvSpPr>
          <p:spPr>
            <a:xfrm>
              <a:off x="6563963" y="2952614"/>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Status Code</a:t>
              </a:r>
              <a:endParaRPr lang="tr-TR" sz="1600" dirty="0"/>
            </a:p>
          </p:txBody>
        </p:sp>
        <p:sp>
          <p:nvSpPr>
            <p:cNvPr id="75" name="Oval 74">
              <a:extLst>
                <a:ext uri="{FF2B5EF4-FFF2-40B4-BE49-F238E27FC236}">
                  <a16:creationId xmlns:a16="http://schemas.microsoft.com/office/drawing/2014/main" id="{96750293-CC6A-4BB2-8FE2-5311D042469B}"/>
                </a:ext>
              </a:extLst>
            </p:cNvPr>
            <p:cNvSpPr/>
            <p:nvPr/>
          </p:nvSpPr>
          <p:spPr>
            <a:xfrm>
              <a:off x="6230489" y="2896630"/>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9</a:t>
              </a:r>
              <a:endParaRPr lang="tr-TR" sz="800" dirty="0">
                <a:solidFill>
                  <a:schemeClr val="bg1"/>
                </a:solidFill>
              </a:endParaRPr>
            </a:p>
          </p:txBody>
        </p:sp>
      </p:grpSp>
      <p:grpSp>
        <p:nvGrpSpPr>
          <p:cNvPr id="91" name="Group 90">
            <a:extLst>
              <a:ext uri="{FF2B5EF4-FFF2-40B4-BE49-F238E27FC236}">
                <a16:creationId xmlns:a16="http://schemas.microsoft.com/office/drawing/2014/main" id="{53D422AE-0A16-4406-9DD5-8B6D99BB8261}"/>
              </a:ext>
            </a:extLst>
          </p:cNvPr>
          <p:cNvGrpSpPr/>
          <p:nvPr/>
        </p:nvGrpSpPr>
        <p:grpSpPr>
          <a:xfrm>
            <a:off x="4164254" y="2914970"/>
            <a:ext cx="3780001" cy="504000"/>
            <a:chOff x="6238483" y="3646184"/>
            <a:chExt cx="4581474" cy="504000"/>
          </a:xfrm>
        </p:grpSpPr>
        <p:sp>
          <p:nvSpPr>
            <p:cNvPr id="77" name="Rectangle: Rounded Corners 76">
              <a:extLst>
                <a:ext uri="{FF2B5EF4-FFF2-40B4-BE49-F238E27FC236}">
                  <a16:creationId xmlns:a16="http://schemas.microsoft.com/office/drawing/2014/main" id="{C593FD7C-3B7E-4B9A-9115-9D7450F92729}"/>
                </a:ext>
              </a:extLst>
            </p:cNvPr>
            <p:cNvSpPr/>
            <p:nvPr/>
          </p:nvSpPr>
          <p:spPr>
            <a:xfrm>
              <a:off x="6571957" y="3702168"/>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Header</a:t>
              </a:r>
              <a:endParaRPr lang="tr-TR" sz="1600" dirty="0"/>
            </a:p>
          </p:txBody>
        </p:sp>
        <p:sp>
          <p:nvSpPr>
            <p:cNvPr id="78" name="Oval 77">
              <a:extLst>
                <a:ext uri="{FF2B5EF4-FFF2-40B4-BE49-F238E27FC236}">
                  <a16:creationId xmlns:a16="http://schemas.microsoft.com/office/drawing/2014/main" id="{5B5A22CA-7A0D-461D-8628-E6EB3636314F}"/>
                </a:ext>
              </a:extLst>
            </p:cNvPr>
            <p:cNvSpPr/>
            <p:nvPr/>
          </p:nvSpPr>
          <p:spPr>
            <a:xfrm>
              <a:off x="6238483" y="3646184"/>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10</a:t>
              </a:r>
              <a:endParaRPr lang="tr-TR" sz="1200" dirty="0">
                <a:solidFill>
                  <a:schemeClr val="bg1"/>
                </a:solidFill>
              </a:endParaRPr>
            </a:p>
          </p:txBody>
        </p:sp>
      </p:grpSp>
      <p:grpSp>
        <p:nvGrpSpPr>
          <p:cNvPr id="90" name="Group 89">
            <a:extLst>
              <a:ext uri="{FF2B5EF4-FFF2-40B4-BE49-F238E27FC236}">
                <a16:creationId xmlns:a16="http://schemas.microsoft.com/office/drawing/2014/main" id="{F3882150-91DE-40F6-975C-F47590F038DD}"/>
              </a:ext>
            </a:extLst>
          </p:cNvPr>
          <p:cNvGrpSpPr/>
          <p:nvPr/>
        </p:nvGrpSpPr>
        <p:grpSpPr>
          <a:xfrm>
            <a:off x="4164254" y="4653060"/>
            <a:ext cx="3780001" cy="504000"/>
            <a:chOff x="6238483" y="4382016"/>
            <a:chExt cx="4581474" cy="504000"/>
          </a:xfrm>
        </p:grpSpPr>
        <p:sp>
          <p:nvSpPr>
            <p:cNvPr id="80" name="Rectangle: Rounded Corners 79">
              <a:extLst>
                <a:ext uri="{FF2B5EF4-FFF2-40B4-BE49-F238E27FC236}">
                  <a16:creationId xmlns:a16="http://schemas.microsoft.com/office/drawing/2014/main" id="{D9574ECB-6F65-4F5A-98BE-8507CFA091ED}"/>
                </a:ext>
              </a:extLst>
            </p:cNvPr>
            <p:cNvSpPr/>
            <p:nvPr/>
          </p:nvSpPr>
          <p:spPr>
            <a:xfrm>
              <a:off x="6571957" y="44380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t>Automapper</a:t>
              </a:r>
            </a:p>
          </p:txBody>
        </p:sp>
        <p:sp>
          <p:nvSpPr>
            <p:cNvPr id="81" name="Oval 80">
              <a:extLst>
                <a:ext uri="{FF2B5EF4-FFF2-40B4-BE49-F238E27FC236}">
                  <a16:creationId xmlns:a16="http://schemas.microsoft.com/office/drawing/2014/main" id="{610EC05B-763A-4B00-B143-0C01FF24F866}"/>
                </a:ext>
              </a:extLst>
            </p:cNvPr>
            <p:cNvSpPr/>
            <p:nvPr/>
          </p:nvSpPr>
          <p:spPr>
            <a:xfrm>
              <a:off x="6238483" y="43820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12</a:t>
              </a:r>
              <a:endParaRPr lang="tr-TR" sz="1200" dirty="0">
                <a:solidFill>
                  <a:schemeClr val="bg1"/>
                </a:solidFill>
              </a:endParaRPr>
            </a:p>
          </p:txBody>
        </p:sp>
      </p:grpSp>
      <p:grpSp>
        <p:nvGrpSpPr>
          <p:cNvPr id="89" name="Group 88">
            <a:extLst>
              <a:ext uri="{FF2B5EF4-FFF2-40B4-BE49-F238E27FC236}">
                <a16:creationId xmlns:a16="http://schemas.microsoft.com/office/drawing/2014/main" id="{5EA66C0F-CC77-4941-8349-12B16DD1E68C}"/>
              </a:ext>
            </a:extLst>
          </p:cNvPr>
          <p:cNvGrpSpPr/>
          <p:nvPr/>
        </p:nvGrpSpPr>
        <p:grpSpPr>
          <a:xfrm>
            <a:off x="4164254" y="5522106"/>
            <a:ext cx="3780001" cy="504000"/>
            <a:chOff x="6228663" y="5101039"/>
            <a:chExt cx="4581474" cy="504000"/>
          </a:xfrm>
        </p:grpSpPr>
        <p:sp>
          <p:nvSpPr>
            <p:cNvPr id="82" name="Rectangle: Rounded Corners 81">
              <a:extLst>
                <a:ext uri="{FF2B5EF4-FFF2-40B4-BE49-F238E27FC236}">
                  <a16:creationId xmlns:a16="http://schemas.microsoft.com/office/drawing/2014/main" id="{6DD5D41D-4726-42FC-BA0C-BEC5356730A1}"/>
                </a:ext>
              </a:extLst>
            </p:cNvPr>
            <p:cNvSpPr/>
            <p:nvPr/>
          </p:nvSpPr>
          <p:spPr>
            <a:xfrm>
              <a:off x="6562137"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Fluent Validation</a:t>
              </a:r>
              <a:endParaRPr lang="tr-TR" sz="1600" dirty="0"/>
            </a:p>
          </p:txBody>
        </p:sp>
        <p:sp>
          <p:nvSpPr>
            <p:cNvPr id="83" name="Oval 82">
              <a:extLst>
                <a:ext uri="{FF2B5EF4-FFF2-40B4-BE49-F238E27FC236}">
                  <a16:creationId xmlns:a16="http://schemas.microsoft.com/office/drawing/2014/main" id="{0671E822-671D-4E09-ABC2-324ACB90FE34}"/>
                </a:ext>
              </a:extLst>
            </p:cNvPr>
            <p:cNvSpPr/>
            <p:nvPr/>
          </p:nvSpPr>
          <p:spPr>
            <a:xfrm>
              <a:off x="6228663" y="5101039"/>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13</a:t>
              </a:r>
              <a:endParaRPr lang="tr-TR" sz="1200" dirty="0">
                <a:solidFill>
                  <a:schemeClr val="bg1"/>
                </a:solidFill>
              </a:endParaRPr>
            </a:p>
          </p:txBody>
        </p:sp>
      </p:grpSp>
      <p:grpSp>
        <p:nvGrpSpPr>
          <p:cNvPr id="88" name="Group 87">
            <a:extLst>
              <a:ext uri="{FF2B5EF4-FFF2-40B4-BE49-F238E27FC236}">
                <a16:creationId xmlns:a16="http://schemas.microsoft.com/office/drawing/2014/main" id="{9E61DCD2-45EC-4375-AB95-9DD7094869E4}"/>
              </a:ext>
            </a:extLst>
          </p:cNvPr>
          <p:cNvGrpSpPr/>
          <p:nvPr/>
        </p:nvGrpSpPr>
        <p:grpSpPr>
          <a:xfrm>
            <a:off x="8105145" y="2039819"/>
            <a:ext cx="3780001" cy="504000"/>
            <a:chOff x="6238483" y="5819816"/>
            <a:chExt cx="4581474" cy="504000"/>
          </a:xfrm>
        </p:grpSpPr>
        <p:sp>
          <p:nvSpPr>
            <p:cNvPr id="84" name="Rectangle: Rounded Corners 83">
              <a:extLst>
                <a:ext uri="{FF2B5EF4-FFF2-40B4-BE49-F238E27FC236}">
                  <a16:creationId xmlns:a16="http://schemas.microsoft.com/office/drawing/2014/main" id="{0227CB5C-30D9-4091-ACAD-AAB4D7F224A6}"/>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CORS</a:t>
              </a:r>
              <a:endParaRPr lang="tr-TR" sz="1600" dirty="0"/>
            </a:p>
          </p:txBody>
        </p:sp>
        <p:sp>
          <p:nvSpPr>
            <p:cNvPr id="85" name="Oval 84">
              <a:extLst>
                <a:ext uri="{FF2B5EF4-FFF2-40B4-BE49-F238E27FC236}">
                  <a16:creationId xmlns:a16="http://schemas.microsoft.com/office/drawing/2014/main" id="{13C8A6FB-34D6-4F52-A932-57C03DC974D4}"/>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15</a:t>
              </a:r>
              <a:endParaRPr lang="tr-TR" sz="1200" dirty="0">
                <a:solidFill>
                  <a:schemeClr val="bg1"/>
                </a:solidFill>
              </a:endParaRPr>
            </a:p>
          </p:txBody>
        </p:sp>
      </p:grpSp>
      <p:grpSp>
        <p:nvGrpSpPr>
          <p:cNvPr id="46" name="Group 45">
            <a:extLst>
              <a:ext uri="{FF2B5EF4-FFF2-40B4-BE49-F238E27FC236}">
                <a16:creationId xmlns:a16="http://schemas.microsoft.com/office/drawing/2014/main" id="{D28457DA-4D76-43E5-BB3B-E16507A17AD8}"/>
              </a:ext>
            </a:extLst>
          </p:cNvPr>
          <p:cNvGrpSpPr/>
          <p:nvPr/>
        </p:nvGrpSpPr>
        <p:grpSpPr>
          <a:xfrm>
            <a:off x="8105145" y="2910391"/>
            <a:ext cx="3780001" cy="504000"/>
            <a:chOff x="6238483" y="5819816"/>
            <a:chExt cx="4581474" cy="504000"/>
          </a:xfrm>
        </p:grpSpPr>
        <p:sp>
          <p:nvSpPr>
            <p:cNvPr id="47" name="Rectangle: Rounded Corners 46">
              <a:extLst>
                <a:ext uri="{FF2B5EF4-FFF2-40B4-BE49-F238E27FC236}">
                  <a16:creationId xmlns:a16="http://schemas.microsoft.com/office/drawing/2014/main" id="{C34CC3EA-695B-48DD-ADA0-7E9F3B56A8C1}"/>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Nlogger</a:t>
              </a:r>
              <a:endParaRPr lang="tr-TR" sz="1600" dirty="0"/>
            </a:p>
          </p:txBody>
        </p:sp>
        <p:sp>
          <p:nvSpPr>
            <p:cNvPr id="48" name="Oval 47">
              <a:extLst>
                <a:ext uri="{FF2B5EF4-FFF2-40B4-BE49-F238E27FC236}">
                  <a16:creationId xmlns:a16="http://schemas.microsoft.com/office/drawing/2014/main" id="{E952B87F-F2DA-4526-98D5-DFC3F32CCE13}"/>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16</a:t>
              </a:r>
              <a:endParaRPr lang="tr-TR" sz="1200" dirty="0">
                <a:solidFill>
                  <a:schemeClr val="bg1"/>
                </a:solidFill>
              </a:endParaRPr>
            </a:p>
          </p:txBody>
        </p:sp>
      </p:grpSp>
      <p:grpSp>
        <p:nvGrpSpPr>
          <p:cNvPr id="49" name="Group 48">
            <a:extLst>
              <a:ext uri="{FF2B5EF4-FFF2-40B4-BE49-F238E27FC236}">
                <a16:creationId xmlns:a16="http://schemas.microsoft.com/office/drawing/2014/main" id="{44BC65B7-D35E-4035-A49F-6A9ED4B64F4D}"/>
              </a:ext>
            </a:extLst>
          </p:cNvPr>
          <p:cNvGrpSpPr/>
          <p:nvPr/>
        </p:nvGrpSpPr>
        <p:grpSpPr>
          <a:xfrm>
            <a:off x="8105145" y="3780963"/>
            <a:ext cx="3780001" cy="504000"/>
            <a:chOff x="6238483" y="5819816"/>
            <a:chExt cx="4581474" cy="504000"/>
          </a:xfrm>
        </p:grpSpPr>
        <p:sp>
          <p:nvSpPr>
            <p:cNvPr id="50" name="Rectangle: Rounded Corners 49">
              <a:extLst>
                <a:ext uri="{FF2B5EF4-FFF2-40B4-BE49-F238E27FC236}">
                  <a16:creationId xmlns:a16="http://schemas.microsoft.com/office/drawing/2014/main" id="{8D59650E-5D12-4547-923F-3C020FBAE1FC}"/>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Exception</a:t>
              </a:r>
              <a:endParaRPr lang="tr-TR" sz="1600" dirty="0"/>
            </a:p>
          </p:txBody>
        </p:sp>
        <p:sp>
          <p:nvSpPr>
            <p:cNvPr id="51" name="Oval 50">
              <a:extLst>
                <a:ext uri="{FF2B5EF4-FFF2-40B4-BE49-F238E27FC236}">
                  <a16:creationId xmlns:a16="http://schemas.microsoft.com/office/drawing/2014/main" id="{185E5BBE-EF4C-488E-9E2B-1248DFA7364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17</a:t>
              </a:r>
              <a:endParaRPr lang="tr-TR" sz="1200" dirty="0">
                <a:solidFill>
                  <a:schemeClr val="bg1"/>
                </a:solidFill>
              </a:endParaRPr>
            </a:p>
          </p:txBody>
        </p:sp>
      </p:grpSp>
      <p:grpSp>
        <p:nvGrpSpPr>
          <p:cNvPr id="52" name="Group 51">
            <a:extLst>
              <a:ext uri="{FF2B5EF4-FFF2-40B4-BE49-F238E27FC236}">
                <a16:creationId xmlns:a16="http://schemas.microsoft.com/office/drawing/2014/main" id="{8FD69C71-13BE-4643-A4F7-49EBE587A2E0}"/>
              </a:ext>
            </a:extLst>
          </p:cNvPr>
          <p:cNvGrpSpPr/>
          <p:nvPr/>
        </p:nvGrpSpPr>
        <p:grpSpPr>
          <a:xfrm>
            <a:off x="223361" y="5522106"/>
            <a:ext cx="3780001" cy="504000"/>
            <a:chOff x="6238483" y="5819816"/>
            <a:chExt cx="4581474" cy="504000"/>
          </a:xfrm>
        </p:grpSpPr>
        <p:sp>
          <p:nvSpPr>
            <p:cNvPr id="55" name="Rectangle: Rounded Corners 54">
              <a:extLst>
                <a:ext uri="{FF2B5EF4-FFF2-40B4-BE49-F238E27FC236}">
                  <a16:creationId xmlns:a16="http://schemas.microsoft.com/office/drawing/2014/main" id="{9B2FB8D3-E100-4145-9004-A1462E0B4673}"/>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Environtments</a:t>
              </a:r>
              <a:endParaRPr lang="tr-TR" sz="1600" dirty="0"/>
            </a:p>
          </p:txBody>
        </p:sp>
        <p:sp>
          <p:nvSpPr>
            <p:cNvPr id="58" name="Oval 57">
              <a:extLst>
                <a:ext uri="{FF2B5EF4-FFF2-40B4-BE49-F238E27FC236}">
                  <a16:creationId xmlns:a16="http://schemas.microsoft.com/office/drawing/2014/main" id="{891BB666-79E9-4DD4-88DE-F9A685AE9AFB}"/>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7</a:t>
              </a:r>
              <a:endParaRPr lang="tr-TR" sz="1200" dirty="0">
                <a:solidFill>
                  <a:schemeClr val="bg1"/>
                </a:solidFill>
              </a:endParaRPr>
            </a:p>
          </p:txBody>
        </p:sp>
      </p:grpSp>
      <p:grpSp>
        <p:nvGrpSpPr>
          <p:cNvPr id="3" name="Group 2">
            <a:extLst>
              <a:ext uri="{FF2B5EF4-FFF2-40B4-BE49-F238E27FC236}">
                <a16:creationId xmlns:a16="http://schemas.microsoft.com/office/drawing/2014/main" id="{95B00BD6-9CF4-3636-2407-CF2B1A96D66E}"/>
              </a:ext>
            </a:extLst>
          </p:cNvPr>
          <p:cNvGrpSpPr/>
          <p:nvPr/>
        </p:nvGrpSpPr>
        <p:grpSpPr>
          <a:xfrm>
            <a:off x="8105145" y="4651535"/>
            <a:ext cx="3780001" cy="504000"/>
            <a:chOff x="6238483" y="5819816"/>
            <a:chExt cx="4581474" cy="504000"/>
          </a:xfrm>
        </p:grpSpPr>
        <p:sp>
          <p:nvSpPr>
            <p:cNvPr id="6" name="Rectangle: Rounded Corners 5">
              <a:extLst>
                <a:ext uri="{FF2B5EF4-FFF2-40B4-BE49-F238E27FC236}">
                  <a16:creationId xmlns:a16="http://schemas.microsoft.com/office/drawing/2014/main" id="{A0547F54-4B4F-EFEC-D5D0-FC809F8A6FD8}"/>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Filters</a:t>
              </a:r>
              <a:endParaRPr lang="tr-TR" sz="1600" dirty="0"/>
            </a:p>
          </p:txBody>
        </p:sp>
        <p:sp>
          <p:nvSpPr>
            <p:cNvPr id="7" name="Oval 6">
              <a:extLst>
                <a:ext uri="{FF2B5EF4-FFF2-40B4-BE49-F238E27FC236}">
                  <a16:creationId xmlns:a16="http://schemas.microsoft.com/office/drawing/2014/main" id="{8C73F6A5-DAAB-46D1-04CE-E8F4201AD5E0}"/>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18</a:t>
              </a:r>
              <a:endParaRPr lang="tr-TR" sz="1200" dirty="0">
                <a:solidFill>
                  <a:schemeClr val="bg1"/>
                </a:solidFill>
              </a:endParaRPr>
            </a:p>
          </p:txBody>
        </p:sp>
      </p:grpSp>
      <p:grpSp>
        <p:nvGrpSpPr>
          <p:cNvPr id="8" name="Group 7">
            <a:extLst>
              <a:ext uri="{FF2B5EF4-FFF2-40B4-BE49-F238E27FC236}">
                <a16:creationId xmlns:a16="http://schemas.microsoft.com/office/drawing/2014/main" id="{DE4A2728-6169-9D19-F30E-A4D4A7CCFDA1}"/>
              </a:ext>
            </a:extLst>
          </p:cNvPr>
          <p:cNvGrpSpPr/>
          <p:nvPr/>
        </p:nvGrpSpPr>
        <p:grpSpPr>
          <a:xfrm>
            <a:off x="8105145" y="5522106"/>
            <a:ext cx="3780001" cy="504000"/>
            <a:chOff x="6238483" y="5819816"/>
            <a:chExt cx="4581474" cy="504000"/>
          </a:xfrm>
        </p:grpSpPr>
        <p:sp>
          <p:nvSpPr>
            <p:cNvPr id="9" name="Rectangle: Rounded Corners 8">
              <a:extLst>
                <a:ext uri="{FF2B5EF4-FFF2-40B4-BE49-F238E27FC236}">
                  <a16:creationId xmlns:a16="http://schemas.microsoft.com/office/drawing/2014/main" id="{4BB81B4A-7475-9746-9465-FB3EFB7104E7}"/>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endParaRPr lang="tr-TR" sz="1600" dirty="0"/>
            </a:p>
          </p:txBody>
        </p:sp>
        <p:sp>
          <p:nvSpPr>
            <p:cNvPr id="10" name="Oval 9">
              <a:extLst>
                <a:ext uri="{FF2B5EF4-FFF2-40B4-BE49-F238E27FC236}">
                  <a16:creationId xmlns:a16="http://schemas.microsoft.com/office/drawing/2014/main" id="{44C6263E-B733-362D-C970-C3C8429FE56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19</a:t>
              </a:r>
              <a:endParaRPr lang="tr-TR" sz="1200" dirty="0">
                <a:solidFill>
                  <a:schemeClr val="bg1"/>
                </a:solidFill>
              </a:endParaRPr>
            </a:p>
          </p:txBody>
        </p:sp>
      </p:grpSp>
      <p:sp>
        <p:nvSpPr>
          <p:cNvPr id="13" name="Başlık 1">
            <a:extLst>
              <a:ext uri="{FF2B5EF4-FFF2-40B4-BE49-F238E27FC236}">
                <a16:creationId xmlns:a16="http://schemas.microsoft.com/office/drawing/2014/main" id="{BE8FF0E9-D834-BB57-03D5-6301B38E9913}"/>
              </a:ext>
            </a:extLst>
          </p:cNvPr>
          <p:cNvSpPr>
            <a:spLocks noGrp="1"/>
          </p:cNvSpPr>
          <p:nvPr>
            <p:ph type="title"/>
          </p:nvPr>
        </p:nvSpPr>
        <p:spPr>
          <a:xfrm>
            <a:off x="45740" y="291426"/>
            <a:ext cx="12097344" cy="769441"/>
          </a:xfr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algn="ctr" defTabSz="457200">
              <a:spcBef>
                <a:spcPts val="0"/>
              </a:spcBef>
            </a:pPr>
            <a:r>
              <a:rPr lang="en-US"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rPr>
              <a:t>ASP.NET CORE WEB API  - CONTENT</a:t>
            </a:r>
            <a:endParaRPr lang="tr-TR"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endParaRPr>
          </a:p>
        </p:txBody>
      </p:sp>
    </p:spTree>
    <p:extLst>
      <p:ext uri="{BB962C8B-B14F-4D97-AF65-F5344CB8AC3E}">
        <p14:creationId xmlns:p14="http://schemas.microsoft.com/office/powerpoint/2010/main" val="3825480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9F7AD411-4463-4286-96BC-46265E0E27DF}"/>
              </a:ext>
            </a:extLst>
          </p:cNvPr>
          <p:cNvGrpSpPr/>
          <p:nvPr/>
        </p:nvGrpSpPr>
        <p:grpSpPr>
          <a:xfrm>
            <a:off x="223362" y="1172376"/>
            <a:ext cx="3780000" cy="504000"/>
            <a:chOff x="969423" y="1484784"/>
            <a:chExt cx="4570366" cy="504000"/>
          </a:xfrm>
        </p:grpSpPr>
        <p:sp>
          <p:nvSpPr>
            <p:cNvPr id="4" name="Rectangle: Rounded Corners 3">
              <a:hlinkClick r:id="rId2" action="ppaction://hlinksldjump"/>
              <a:extLst>
                <a:ext uri="{FF2B5EF4-FFF2-40B4-BE49-F238E27FC236}">
                  <a16:creationId xmlns:a16="http://schemas.microsoft.com/office/drawing/2014/main" id="{B87D3548-BD6C-4FAB-B4B3-BA4762BB8E27}"/>
                </a:ext>
              </a:extLst>
            </p:cNvPr>
            <p:cNvSpPr/>
            <p:nvPr/>
          </p:nvSpPr>
          <p:spPr>
            <a:xfrm>
              <a:off x="1291789" y="1540768"/>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Introduction</a:t>
              </a:r>
              <a:endParaRPr lang="tr-TR" sz="1600" dirty="0">
                <a:solidFill>
                  <a:srgbClr val="FFFFFF"/>
                </a:solidFill>
              </a:endParaRPr>
            </a:p>
          </p:txBody>
        </p:sp>
        <p:sp>
          <p:nvSpPr>
            <p:cNvPr id="5" name="Oval 4">
              <a:extLst>
                <a:ext uri="{FF2B5EF4-FFF2-40B4-BE49-F238E27FC236}">
                  <a16:creationId xmlns:a16="http://schemas.microsoft.com/office/drawing/2014/main" id="{C6EB9FCE-4AB5-492C-9828-0F7EB740DB83}"/>
                </a:ext>
              </a:extLst>
            </p:cNvPr>
            <p:cNvSpPr/>
            <p:nvPr/>
          </p:nvSpPr>
          <p:spPr>
            <a:xfrm>
              <a:off x="969423" y="1484784"/>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1</a:t>
              </a:r>
              <a:endParaRPr lang="tr-TR" sz="1600" dirty="0">
                <a:solidFill>
                  <a:srgbClr val="FFFFFF"/>
                </a:solidFill>
              </a:endParaRPr>
            </a:p>
          </p:txBody>
        </p:sp>
      </p:grpSp>
      <p:grpSp>
        <p:nvGrpSpPr>
          <p:cNvPr id="99" name="Group 98">
            <a:extLst>
              <a:ext uri="{FF2B5EF4-FFF2-40B4-BE49-F238E27FC236}">
                <a16:creationId xmlns:a16="http://schemas.microsoft.com/office/drawing/2014/main" id="{96D57976-EF4A-4525-83CD-C753B8E6D75C}"/>
              </a:ext>
            </a:extLst>
          </p:cNvPr>
          <p:cNvGrpSpPr/>
          <p:nvPr/>
        </p:nvGrpSpPr>
        <p:grpSpPr>
          <a:xfrm>
            <a:off x="223362" y="1897331"/>
            <a:ext cx="3780000" cy="504000"/>
            <a:chOff x="981900" y="2147076"/>
            <a:chExt cx="4570366" cy="504000"/>
          </a:xfrm>
        </p:grpSpPr>
        <p:sp>
          <p:nvSpPr>
            <p:cNvPr id="44" name="Rectangle: Rounded Corners 43">
              <a:extLst>
                <a:ext uri="{FF2B5EF4-FFF2-40B4-BE49-F238E27FC236}">
                  <a16:creationId xmlns:a16="http://schemas.microsoft.com/office/drawing/2014/main" id="{F1E26A72-BF1F-48E6-B317-BA8D892E817D}"/>
                </a:ext>
              </a:extLst>
            </p:cNvPr>
            <p:cNvSpPr/>
            <p:nvPr/>
          </p:nvSpPr>
          <p:spPr>
            <a:xfrm>
              <a:off x="1304266" y="2203060"/>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N-Layer Architecture</a:t>
              </a:r>
              <a:endParaRPr lang="tr-TR" sz="1600" dirty="0">
                <a:solidFill>
                  <a:srgbClr val="FFFFFF"/>
                </a:solidFill>
              </a:endParaRPr>
            </a:p>
          </p:txBody>
        </p:sp>
        <p:sp>
          <p:nvSpPr>
            <p:cNvPr id="45" name="Oval 44">
              <a:extLst>
                <a:ext uri="{FF2B5EF4-FFF2-40B4-BE49-F238E27FC236}">
                  <a16:creationId xmlns:a16="http://schemas.microsoft.com/office/drawing/2014/main" id="{75419D30-3A55-4C2A-B1F8-CFE056DE05BB}"/>
                </a:ext>
              </a:extLst>
            </p:cNvPr>
            <p:cNvSpPr/>
            <p:nvPr/>
          </p:nvSpPr>
          <p:spPr>
            <a:xfrm>
              <a:off x="981900" y="2147076"/>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2</a:t>
              </a:r>
              <a:endParaRPr lang="tr-TR" sz="1600" dirty="0">
                <a:solidFill>
                  <a:srgbClr val="FFFFFF"/>
                </a:solidFill>
              </a:endParaRPr>
            </a:p>
          </p:txBody>
        </p:sp>
      </p:grpSp>
      <p:grpSp>
        <p:nvGrpSpPr>
          <p:cNvPr id="98" name="Group 97">
            <a:extLst>
              <a:ext uri="{FF2B5EF4-FFF2-40B4-BE49-F238E27FC236}">
                <a16:creationId xmlns:a16="http://schemas.microsoft.com/office/drawing/2014/main" id="{781F09C9-7A96-4052-9137-06A03DB5AA49}"/>
              </a:ext>
            </a:extLst>
          </p:cNvPr>
          <p:cNvGrpSpPr/>
          <p:nvPr/>
        </p:nvGrpSpPr>
        <p:grpSpPr>
          <a:xfrm>
            <a:off x="223362" y="2622286"/>
            <a:ext cx="3780000" cy="504000"/>
            <a:chOff x="969423" y="2876348"/>
            <a:chExt cx="4570366" cy="504000"/>
          </a:xfrm>
        </p:grpSpPr>
        <p:sp>
          <p:nvSpPr>
            <p:cNvPr id="53" name="Rectangle: Rounded Corners 52">
              <a:extLst>
                <a:ext uri="{FF2B5EF4-FFF2-40B4-BE49-F238E27FC236}">
                  <a16:creationId xmlns:a16="http://schemas.microsoft.com/office/drawing/2014/main" id="{861B2A06-4DB6-4E06-B5AF-BD67F2239BCD}"/>
                </a:ext>
              </a:extLst>
            </p:cNvPr>
            <p:cNvSpPr/>
            <p:nvPr/>
          </p:nvSpPr>
          <p:spPr>
            <a:xfrm>
              <a:off x="1291789" y="2932332"/>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Dependency Injection                                                                                                                                                                                                                                                                                                                                                                                  </a:t>
              </a:r>
              <a:endParaRPr lang="tr-TR" sz="1600" dirty="0">
                <a:solidFill>
                  <a:srgbClr val="FFFFFF"/>
                </a:solidFill>
              </a:endParaRPr>
            </a:p>
          </p:txBody>
        </p:sp>
        <p:sp>
          <p:nvSpPr>
            <p:cNvPr id="54" name="Oval 53">
              <a:extLst>
                <a:ext uri="{FF2B5EF4-FFF2-40B4-BE49-F238E27FC236}">
                  <a16:creationId xmlns:a16="http://schemas.microsoft.com/office/drawing/2014/main" id="{6A962A9C-9F28-4700-9ACA-8F8F3A8BD17E}"/>
                </a:ext>
              </a:extLst>
            </p:cNvPr>
            <p:cNvSpPr/>
            <p:nvPr/>
          </p:nvSpPr>
          <p:spPr>
            <a:xfrm>
              <a:off x="969423" y="2876348"/>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3</a:t>
              </a:r>
              <a:endParaRPr lang="tr-TR" sz="1600" dirty="0">
                <a:solidFill>
                  <a:srgbClr val="FFFFFF"/>
                </a:solidFill>
              </a:endParaRPr>
            </a:p>
          </p:txBody>
        </p:sp>
      </p:grpSp>
      <p:grpSp>
        <p:nvGrpSpPr>
          <p:cNvPr id="97" name="Group 96">
            <a:extLst>
              <a:ext uri="{FF2B5EF4-FFF2-40B4-BE49-F238E27FC236}">
                <a16:creationId xmlns:a16="http://schemas.microsoft.com/office/drawing/2014/main" id="{B8154BFE-D736-4C44-BB52-C13605940F3E}"/>
              </a:ext>
            </a:extLst>
          </p:cNvPr>
          <p:cNvGrpSpPr/>
          <p:nvPr/>
        </p:nvGrpSpPr>
        <p:grpSpPr>
          <a:xfrm>
            <a:off x="223362" y="3347241"/>
            <a:ext cx="3780000" cy="504000"/>
            <a:chOff x="969423" y="3601313"/>
            <a:chExt cx="4570366" cy="504000"/>
          </a:xfrm>
        </p:grpSpPr>
        <p:sp>
          <p:nvSpPr>
            <p:cNvPr id="56" name="Rectangle: Rounded Corners 55">
              <a:extLst>
                <a:ext uri="{FF2B5EF4-FFF2-40B4-BE49-F238E27FC236}">
                  <a16:creationId xmlns:a16="http://schemas.microsoft.com/office/drawing/2014/main" id="{B846FC17-40D3-428C-8133-A1C30B611B66}"/>
                </a:ext>
              </a:extLst>
            </p:cNvPr>
            <p:cNvSpPr/>
            <p:nvPr/>
          </p:nvSpPr>
          <p:spPr>
            <a:xfrm>
              <a:off x="1291789" y="3657297"/>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Middleware</a:t>
              </a:r>
              <a:endParaRPr lang="tr-TR" sz="1600" dirty="0">
                <a:solidFill>
                  <a:srgbClr val="FFFFFF"/>
                </a:solidFill>
              </a:endParaRPr>
            </a:p>
          </p:txBody>
        </p:sp>
        <p:sp>
          <p:nvSpPr>
            <p:cNvPr id="57" name="Oval 56">
              <a:extLst>
                <a:ext uri="{FF2B5EF4-FFF2-40B4-BE49-F238E27FC236}">
                  <a16:creationId xmlns:a16="http://schemas.microsoft.com/office/drawing/2014/main" id="{3B985490-17E8-4688-9142-88CC7C48EA19}"/>
                </a:ext>
              </a:extLst>
            </p:cNvPr>
            <p:cNvSpPr/>
            <p:nvPr/>
          </p:nvSpPr>
          <p:spPr>
            <a:xfrm>
              <a:off x="969423" y="3601313"/>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4</a:t>
              </a:r>
              <a:endParaRPr lang="tr-TR" sz="1600" dirty="0">
                <a:solidFill>
                  <a:srgbClr val="FFFFFF"/>
                </a:solidFill>
              </a:endParaRPr>
            </a:p>
          </p:txBody>
        </p:sp>
      </p:grpSp>
      <p:grpSp>
        <p:nvGrpSpPr>
          <p:cNvPr id="96" name="Group 95">
            <a:extLst>
              <a:ext uri="{FF2B5EF4-FFF2-40B4-BE49-F238E27FC236}">
                <a16:creationId xmlns:a16="http://schemas.microsoft.com/office/drawing/2014/main" id="{ECA9E50B-FF10-42C3-AC1F-03C86766E4A1}"/>
              </a:ext>
            </a:extLst>
          </p:cNvPr>
          <p:cNvGrpSpPr/>
          <p:nvPr/>
        </p:nvGrpSpPr>
        <p:grpSpPr>
          <a:xfrm>
            <a:off x="223362" y="4072196"/>
            <a:ext cx="3780000" cy="504000"/>
            <a:chOff x="969423" y="4326278"/>
            <a:chExt cx="4570366" cy="504000"/>
          </a:xfrm>
        </p:grpSpPr>
        <p:sp>
          <p:nvSpPr>
            <p:cNvPr id="59" name="Rectangle: Rounded Corners 58">
              <a:extLst>
                <a:ext uri="{FF2B5EF4-FFF2-40B4-BE49-F238E27FC236}">
                  <a16:creationId xmlns:a16="http://schemas.microsoft.com/office/drawing/2014/main" id="{81FE3869-86EC-4BFF-BAFD-348773A4380C}"/>
                </a:ext>
              </a:extLst>
            </p:cNvPr>
            <p:cNvSpPr/>
            <p:nvPr/>
          </p:nvSpPr>
          <p:spPr>
            <a:xfrm>
              <a:off x="1291789" y="4382262"/>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Configuration</a:t>
              </a:r>
              <a:endParaRPr lang="tr-TR" sz="1600" dirty="0"/>
            </a:p>
          </p:txBody>
        </p:sp>
        <p:sp>
          <p:nvSpPr>
            <p:cNvPr id="60" name="Oval 59">
              <a:extLst>
                <a:ext uri="{FF2B5EF4-FFF2-40B4-BE49-F238E27FC236}">
                  <a16:creationId xmlns:a16="http://schemas.microsoft.com/office/drawing/2014/main" id="{6F97D759-9EFB-4BC4-9D31-C7022E3EBB9D}"/>
                </a:ext>
              </a:extLst>
            </p:cNvPr>
            <p:cNvSpPr/>
            <p:nvPr/>
          </p:nvSpPr>
          <p:spPr>
            <a:xfrm>
              <a:off x="969423" y="4326278"/>
              <a:ext cx="609382"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5                                                                                                                                                                                                                                                                                                                                                                                                                                                                                                                                                                                                                                                                                                                                                                                                                                                                                                                                                                                                                                                                                                                                                                                                                                                                                                                                                                                                                                                                                                                                                                                                                                                                                                                                                                                                                                                                                                                                                                                                                                                                                                                                                                                                                                                                                                                                                                                                                                                                                                                                                                                                                                                                                                                                                                                                                                                                                                                                                                                                           </a:t>
              </a:r>
              <a:endParaRPr lang="tr-TR" sz="1200" dirty="0">
                <a:solidFill>
                  <a:srgbClr val="FFFFFF"/>
                </a:solidFill>
              </a:endParaRPr>
            </a:p>
          </p:txBody>
        </p:sp>
      </p:grpSp>
      <p:grpSp>
        <p:nvGrpSpPr>
          <p:cNvPr id="95" name="Group 94">
            <a:extLst>
              <a:ext uri="{FF2B5EF4-FFF2-40B4-BE49-F238E27FC236}">
                <a16:creationId xmlns:a16="http://schemas.microsoft.com/office/drawing/2014/main" id="{02D6C46D-1733-407E-9DB6-035B584D0AA4}"/>
              </a:ext>
            </a:extLst>
          </p:cNvPr>
          <p:cNvGrpSpPr/>
          <p:nvPr/>
        </p:nvGrpSpPr>
        <p:grpSpPr>
          <a:xfrm>
            <a:off x="223362" y="4797151"/>
            <a:ext cx="3780000" cy="504000"/>
            <a:chOff x="969423" y="5101039"/>
            <a:chExt cx="4570366" cy="504000"/>
          </a:xfrm>
        </p:grpSpPr>
        <p:sp>
          <p:nvSpPr>
            <p:cNvPr id="62" name="Rectangle: Rounded Corners 61">
              <a:extLst>
                <a:ext uri="{FF2B5EF4-FFF2-40B4-BE49-F238E27FC236}">
                  <a16:creationId xmlns:a16="http://schemas.microsoft.com/office/drawing/2014/main" id="{B1BD8DCE-6222-449E-8A54-F1FE02A1D7A5}"/>
                </a:ext>
              </a:extLst>
            </p:cNvPr>
            <p:cNvSpPr/>
            <p:nvPr/>
          </p:nvSpPr>
          <p:spPr>
            <a:xfrm>
              <a:off x="1291789"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Options</a:t>
              </a:r>
              <a:endParaRPr lang="tr-TR" sz="1600" dirty="0"/>
            </a:p>
          </p:txBody>
        </p:sp>
        <p:sp>
          <p:nvSpPr>
            <p:cNvPr id="63" name="Oval 62">
              <a:extLst>
                <a:ext uri="{FF2B5EF4-FFF2-40B4-BE49-F238E27FC236}">
                  <a16:creationId xmlns:a16="http://schemas.microsoft.com/office/drawing/2014/main" id="{14A1908D-0B1E-4618-B206-1109435A821B}"/>
                </a:ext>
              </a:extLst>
            </p:cNvPr>
            <p:cNvSpPr/>
            <p:nvPr/>
          </p:nvSpPr>
          <p:spPr>
            <a:xfrm>
              <a:off x="969423" y="5101039"/>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6</a:t>
              </a:r>
              <a:endParaRPr lang="tr-TR" sz="1200" dirty="0">
                <a:solidFill>
                  <a:schemeClr val="bg1"/>
                </a:solidFill>
              </a:endParaRPr>
            </a:p>
          </p:txBody>
        </p:sp>
      </p:grpSp>
      <p:grpSp>
        <p:nvGrpSpPr>
          <p:cNvPr id="94" name="Group 93">
            <a:extLst>
              <a:ext uri="{FF2B5EF4-FFF2-40B4-BE49-F238E27FC236}">
                <a16:creationId xmlns:a16="http://schemas.microsoft.com/office/drawing/2014/main" id="{9717AB9D-FD4A-4756-9037-81D667CF5435}"/>
              </a:ext>
            </a:extLst>
          </p:cNvPr>
          <p:cNvGrpSpPr/>
          <p:nvPr/>
        </p:nvGrpSpPr>
        <p:grpSpPr>
          <a:xfrm>
            <a:off x="8105146" y="1169247"/>
            <a:ext cx="3780000" cy="504000"/>
            <a:chOff x="969423" y="5819816"/>
            <a:chExt cx="4570366" cy="504000"/>
          </a:xfrm>
        </p:grpSpPr>
        <p:sp>
          <p:nvSpPr>
            <p:cNvPr id="65" name="Rectangle: Rounded Corners 64">
              <a:extLst>
                <a:ext uri="{FF2B5EF4-FFF2-40B4-BE49-F238E27FC236}">
                  <a16:creationId xmlns:a16="http://schemas.microsoft.com/office/drawing/2014/main" id="{6A18A8BD-C88C-41BB-A4D6-1922F29866D8}"/>
                </a:ext>
              </a:extLst>
            </p:cNvPr>
            <p:cNvSpPr/>
            <p:nvPr/>
          </p:nvSpPr>
          <p:spPr>
            <a:xfrm>
              <a:off x="1291789"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Versioning</a:t>
              </a:r>
              <a:endParaRPr lang="tr-TR" sz="1600" dirty="0"/>
            </a:p>
          </p:txBody>
        </p:sp>
        <p:sp>
          <p:nvSpPr>
            <p:cNvPr id="66" name="Oval 65">
              <a:extLst>
                <a:ext uri="{FF2B5EF4-FFF2-40B4-BE49-F238E27FC236}">
                  <a16:creationId xmlns:a16="http://schemas.microsoft.com/office/drawing/2014/main" id="{7ABD9B49-CE51-45C7-A4F1-63EF641709F8}"/>
                </a:ext>
              </a:extLst>
            </p:cNvPr>
            <p:cNvSpPr/>
            <p:nvPr/>
          </p:nvSpPr>
          <p:spPr>
            <a:xfrm>
              <a:off x="969423" y="581981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14</a:t>
              </a:r>
              <a:endParaRPr lang="tr-TR" sz="1200" dirty="0">
                <a:solidFill>
                  <a:schemeClr val="bg1"/>
                </a:solidFill>
              </a:endParaRPr>
            </a:p>
          </p:txBody>
        </p:sp>
      </p:grpSp>
      <p:grpSp>
        <p:nvGrpSpPr>
          <p:cNvPr id="87" name="Group 86">
            <a:extLst>
              <a:ext uri="{FF2B5EF4-FFF2-40B4-BE49-F238E27FC236}">
                <a16:creationId xmlns:a16="http://schemas.microsoft.com/office/drawing/2014/main" id="{422B003C-CBE3-4318-AAFF-C176B8F2AAC5}"/>
              </a:ext>
            </a:extLst>
          </p:cNvPr>
          <p:cNvGrpSpPr/>
          <p:nvPr/>
        </p:nvGrpSpPr>
        <p:grpSpPr>
          <a:xfrm>
            <a:off x="4164254" y="1176880"/>
            <a:ext cx="3780001" cy="504000"/>
            <a:chOff x="6230489" y="1465501"/>
            <a:chExt cx="4581474" cy="504000"/>
          </a:xfrm>
        </p:grpSpPr>
        <p:sp>
          <p:nvSpPr>
            <p:cNvPr id="68" name="Rectangle: Rounded Corners 67">
              <a:hlinkClick r:id="rId3" action="ppaction://hlinksldjump"/>
              <a:extLst>
                <a:ext uri="{FF2B5EF4-FFF2-40B4-BE49-F238E27FC236}">
                  <a16:creationId xmlns:a16="http://schemas.microsoft.com/office/drawing/2014/main" id="{E95856AE-9782-49E7-B353-9B0244D49CA7}"/>
                </a:ext>
              </a:extLst>
            </p:cNvPr>
            <p:cNvSpPr/>
            <p:nvPr/>
          </p:nvSpPr>
          <p:spPr>
            <a:xfrm>
              <a:off x="6563963" y="1521485"/>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Methods</a:t>
              </a:r>
              <a:endParaRPr lang="tr-TR" sz="1600" dirty="0"/>
            </a:p>
          </p:txBody>
        </p:sp>
        <p:sp>
          <p:nvSpPr>
            <p:cNvPr id="69" name="Oval 68">
              <a:extLst>
                <a:ext uri="{FF2B5EF4-FFF2-40B4-BE49-F238E27FC236}">
                  <a16:creationId xmlns:a16="http://schemas.microsoft.com/office/drawing/2014/main" id="{4E79E412-3E2F-40E7-9628-805FAD895D75}"/>
                </a:ext>
              </a:extLst>
            </p:cNvPr>
            <p:cNvSpPr/>
            <p:nvPr/>
          </p:nvSpPr>
          <p:spPr>
            <a:xfrm>
              <a:off x="6230489" y="1465501"/>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8</a:t>
              </a:r>
              <a:endParaRPr lang="tr-TR" sz="1200" dirty="0">
                <a:solidFill>
                  <a:schemeClr val="bg1"/>
                </a:solidFill>
              </a:endParaRPr>
            </a:p>
          </p:txBody>
        </p:sp>
      </p:grpSp>
      <p:grpSp>
        <p:nvGrpSpPr>
          <p:cNvPr id="93" name="Group 92">
            <a:extLst>
              <a:ext uri="{FF2B5EF4-FFF2-40B4-BE49-F238E27FC236}">
                <a16:creationId xmlns:a16="http://schemas.microsoft.com/office/drawing/2014/main" id="{CCD4D726-096B-4B55-B427-C786DC0F4570}"/>
              </a:ext>
            </a:extLst>
          </p:cNvPr>
          <p:cNvGrpSpPr/>
          <p:nvPr/>
        </p:nvGrpSpPr>
        <p:grpSpPr>
          <a:xfrm>
            <a:off x="4164254" y="3784015"/>
            <a:ext cx="3780001" cy="504000"/>
            <a:chOff x="6230489" y="2147076"/>
            <a:chExt cx="4581474" cy="504000"/>
          </a:xfrm>
        </p:grpSpPr>
        <p:sp>
          <p:nvSpPr>
            <p:cNvPr id="71" name="Rectangle: Rounded Corners 70">
              <a:extLst>
                <a:ext uri="{FF2B5EF4-FFF2-40B4-BE49-F238E27FC236}">
                  <a16:creationId xmlns:a16="http://schemas.microsoft.com/office/drawing/2014/main" id="{35801018-9A12-4024-971D-6E25007173F9}"/>
                </a:ext>
              </a:extLst>
            </p:cNvPr>
            <p:cNvSpPr/>
            <p:nvPr/>
          </p:nvSpPr>
          <p:spPr>
            <a:xfrm>
              <a:off x="6563963"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Routing</a:t>
              </a:r>
              <a:endParaRPr lang="tr-TR" sz="1600" dirty="0"/>
            </a:p>
          </p:txBody>
        </p:sp>
        <p:sp>
          <p:nvSpPr>
            <p:cNvPr id="72" name="Oval 71">
              <a:extLst>
                <a:ext uri="{FF2B5EF4-FFF2-40B4-BE49-F238E27FC236}">
                  <a16:creationId xmlns:a16="http://schemas.microsoft.com/office/drawing/2014/main" id="{5B145A0C-F644-4985-B737-4F12E08440A3}"/>
                </a:ext>
              </a:extLst>
            </p:cNvPr>
            <p:cNvSpPr/>
            <p:nvPr/>
          </p:nvSpPr>
          <p:spPr>
            <a:xfrm>
              <a:off x="6230489" y="214707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11</a:t>
              </a:r>
              <a:endParaRPr lang="tr-TR" sz="1200" dirty="0">
                <a:solidFill>
                  <a:schemeClr val="bg1"/>
                </a:solidFill>
              </a:endParaRPr>
            </a:p>
          </p:txBody>
        </p:sp>
      </p:grpSp>
      <p:grpSp>
        <p:nvGrpSpPr>
          <p:cNvPr id="92" name="Group 91">
            <a:extLst>
              <a:ext uri="{FF2B5EF4-FFF2-40B4-BE49-F238E27FC236}">
                <a16:creationId xmlns:a16="http://schemas.microsoft.com/office/drawing/2014/main" id="{A101A785-B9FD-4E16-836C-A1F48FCE4496}"/>
              </a:ext>
            </a:extLst>
          </p:cNvPr>
          <p:cNvGrpSpPr/>
          <p:nvPr/>
        </p:nvGrpSpPr>
        <p:grpSpPr>
          <a:xfrm>
            <a:off x="4164254" y="2045925"/>
            <a:ext cx="3780001" cy="504000"/>
            <a:chOff x="6230489" y="2896630"/>
            <a:chExt cx="4581474" cy="504000"/>
          </a:xfrm>
        </p:grpSpPr>
        <p:sp>
          <p:nvSpPr>
            <p:cNvPr id="74" name="Rectangle: Rounded Corners 73">
              <a:extLst>
                <a:ext uri="{FF2B5EF4-FFF2-40B4-BE49-F238E27FC236}">
                  <a16:creationId xmlns:a16="http://schemas.microsoft.com/office/drawing/2014/main" id="{CE39F7CA-F013-4875-B414-B8C1F9D98813}"/>
                </a:ext>
              </a:extLst>
            </p:cNvPr>
            <p:cNvSpPr/>
            <p:nvPr/>
          </p:nvSpPr>
          <p:spPr>
            <a:xfrm>
              <a:off x="6563963" y="2952614"/>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Status Code</a:t>
              </a:r>
              <a:endParaRPr lang="tr-TR" sz="1600" dirty="0"/>
            </a:p>
          </p:txBody>
        </p:sp>
        <p:sp>
          <p:nvSpPr>
            <p:cNvPr id="75" name="Oval 74">
              <a:extLst>
                <a:ext uri="{FF2B5EF4-FFF2-40B4-BE49-F238E27FC236}">
                  <a16:creationId xmlns:a16="http://schemas.microsoft.com/office/drawing/2014/main" id="{96750293-CC6A-4BB2-8FE2-5311D042469B}"/>
                </a:ext>
              </a:extLst>
            </p:cNvPr>
            <p:cNvSpPr/>
            <p:nvPr/>
          </p:nvSpPr>
          <p:spPr>
            <a:xfrm>
              <a:off x="6230489" y="2896630"/>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9</a:t>
              </a:r>
              <a:endParaRPr lang="tr-TR" sz="800" dirty="0">
                <a:solidFill>
                  <a:schemeClr val="bg1"/>
                </a:solidFill>
              </a:endParaRPr>
            </a:p>
          </p:txBody>
        </p:sp>
      </p:grpSp>
      <p:grpSp>
        <p:nvGrpSpPr>
          <p:cNvPr id="91" name="Group 90">
            <a:extLst>
              <a:ext uri="{FF2B5EF4-FFF2-40B4-BE49-F238E27FC236}">
                <a16:creationId xmlns:a16="http://schemas.microsoft.com/office/drawing/2014/main" id="{53D422AE-0A16-4406-9DD5-8B6D99BB8261}"/>
              </a:ext>
            </a:extLst>
          </p:cNvPr>
          <p:cNvGrpSpPr/>
          <p:nvPr/>
        </p:nvGrpSpPr>
        <p:grpSpPr>
          <a:xfrm>
            <a:off x="4164254" y="2914970"/>
            <a:ext cx="3780001" cy="504000"/>
            <a:chOff x="6238483" y="3646184"/>
            <a:chExt cx="4581474" cy="504000"/>
          </a:xfrm>
        </p:grpSpPr>
        <p:sp>
          <p:nvSpPr>
            <p:cNvPr id="77" name="Rectangle: Rounded Corners 76">
              <a:extLst>
                <a:ext uri="{FF2B5EF4-FFF2-40B4-BE49-F238E27FC236}">
                  <a16:creationId xmlns:a16="http://schemas.microsoft.com/office/drawing/2014/main" id="{C593FD7C-3B7E-4B9A-9115-9D7450F92729}"/>
                </a:ext>
              </a:extLst>
            </p:cNvPr>
            <p:cNvSpPr/>
            <p:nvPr/>
          </p:nvSpPr>
          <p:spPr>
            <a:xfrm>
              <a:off x="6571957" y="3702168"/>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Header</a:t>
              </a:r>
              <a:endParaRPr lang="tr-TR" sz="1600" dirty="0"/>
            </a:p>
          </p:txBody>
        </p:sp>
        <p:sp>
          <p:nvSpPr>
            <p:cNvPr id="78" name="Oval 77">
              <a:extLst>
                <a:ext uri="{FF2B5EF4-FFF2-40B4-BE49-F238E27FC236}">
                  <a16:creationId xmlns:a16="http://schemas.microsoft.com/office/drawing/2014/main" id="{5B5A22CA-7A0D-461D-8628-E6EB3636314F}"/>
                </a:ext>
              </a:extLst>
            </p:cNvPr>
            <p:cNvSpPr/>
            <p:nvPr/>
          </p:nvSpPr>
          <p:spPr>
            <a:xfrm>
              <a:off x="6238483" y="3646184"/>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10</a:t>
              </a:r>
              <a:endParaRPr lang="tr-TR" sz="1200" dirty="0">
                <a:solidFill>
                  <a:schemeClr val="bg1"/>
                </a:solidFill>
              </a:endParaRPr>
            </a:p>
          </p:txBody>
        </p:sp>
      </p:grpSp>
      <p:grpSp>
        <p:nvGrpSpPr>
          <p:cNvPr id="90" name="Group 89">
            <a:extLst>
              <a:ext uri="{FF2B5EF4-FFF2-40B4-BE49-F238E27FC236}">
                <a16:creationId xmlns:a16="http://schemas.microsoft.com/office/drawing/2014/main" id="{F3882150-91DE-40F6-975C-F47590F038DD}"/>
              </a:ext>
            </a:extLst>
          </p:cNvPr>
          <p:cNvGrpSpPr/>
          <p:nvPr/>
        </p:nvGrpSpPr>
        <p:grpSpPr>
          <a:xfrm>
            <a:off x="4164254" y="4653060"/>
            <a:ext cx="3780001" cy="504000"/>
            <a:chOff x="6238483" y="4382016"/>
            <a:chExt cx="4581474" cy="504000"/>
          </a:xfrm>
        </p:grpSpPr>
        <p:sp>
          <p:nvSpPr>
            <p:cNvPr id="80" name="Rectangle: Rounded Corners 79">
              <a:extLst>
                <a:ext uri="{FF2B5EF4-FFF2-40B4-BE49-F238E27FC236}">
                  <a16:creationId xmlns:a16="http://schemas.microsoft.com/office/drawing/2014/main" id="{D9574ECB-6F65-4F5A-98BE-8507CFA091ED}"/>
                </a:ext>
              </a:extLst>
            </p:cNvPr>
            <p:cNvSpPr/>
            <p:nvPr/>
          </p:nvSpPr>
          <p:spPr>
            <a:xfrm>
              <a:off x="6571957" y="44380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t>Automapper</a:t>
              </a:r>
            </a:p>
          </p:txBody>
        </p:sp>
        <p:sp>
          <p:nvSpPr>
            <p:cNvPr id="81" name="Oval 80">
              <a:extLst>
                <a:ext uri="{FF2B5EF4-FFF2-40B4-BE49-F238E27FC236}">
                  <a16:creationId xmlns:a16="http://schemas.microsoft.com/office/drawing/2014/main" id="{610EC05B-763A-4B00-B143-0C01FF24F866}"/>
                </a:ext>
              </a:extLst>
            </p:cNvPr>
            <p:cNvSpPr/>
            <p:nvPr/>
          </p:nvSpPr>
          <p:spPr>
            <a:xfrm>
              <a:off x="6238483" y="43820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12</a:t>
              </a:r>
              <a:endParaRPr lang="tr-TR" sz="1200" dirty="0">
                <a:solidFill>
                  <a:schemeClr val="bg1"/>
                </a:solidFill>
              </a:endParaRPr>
            </a:p>
          </p:txBody>
        </p:sp>
      </p:grpSp>
      <p:grpSp>
        <p:nvGrpSpPr>
          <p:cNvPr id="89" name="Group 88">
            <a:extLst>
              <a:ext uri="{FF2B5EF4-FFF2-40B4-BE49-F238E27FC236}">
                <a16:creationId xmlns:a16="http://schemas.microsoft.com/office/drawing/2014/main" id="{5EA66C0F-CC77-4941-8349-12B16DD1E68C}"/>
              </a:ext>
            </a:extLst>
          </p:cNvPr>
          <p:cNvGrpSpPr/>
          <p:nvPr/>
        </p:nvGrpSpPr>
        <p:grpSpPr>
          <a:xfrm>
            <a:off x="4164254" y="5522106"/>
            <a:ext cx="3780001" cy="504000"/>
            <a:chOff x="6228663" y="5101039"/>
            <a:chExt cx="4581474" cy="504000"/>
          </a:xfrm>
        </p:grpSpPr>
        <p:sp>
          <p:nvSpPr>
            <p:cNvPr id="82" name="Rectangle: Rounded Corners 81">
              <a:extLst>
                <a:ext uri="{FF2B5EF4-FFF2-40B4-BE49-F238E27FC236}">
                  <a16:creationId xmlns:a16="http://schemas.microsoft.com/office/drawing/2014/main" id="{6DD5D41D-4726-42FC-BA0C-BEC5356730A1}"/>
                </a:ext>
              </a:extLst>
            </p:cNvPr>
            <p:cNvSpPr/>
            <p:nvPr/>
          </p:nvSpPr>
          <p:spPr>
            <a:xfrm>
              <a:off x="6562137"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Fluent Validation</a:t>
              </a:r>
              <a:endParaRPr lang="tr-TR" sz="1600" dirty="0"/>
            </a:p>
          </p:txBody>
        </p:sp>
        <p:sp>
          <p:nvSpPr>
            <p:cNvPr id="83" name="Oval 82">
              <a:extLst>
                <a:ext uri="{FF2B5EF4-FFF2-40B4-BE49-F238E27FC236}">
                  <a16:creationId xmlns:a16="http://schemas.microsoft.com/office/drawing/2014/main" id="{0671E822-671D-4E09-ABC2-324ACB90FE34}"/>
                </a:ext>
              </a:extLst>
            </p:cNvPr>
            <p:cNvSpPr/>
            <p:nvPr/>
          </p:nvSpPr>
          <p:spPr>
            <a:xfrm>
              <a:off x="6228663" y="5101039"/>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13</a:t>
              </a:r>
              <a:endParaRPr lang="tr-TR" sz="1200" dirty="0">
                <a:solidFill>
                  <a:schemeClr val="bg1"/>
                </a:solidFill>
              </a:endParaRPr>
            </a:p>
          </p:txBody>
        </p:sp>
      </p:grpSp>
      <p:grpSp>
        <p:nvGrpSpPr>
          <p:cNvPr id="88" name="Group 87">
            <a:extLst>
              <a:ext uri="{FF2B5EF4-FFF2-40B4-BE49-F238E27FC236}">
                <a16:creationId xmlns:a16="http://schemas.microsoft.com/office/drawing/2014/main" id="{9E61DCD2-45EC-4375-AB95-9DD7094869E4}"/>
              </a:ext>
            </a:extLst>
          </p:cNvPr>
          <p:cNvGrpSpPr/>
          <p:nvPr/>
        </p:nvGrpSpPr>
        <p:grpSpPr>
          <a:xfrm>
            <a:off x="8105145" y="2039819"/>
            <a:ext cx="3780001" cy="504000"/>
            <a:chOff x="6238483" y="5819816"/>
            <a:chExt cx="4581474" cy="504000"/>
          </a:xfrm>
        </p:grpSpPr>
        <p:sp>
          <p:nvSpPr>
            <p:cNvPr id="84" name="Rectangle: Rounded Corners 83">
              <a:extLst>
                <a:ext uri="{FF2B5EF4-FFF2-40B4-BE49-F238E27FC236}">
                  <a16:creationId xmlns:a16="http://schemas.microsoft.com/office/drawing/2014/main" id="{0227CB5C-30D9-4091-ACAD-AAB4D7F224A6}"/>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CORS</a:t>
              </a:r>
              <a:endParaRPr lang="tr-TR" sz="1600" dirty="0"/>
            </a:p>
          </p:txBody>
        </p:sp>
        <p:sp>
          <p:nvSpPr>
            <p:cNvPr id="85" name="Oval 84">
              <a:extLst>
                <a:ext uri="{FF2B5EF4-FFF2-40B4-BE49-F238E27FC236}">
                  <a16:creationId xmlns:a16="http://schemas.microsoft.com/office/drawing/2014/main" id="{13C8A6FB-34D6-4F52-A932-57C03DC974D4}"/>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15</a:t>
              </a:r>
              <a:endParaRPr lang="tr-TR" sz="1200" dirty="0">
                <a:solidFill>
                  <a:schemeClr val="bg1"/>
                </a:solidFill>
              </a:endParaRPr>
            </a:p>
          </p:txBody>
        </p:sp>
      </p:grpSp>
      <p:grpSp>
        <p:nvGrpSpPr>
          <p:cNvPr id="46" name="Group 45">
            <a:extLst>
              <a:ext uri="{FF2B5EF4-FFF2-40B4-BE49-F238E27FC236}">
                <a16:creationId xmlns:a16="http://schemas.microsoft.com/office/drawing/2014/main" id="{D28457DA-4D76-43E5-BB3B-E16507A17AD8}"/>
              </a:ext>
            </a:extLst>
          </p:cNvPr>
          <p:cNvGrpSpPr/>
          <p:nvPr/>
        </p:nvGrpSpPr>
        <p:grpSpPr>
          <a:xfrm>
            <a:off x="8105145" y="2910391"/>
            <a:ext cx="3780001" cy="504000"/>
            <a:chOff x="6238483" y="5819816"/>
            <a:chExt cx="4581474" cy="504000"/>
          </a:xfrm>
        </p:grpSpPr>
        <p:sp>
          <p:nvSpPr>
            <p:cNvPr id="47" name="Rectangle: Rounded Corners 46">
              <a:extLst>
                <a:ext uri="{FF2B5EF4-FFF2-40B4-BE49-F238E27FC236}">
                  <a16:creationId xmlns:a16="http://schemas.microsoft.com/office/drawing/2014/main" id="{C34CC3EA-695B-48DD-ADA0-7E9F3B56A8C1}"/>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Nlogger</a:t>
              </a:r>
              <a:endParaRPr lang="tr-TR" sz="1600" dirty="0"/>
            </a:p>
          </p:txBody>
        </p:sp>
        <p:sp>
          <p:nvSpPr>
            <p:cNvPr id="48" name="Oval 47">
              <a:extLst>
                <a:ext uri="{FF2B5EF4-FFF2-40B4-BE49-F238E27FC236}">
                  <a16:creationId xmlns:a16="http://schemas.microsoft.com/office/drawing/2014/main" id="{E952B87F-F2DA-4526-98D5-DFC3F32CCE13}"/>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16</a:t>
              </a:r>
              <a:endParaRPr lang="tr-TR" sz="1200" dirty="0">
                <a:solidFill>
                  <a:schemeClr val="bg1"/>
                </a:solidFill>
              </a:endParaRPr>
            </a:p>
          </p:txBody>
        </p:sp>
      </p:grpSp>
      <p:grpSp>
        <p:nvGrpSpPr>
          <p:cNvPr id="49" name="Group 48">
            <a:extLst>
              <a:ext uri="{FF2B5EF4-FFF2-40B4-BE49-F238E27FC236}">
                <a16:creationId xmlns:a16="http://schemas.microsoft.com/office/drawing/2014/main" id="{44BC65B7-D35E-4035-A49F-6A9ED4B64F4D}"/>
              </a:ext>
            </a:extLst>
          </p:cNvPr>
          <p:cNvGrpSpPr/>
          <p:nvPr/>
        </p:nvGrpSpPr>
        <p:grpSpPr>
          <a:xfrm>
            <a:off x="8105145" y="3780963"/>
            <a:ext cx="3780001" cy="504000"/>
            <a:chOff x="6238483" y="5819816"/>
            <a:chExt cx="4581474" cy="504000"/>
          </a:xfrm>
        </p:grpSpPr>
        <p:sp>
          <p:nvSpPr>
            <p:cNvPr id="50" name="Rectangle: Rounded Corners 49">
              <a:extLst>
                <a:ext uri="{FF2B5EF4-FFF2-40B4-BE49-F238E27FC236}">
                  <a16:creationId xmlns:a16="http://schemas.microsoft.com/office/drawing/2014/main" id="{8D59650E-5D12-4547-923F-3C020FBAE1FC}"/>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Exception</a:t>
              </a:r>
              <a:endParaRPr lang="tr-TR" sz="1600" dirty="0"/>
            </a:p>
          </p:txBody>
        </p:sp>
        <p:sp>
          <p:nvSpPr>
            <p:cNvPr id="51" name="Oval 50">
              <a:extLst>
                <a:ext uri="{FF2B5EF4-FFF2-40B4-BE49-F238E27FC236}">
                  <a16:creationId xmlns:a16="http://schemas.microsoft.com/office/drawing/2014/main" id="{185E5BBE-EF4C-488E-9E2B-1248DFA7364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17</a:t>
              </a:r>
              <a:endParaRPr lang="tr-TR" sz="1200" dirty="0">
                <a:solidFill>
                  <a:schemeClr val="bg1"/>
                </a:solidFill>
              </a:endParaRPr>
            </a:p>
          </p:txBody>
        </p:sp>
      </p:grpSp>
      <p:grpSp>
        <p:nvGrpSpPr>
          <p:cNvPr id="52" name="Group 51">
            <a:extLst>
              <a:ext uri="{FF2B5EF4-FFF2-40B4-BE49-F238E27FC236}">
                <a16:creationId xmlns:a16="http://schemas.microsoft.com/office/drawing/2014/main" id="{8FD69C71-13BE-4643-A4F7-49EBE587A2E0}"/>
              </a:ext>
            </a:extLst>
          </p:cNvPr>
          <p:cNvGrpSpPr/>
          <p:nvPr/>
        </p:nvGrpSpPr>
        <p:grpSpPr>
          <a:xfrm>
            <a:off x="223361" y="5522106"/>
            <a:ext cx="3780001" cy="504000"/>
            <a:chOff x="6238483" y="5819816"/>
            <a:chExt cx="4581474" cy="504000"/>
          </a:xfrm>
        </p:grpSpPr>
        <p:sp>
          <p:nvSpPr>
            <p:cNvPr id="55" name="Rectangle: Rounded Corners 54">
              <a:extLst>
                <a:ext uri="{FF2B5EF4-FFF2-40B4-BE49-F238E27FC236}">
                  <a16:creationId xmlns:a16="http://schemas.microsoft.com/office/drawing/2014/main" id="{9B2FB8D3-E100-4145-9004-A1462E0B4673}"/>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Enviroments</a:t>
              </a:r>
              <a:endParaRPr lang="tr-TR" sz="1600" dirty="0"/>
            </a:p>
          </p:txBody>
        </p:sp>
        <p:sp>
          <p:nvSpPr>
            <p:cNvPr id="58" name="Oval 57">
              <a:extLst>
                <a:ext uri="{FF2B5EF4-FFF2-40B4-BE49-F238E27FC236}">
                  <a16:creationId xmlns:a16="http://schemas.microsoft.com/office/drawing/2014/main" id="{891BB666-79E9-4DD4-88DE-F9A685AE9AFB}"/>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7</a:t>
              </a:r>
              <a:endParaRPr lang="tr-TR" sz="1200" dirty="0">
                <a:solidFill>
                  <a:schemeClr val="bg1"/>
                </a:solidFill>
              </a:endParaRPr>
            </a:p>
          </p:txBody>
        </p:sp>
      </p:grpSp>
      <p:grpSp>
        <p:nvGrpSpPr>
          <p:cNvPr id="3" name="Group 2">
            <a:extLst>
              <a:ext uri="{FF2B5EF4-FFF2-40B4-BE49-F238E27FC236}">
                <a16:creationId xmlns:a16="http://schemas.microsoft.com/office/drawing/2014/main" id="{95B00BD6-9CF4-3636-2407-CF2B1A96D66E}"/>
              </a:ext>
            </a:extLst>
          </p:cNvPr>
          <p:cNvGrpSpPr/>
          <p:nvPr/>
        </p:nvGrpSpPr>
        <p:grpSpPr>
          <a:xfrm>
            <a:off x="8105145" y="4651535"/>
            <a:ext cx="3780001" cy="504000"/>
            <a:chOff x="6238483" y="5819816"/>
            <a:chExt cx="4581474" cy="504000"/>
          </a:xfrm>
        </p:grpSpPr>
        <p:sp>
          <p:nvSpPr>
            <p:cNvPr id="6" name="Rectangle: Rounded Corners 5">
              <a:extLst>
                <a:ext uri="{FF2B5EF4-FFF2-40B4-BE49-F238E27FC236}">
                  <a16:creationId xmlns:a16="http://schemas.microsoft.com/office/drawing/2014/main" id="{A0547F54-4B4F-EFEC-D5D0-FC809F8A6FD8}"/>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Filters</a:t>
              </a:r>
              <a:endParaRPr lang="tr-TR" sz="1600" dirty="0"/>
            </a:p>
          </p:txBody>
        </p:sp>
        <p:sp>
          <p:nvSpPr>
            <p:cNvPr id="7" name="Oval 6">
              <a:extLst>
                <a:ext uri="{FF2B5EF4-FFF2-40B4-BE49-F238E27FC236}">
                  <a16:creationId xmlns:a16="http://schemas.microsoft.com/office/drawing/2014/main" id="{8C73F6A5-DAAB-46D1-04CE-E8F4201AD5E0}"/>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18</a:t>
              </a:r>
              <a:endParaRPr lang="tr-TR" sz="1200" dirty="0">
                <a:solidFill>
                  <a:schemeClr val="bg1"/>
                </a:solidFill>
              </a:endParaRPr>
            </a:p>
          </p:txBody>
        </p:sp>
      </p:grpSp>
      <p:grpSp>
        <p:nvGrpSpPr>
          <p:cNvPr id="8" name="Group 7">
            <a:extLst>
              <a:ext uri="{FF2B5EF4-FFF2-40B4-BE49-F238E27FC236}">
                <a16:creationId xmlns:a16="http://schemas.microsoft.com/office/drawing/2014/main" id="{DE4A2728-6169-9D19-F30E-A4D4A7CCFDA1}"/>
              </a:ext>
            </a:extLst>
          </p:cNvPr>
          <p:cNvGrpSpPr/>
          <p:nvPr/>
        </p:nvGrpSpPr>
        <p:grpSpPr>
          <a:xfrm>
            <a:off x="8105145" y="5522106"/>
            <a:ext cx="3780001" cy="504000"/>
            <a:chOff x="6238483" y="5819816"/>
            <a:chExt cx="4581474" cy="504000"/>
          </a:xfrm>
        </p:grpSpPr>
        <p:sp>
          <p:nvSpPr>
            <p:cNvPr id="9" name="Rectangle: Rounded Corners 8">
              <a:extLst>
                <a:ext uri="{FF2B5EF4-FFF2-40B4-BE49-F238E27FC236}">
                  <a16:creationId xmlns:a16="http://schemas.microsoft.com/office/drawing/2014/main" id="{4BB81B4A-7475-9746-9465-FB3EFB7104E7}"/>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endParaRPr lang="tr-TR" sz="1600" dirty="0"/>
            </a:p>
          </p:txBody>
        </p:sp>
        <p:sp>
          <p:nvSpPr>
            <p:cNvPr id="10" name="Oval 9">
              <a:extLst>
                <a:ext uri="{FF2B5EF4-FFF2-40B4-BE49-F238E27FC236}">
                  <a16:creationId xmlns:a16="http://schemas.microsoft.com/office/drawing/2014/main" id="{44C6263E-B733-362D-C970-C3C8429FE56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19</a:t>
              </a:r>
              <a:endParaRPr lang="tr-TR" sz="1200" dirty="0">
                <a:solidFill>
                  <a:schemeClr val="bg1"/>
                </a:solidFill>
              </a:endParaRPr>
            </a:p>
          </p:txBody>
        </p:sp>
      </p:grpSp>
      <p:sp>
        <p:nvSpPr>
          <p:cNvPr id="13" name="Başlık 1">
            <a:extLst>
              <a:ext uri="{FF2B5EF4-FFF2-40B4-BE49-F238E27FC236}">
                <a16:creationId xmlns:a16="http://schemas.microsoft.com/office/drawing/2014/main" id="{BE8FF0E9-D834-BB57-03D5-6301B38E9913}"/>
              </a:ext>
            </a:extLst>
          </p:cNvPr>
          <p:cNvSpPr>
            <a:spLocks noGrp="1"/>
          </p:cNvSpPr>
          <p:nvPr>
            <p:ph type="title"/>
          </p:nvPr>
        </p:nvSpPr>
        <p:spPr>
          <a:xfrm>
            <a:off x="45740" y="291426"/>
            <a:ext cx="12097344" cy="769441"/>
          </a:xfr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algn="ctr" defTabSz="457200">
              <a:spcBef>
                <a:spcPts val="0"/>
              </a:spcBef>
            </a:pPr>
            <a:r>
              <a:rPr lang="en-US"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rPr>
              <a:t>ASP.NET CORE WEB API  - CONTENT</a:t>
            </a:r>
            <a:endParaRPr lang="tr-TR"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endParaRPr>
          </a:p>
        </p:txBody>
      </p:sp>
    </p:spTree>
    <p:extLst>
      <p:ext uri="{BB962C8B-B14F-4D97-AF65-F5344CB8AC3E}">
        <p14:creationId xmlns:p14="http://schemas.microsoft.com/office/powerpoint/2010/main" val="27918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9F7AD411-4463-4286-96BC-46265E0E27DF}"/>
              </a:ext>
            </a:extLst>
          </p:cNvPr>
          <p:cNvGrpSpPr/>
          <p:nvPr/>
        </p:nvGrpSpPr>
        <p:grpSpPr>
          <a:xfrm>
            <a:off x="223362" y="1172376"/>
            <a:ext cx="3780000" cy="504000"/>
            <a:chOff x="969423" y="1484784"/>
            <a:chExt cx="4570366" cy="504000"/>
          </a:xfrm>
        </p:grpSpPr>
        <p:sp>
          <p:nvSpPr>
            <p:cNvPr id="4" name="Rectangle: Rounded Corners 3">
              <a:hlinkClick r:id="rId2" action="ppaction://hlinksldjump"/>
              <a:extLst>
                <a:ext uri="{FF2B5EF4-FFF2-40B4-BE49-F238E27FC236}">
                  <a16:creationId xmlns:a16="http://schemas.microsoft.com/office/drawing/2014/main" id="{B87D3548-BD6C-4FAB-B4B3-BA4762BB8E27}"/>
                </a:ext>
              </a:extLst>
            </p:cNvPr>
            <p:cNvSpPr/>
            <p:nvPr/>
          </p:nvSpPr>
          <p:spPr>
            <a:xfrm>
              <a:off x="1291789" y="1540768"/>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Introduction</a:t>
              </a:r>
              <a:endParaRPr lang="tr-TR" sz="1600" dirty="0">
                <a:solidFill>
                  <a:srgbClr val="FFFFFF"/>
                </a:solidFill>
              </a:endParaRPr>
            </a:p>
          </p:txBody>
        </p:sp>
        <p:sp>
          <p:nvSpPr>
            <p:cNvPr id="5" name="Oval 4">
              <a:extLst>
                <a:ext uri="{FF2B5EF4-FFF2-40B4-BE49-F238E27FC236}">
                  <a16:creationId xmlns:a16="http://schemas.microsoft.com/office/drawing/2014/main" id="{C6EB9FCE-4AB5-492C-9828-0F7EB740DB83}"/>
                </a:ext>
              </a:extLst>
            </p:cNvPr>
            <p:cNvSpPr/>
            <p:nvPr/>
          </p:nvSpPr>
          <p:spPr>
            <a:xfrm>
              <a:off x="969423" y="1484784"/>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1</a:t>
              </a:r>
              <a:endParaRPr lang="tr-TR" sz="1600" dirty="0">
                <a:solidFill>
                  <a:srgbClr val="FFFFFF"/>
                </a:solidFill>
              </a:endParaRPr>
            </a:p>
          </p:txBody>
        </p:sp>
      </p:grpSp>
      <p:grpSp>
        <p:nvGrpSpPr>
          <p:cNvPr id="99" name="Group 98">
            <a:extLst>
              <a:ext uri="{FF2B5EF4-FFF2-40B4-BE49-F238E27FC236}">
                <a16:creationId xmlns:a16="http://schemas.microsoft.com/office/drawing/2014/main" id="{96D57976-EF4A-4525-83CD-C753B8E6D75C}"/>
              </a:ext>
            </a:extLst>
          </p:cNvPr>
          <p:cNvGrpSpPr/>
          <p:nvPr/>
        </p:nvGrpSpPr>
        <p:grpSpPr>
          <a:xfrm>
            <a:off x="223362" y="1897331"/>
            <a:ext cx="3780000" cy="504000"/>
            <a:chOff x="981900" y="2147076"/>
            <a:chExt cx="4570366" cy="504000"/>
          </a:xfrm>
        </p:grpSpPr>
        <p:sp>
          <p:nvSpPr>
            <p:cNvPr id="44" name="Rectangle: Rounded Corners 43">
              <a:extLst>
                <a:ext uri="{FF2B5EF4-FFF2-40B4-BE49-F238E27FC236}">
                  <a16:creationId xmlns:a16="http://schemas.microsoft.com/office/drawing/2014/main" id="{F1E26A72-BF1F-48E6-B317-BA8D892E817D}"/>
                </a:ext>
              </a:extLst>
            </p:cNvPr>
            <p:cNvSpPr/>
            <p:nvPr/>
          </p:nvSpPr>
          <p:spPr>
            <a:xfrm>
              <a:off x="1304266" y="2203060"/>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N-Layer Architecture</a:t>
              </a:r>
              <a:endParaRPr lang="tr-TR" sz="1600" dirty="0">
                <a:solidFill>
                  <a:srgbClr val="FFFFFF"/>
                </a:solidFill>
              </a:endParaRPr>
            </a:p>
          </p:txBody>
        </p:sp>
        <p:sp>
          <p:nvSpPr>
            <p:cNvPr id="45" name="Oval 44">
              <a:extLst>
                <a:ext uri="{FF2B5EF4-FFF2-40B4-BE49-F238E27FC236}">
                  <a16:creationId xmlns:a16="http://schemas.microsoft.com/office/drawing/2014/main" id="{75419D30-3A55-4C2A-B1F8-CFE056DE05BB}"/>
                </a:ext>
              </a:extLst>
            </p:cNvPr>
            <p:cNvSpPr/>
            <p:nvPr/>
          </p:nvSpPr>
          <p:spPr>
            <a:xfrm>
              <a:off x="981900" y="2147076"/>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2</a:t>
              </a:r>
              <a:endParaRPr lang="tr-TR" sz="1600" dirty="0">
                <a:solidFill>
                  <a:srgbClr val="FFFFFF"/>
                </a:solidFill>
              </a:endParaRPr>
            </a:p>
          </p:txBody>
        </p:sp>
      </p:grpSp>
      <p:grpSp>
        <p:nvGrpSpPr>
          <p:cNvPr id="98" name="Group 97">
            <a:extLst>
              <a:ext uri="{FF2B5EF4-FFF2-40B4-BE49-F238E27FC236}">
                <a16:creationId xmlns:a16="http://schemas.microsoft.com/office/drawing/2014/main" id="{781F09C9-7A96-4052-9137-06A03DB5AA49}"/>
              </a:ext>
            </a:extLst>
          </p:cNvPr>
          <p:cNvGrpSpPr/>
          <p:nvPr/>
        </p:nvGrpSpPr>
        <p:grpSpPr>
          <a:xfrm>
            <a:off x="223362" y="2622286"/>
            <a:ext cx="3780000" cy="504000"/>
            <a:chOff x="969423" y="2876348"/>
            <a:chExt cx="4570366" cy="504000"/>
          </a:xfrm>
        </p:grpSpPr>
        <p:sp>
          <p:nvSpPr>
            <p:cNvPr id="53" name="Rectangle: Rounded Corners 52">
              <a:extLst>
                <a:ext uri="{FF2B5EF4-FFF2-40B4-BE49-F238E27FC236}">
                  <a16:creationId xmlns:a16="http://schemas.microsoft.com/office/drawing/2014/main" id="{861B2A06-4DB6-4E06-B5AF-BD67F2239BCD}"/>
                </a:ext>
              </a:extLst>
            </p:cNvPr>
            <p:cNvSpPr/>
            <p:nvPr/>
          </p:nvSpPr>
          <p:spPr>
            <a:xfrm>
              <a:off x="1291789" y="2932332"/>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Dependency Injection                                                                                                                                                                                                                                                                                                                                                                                  </a:t>
              </a:r>
              <a:endParaRPr lang="tr-TR" sz="1600" dirty="0">
                <a:solidFill>
                  <a:srgbClr val="FFFFFF"/>
                </a:solidFill>
              </a:endParaRPr>
            </a:p>
          </p:txBody>
        </p:sp>
        <p:sp>
          <p:nvSpPr>
            <p:cNvPr id="54" name="Oval 53">
              <a:extLst>
                <a:ext uri="{FF2B5EF4-FFF2-40B4-BE49-F238E27FC236}">
                  <a16:creationId xmlns:a16="http://schemas.microsoft.com/office/drawing/2014/main" id="{6A962A9C-9F28-4700-9ACA-8F8F3A8BD17E}"/>
                </a:ext>
              </a:extLst>
            </p:cNvPr>
            <p:cNvSpPr/>
            <p:nvPr/>
          </p:nvSpPr>
          <p:spPr>
            <a:xfrm>
              <a:off x="969423" y="2876348"/>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3</a:t>
              </a:r>
              <a:endParaRPr lang="tr-TR" sz="1600" dirty="0">
                <a:solidFill>
                  <a:srgbClr val="FFFFFF"/>
                </a:solidFill>
              </a:endParaRPr>
            </a:p>
          </p:txBody>
        </p:sp>
      </p:grpSp>
      <p:grpSp>
        <p:nvGrpSpPr>
          <p:cNvPr id="97" name="Group 96">
            <a:extLst>
              <a:ext uri="{FF2B5EF4-FFF2-40B4-BE49-F238E27FC236}">
                <a16:creationId xmlns:a16="http://schemas.microsoft.com/office/drawing/2014/main" id="{B8154BFE-D736-4C44-BB52-C13605940F3E}"/>
              </a:ext>
            </a:extLst>
          </p:cNvPr>
          <p:cNvGrpSpPr/>
          <p:nvPr/>
        </p:nvGrpSpPr>
        <p:grpSpPr>
          <a:xfrm>
            <a:off x="223362" y="3347241"/>
            <a:ext cx="3780000" cy="504000"/>
            <a:chOff x="969423" y="3601313"/>
            <a:chExt cx="4570366" cy="504000"/>
          </a:xfrm>
        </p:grpSpPr>
        <p:sp>
          <p:nvSpPr>
            <p:cNvPr id="56" name="Rectangle: Rounded Corners 55">
              <a:extLst>
                <a:ext uri="{FF2B5EF4-FFF2-40B4-BE49-F238E27FC236}">
                  <a16:creationId xmlns:a16="http://schemas.microsoft.com/office/drawing/2014/main" id="{B846FC17-40D3-428C-8133-A1C30B611B66}"/>
                </a:ext>
              </a:extLst>
            </p:cNvPr>
            <p:cNvSpPr/>
            <p:nvPr/>
          </p:nvSpPr>
          <p:spPr>
            <a:xfrm>
              <a:off x="1291789" y="3657297"/>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Middleware</a:t>
              </a:r>
              <a:endParaRPr lang="tr-TR" sz="1600" dirty="0">
                <a:solidFill>
                  <a:srgbClr val="FFFFFF"/>
                </a:solidFill>
              </a:endParaRPr>
            </a:p>
          </p:txBody>
        </p:sp>
        <p:sp>
          <p:nvSpPr>
            <p:cNvPr id="57" name="Oval 56">
              <a:extLst>
                <a:ext uri="{FF2B5EF4-FFF2-40B4-BE49-F238E27FC236}">
                  <a16:creationId xmlns:a16="http://schemas.microsoft.com/office/drawing/2014/main" id="{3B985490-17E8-4688-9142-88CC7C48EA19}"/>
                </a:ext>
              </a:extLst>
            </p:cNvPr>
            <p:cNvSpPr/>
            <p:nvPr/>
          </p:nvSpPr>
          <p:spPr>
            <a:xfrm>
              <a:off x="969423" y="3601313"/>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4</a:t>
              </a:r>
              <a:endParaRPr lang="tr-TR" sz="1600" dirty="0">
                <a:solidFill>
                  <a:srgbClr val="FFFFFF"/>
                </a:solidFill>
              </a:endParaRPr>
            </a:p>
          </p:txBody>
        </p:sp>
      </p:grpSp>
      <p:grpSp>
        <p:nvGrpSpPr>
          <p:cNvPr id="96" name="Group 95">
            <a:extLst>
              <a:ext uri="{FF2B5EF4-FFF2-40B4-BE49-F238E27FC236}">
                <a16:creationId xmlns:a16="http://schemas.microsoft.com/office/drawing/2014/main" id="{ECA9E50B-FF10-42C3-AC1F-03C86766E4A1}"/>
              </a:ext>
            </a:extLst>
          </p:cNvPr>
          <p:cNvGrpSpPr/>
          <p:nvPr/>
        </p:nvGrpSpPr>
        <p:grpSpPr>
          <a:xfrm>
            <a:off x="223362" y="4072196"/>
            <a:ext cx="3780000" cy="504000"/>
            <a:chOff x="969423" y="4326278"/>
            <a:chExt cx="4570366" cy="504000"/>
          </a:xfrm>
        </p:grpSpPr>
        <p:sp>
          <p:nvSpPr>
            <p:cNvPr id="59" name="Rectangle: Rounded Corners 58">
              <a:extLst>
                <a:ext uri="{FF2B5EF4-FFF2-40B4-BE49-F238E27FC236}">
                  <a16:creationId xmlns:a16="http://schemas.microsoft.com/office/drawing/2014/main" id="{81FE3869-86EC-4BFF-BAFD-348773A4380C}"/>
                </a:ext>
              </a:extLst>
            </p:cNvPr>
            <p:cNvSpPr/>
            <p:nvPr/>
          </p:nvSpPr>
          <p:spPr>
            <a:xfrm>
              <a:off x="1291789" y="4382262"/>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Configuration</a:t>
              </a:r>
              <a:endParaRPr lang="tr-TR" sz="1600" dirty="0">
                <a:solidFill>
                  <a:srgbClr val="FFFFFF"/>
                </a:solidFill>
              </a:endParaRPr>
            </a:p>
          </p:txBody>
        </p:sp>
        <p:sp>
          <p:nvSpPr>
            <p:cNvPr id="60" name="Oval 59">
              <a:extLst>
                <a:ext uri="{FF2B5EF4-FFF2-40B4-BE49-F238E27FC236}">
                  <a16:creationId xmlns:a16="http://schemas.microsoft.com/office/drawing/2014/main" id="{6F97D759-9EFB-4BC4-9D31-C7022E3EBB9D}"/>
                </a:ext>
              </a:extLst>
            </p:cNvPr>
            <p:cNvSpPr/>
            <p:nvPr/>
          </p:nvSpPr>
          <p:spPr>
            <a:xfrm>
              <a:off x="969423" y="4326278"/>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5                                                                                                                                                                                                                                                                                                                                                                                                                                                                                                                                                                                                                                                                                                                                                                                                                                                                                                                                                                                                                                                                                                                                                                                                                                                                                                                                                                                                                                                                                                                                                                                                                                                                                                                                                                                                                                                                                                                                                                                                                                                                                                                                                                                                                                                                                                                                                                                                                                                                                                                                                                                                                                                                                                                                                                                                                                                                                                                                                                                                           </a:t>
              </a:r>
              <a:endParaRPr lang="tr-TR" sz="1600" dirty="0">
                <a:solidFill>
                  <a:srgbClr val="FFFFFF"/>
                </a:solidFill>
              </a:endParaRPr>
            </a:p>
          </p:txBody>
        </p:sp>
      </p:grpSp>
      <p:grpSp>
        <p:nvGrpSpPr>
          <p:cNvPr id="95" name="Group 94">
            <a:extLst>
              <a:ext uri="{FF2B5EF4-FFF2-40B4-BE49-F238E27FC236}">
                <a16:creationId xmlns:a16="http://schemas.microsoft.com/office/drawing/2014/main" id="{02D6C46D-1733-407E-9DB6-035B584D0AA4}"/>
              </a:ext>
            </a:extLst>
          </p:cNvPr>
          <p:cNvGrpSpPr/>
          <p:nvPr/>
        </p:nvGrpSpPr>
        <p:grpSpPr>
          <a:xfrm>
            <a:off x="223362" y="4797151"/>
            <a:ext cx="3780000" cy="504000"/>
            <a:chOff x="969423" y="5101039"/>
            <a:chExt cx="4570366" cy="504000"/>
          </a:xfrm>
        </p:grpSpPr>
        <p:sp>
          <p:nvSpPr>
            <p:cNvPr id="62" name="Rectangle: Rounded Corners 61">
              <a:extLst>
                <a:ext uri="{FF2B5EF4-FFF2-40B4-BE49-F238E27FC236}">
                  <a16:creationId xmlns:a16="http://schemas.microsoft.com/office/drawing/2014/main" id="{B1BD8DCE-6222-449E-8A54-F1FE02A1D7A5}"/>
                </a:ext>
              </a:extLst>
            </p:cNvPr>
            <p:cNvSpPr/>
            <p:nvPr/>
          </p:nvSpPr>
          <p:spPr>
            <a:xfrm>
              <a:off x="1291789" y="5157023"/>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Options</a:t>
              </a:r>
              <a:endParaRPr lang="tr-TR" sz="1600" dirty="0"/>
            </a:p>
          </p:txBody>
        </p:sp>
        <p:sp>
          <p:nvSpPr>
            <p:cNvPr id="63" name="Oval 62">
              <a:extLst>
                <a:ext uri="{FF2B5EF4-FFF2-40B4-BE49-F238E27FC236}">
                  <a16:creationId xmlns:a16="http://schemas.microsoft.com/office/drawing/2014/main" id="{14A1908D-0B1E-4618-B206-1109435A821B}"/>
                </a:ext>
              </a:extLst>
            </p:cNvPr>
            <p:cNvSpPr/>
            <p:nvPr/>
          </p:nvSpPr>
          <p:spPr>
            <a:xfrm>
              <a:off x="969423" y="5101039"/>
              <a:ext cx="609382"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6</a:t>
              </a:r>
              <a:endParaRPr lang="tr-TR" sz="1200" dirty="0">
                <a:solidFill>
                  <a:srgbClr val="FFFFFF"/>
                </a:solidFill>
              </a:endParaRPr>
            </a:p>
          </p:txBody>
        </p:sp>
      </p:grpSp>
      <p:grpSp>
        <p:nvGrpSpPr>
          <p:cNvPr id="94" name="Group 93">
            <a:extLst>
              <a:ext uri="{FF2B5EF4-FFF2-40B4-BE49-F238E27FC236}">
                <a16:creationId xmlns:a16="http://schemas.microsoft.com/office/drawing/2014/main" id="{9717AB9D-FD4A-4756-9037-81D667CF5435}"/>
              </a:ext>
            </a:extLst>
          </p:cNvPr>
          <p:cNvGrpSpPr/>
          <p:nvPr/>
        </p:nvGrpSpPr>
        <p:grpSpPr>
          <a:xfrm>
            <a:off x="8105146" y="1169247"/>
            <a:ext cx="3780000" cy="504000"/>
            <a:chOff x="969423" y="5819816"/>
            <a:chExt cx="4570366" cy="504000"/>
          </a:xfrm>
        </p:grpSpPr>
        <p:sp>
          <p:nvSpPr>
            <p:cNvPr id="65" name="Rectangle: Rounded Corners 64">
              <a:extLst>
                <a:ext uri="{FF2B5EF4-FFF2-40B4-BE49-F238E27FC236}">
                  <a16:creationId xmlns:a16="http://schemas.microsoft.com/office/drawing/2014/main" id="{6A18A8BD-C88C-41BB-A4D6-1922F29866D8}"/>
                </a:ext>
              </a:extLst>
            </p:cNvPr>
            <p:cNvSpPr/>
            <p:nvPr/>
          </p:nvSpPr>
          <p:spPr>
            <a:xfrm>
              <a:off x="1291789"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Versioning</a:t>
              </a:r>
              <a:endParaRPr lang="tr-TR" sz="1600" dirty="0"/>
            </a:p>
          </p:txBody>
        </p:sp>
        <p:sp>
          <p:nvSpPr>
            <p:cNvPr id="66" name="Oval 65">
              <a:extLst>
                <a:ext uri="{FF2B5EF4-FFF2-40B4-BE49-F238E27FC236}">
                  <a16:creationId xmlns:a16="http://schemas.microsoft.com/office/drawing/2014/main" id="{7ABD9B49-CE51-45C7-A4F1-63EF641709F8}"/>
                </a:ext>
              </a:extLst>
            </p:cNvPr>
            <p:cNvSpPr/>
            <p:nvPr/>
          </p:nvSpPr>
          <p:spPr>
            <a:xfrm>
              <a:off x="969423" y="581981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14</a:t>
              </a:r>
              <a:endParaRPr lang="tr-TR" sz="1200" dirty="0">
                <a:solidFill>
                  <a:schemeClr val="bg1"/>
                </a:solidFill>
              </a:endParaRPr>
            </a:p>
          </p:txBody>
        </p:sp>
      </p:grpSp>
      <p:grpSp>
        <p:nvGrpSpPr>
          <p:cNvPr id="87" name="Group 86">
            <a:extLst>
              <a:ext uri="{FF2B5EF4-FFF2-40B4-BE49-F238E27FC236}">
                <a16:creationId xmlns:a16="http://schemas.microsoft.com/office/drawing/2014/main" id="{422B003C-CBE3-4318-AAFF-C176B8F2AAC5}"/>
              </a:ext>
            </a:extLst>
          </p:cNvPr>
          <p:cNvGrpSpPr/>
          <p:nvPr/>
        </p:nvGrpSpPr>
        <p:grpSpPr>
          <a:xfrm>
            <a:off x="4164254" y="1176880"/>
            <a:ext cx="3780001" cy="504000"/>
            <a:chOff x="6230489" y="1465501"/>
            <a:chExt cx="4581474" cy="504000"/>
          </a:xfrm>
        </p:grpSpPr>
        <p:sp>
          <p:nvSpPr>
            <p:cNvPr id="68" name="Rectangle: Rounded Corners 67">
              <a:hlinkClick r:id="rId3" action="ppaction://hlinksldjump"/>
              <a:extLst>
                <a:ext uri="{FF2B5EF4-FFF2-40B4-BE49-F238E27FC236}">
                  <a16:creationId xmlns:a16="http://schemas.microsoft.com/office/drawing/2014/main" id="{E95856AE-9782-49E7-B353-9B0244D49CA7}"/>
                </a:ext>
              </a:extLst>
            </p:cNvPr>
            <p:cNvSpPr/>
            <p:nvPr/>
          </p:nvSpPr>
          <p:spPr>
            <a:xfrm>
              <a:off x="6563963" y="1521485"/>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Methods</a:t>
              </a:r>
              <a:endParaRPr lang="tr-TR" sz="1600" dirty="0"/>
            </a:p>
          </p:txBody>
        </p:sp>
        <p:sp>
          <p:nvSpPr>
            <p:cNvPr id="69" name="Oval 68">
              <a:extLst>
                <a:ext uri="{FF2B5EF4-FFF2-40B4-BE49-F238E27FC236}">
                  <a16:creationId xmlns:a16="http://schemas.microsoft.com/office/drawing/2014/main" id="{4E79E412-3E2F-40E7-9628-805FAD895D75}"/>
                </a:ext>
              </a:extLst>
            </p:cNvPr>
            <p:cNvSpPr/>
            <p:nvPr/>
          </p:nvSpPr>
          <p:spPr>
            <a:xfrm>
              <a:off x="6230489" y="1465501"/>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8</a:t>
              </a:r>
              <a:endParaRPr lang="tr-TR" sz="1200" dirty="0">
                <a:solidFill>
                  <a:schemeClr val="bg1"/>
                </a:solidFill>
              </a:endParaRPr>
            </a:p>
          </p:txBody>
        </p:sp>
      </p:grpSp>
      <p:grpSp>
        <p:nvGrpSpPr>
          <p:cNvPr id="93" name="Group 92">
            <a:extLst>
              <a:ext uri="{FF2B5EF4-FFF2-40B4-BE49-F238E27FC236}">
                <a16:creationId xmlns:a16="http://schemas.microsoft.com/office/drawing/2014/main" id="{CCD4D726-096B-4B55-B427-C786DC0F4570}"/>
              </a:ext>
            </a:extLst>
          </p:cNvPr>
          <p:cNvGrpSpPr/>
          <p:nvPr/>
        </p:nvGrpSpPr>
        <p:grpSpPr>
          <a:xfrm>
            <a:off x="4164254" y="3784015"/>
            <a:ext cx="3780001" cy="504000"/>
            <a:chOff x="6230489" y="2147076"/>
            <a:chExt cx="4581474" cy="504000"/>
          </a:xfrm>
        </p:grpSpPr>
        <p:sp>
          <p:nvSpPr>
            <p:cNvPr id="71" name="Rectangle: Rounded Corners 70">
              <a:extLst>
                <a:ext uri="{FF2B5EF4-FFF2-40B4-BE49-F238E27FC236}">
                  <a16:creationId xmlns:a16="http://schemas.microsoft.com/office/drawing/2014/main" id="{35801018-9A12-4024-971D-6E25007173F9}"/>
                </a:ext>
              </a:extLst>
            </p:cNvPr>
            <p:cNvSpPr/>
            <p:nvPr/>
          </p:nvSpPr>
          <p:spPr>
            <a:xfrm>
              <a:off x="6563963"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Routing</a:t>
              </a:r>
              <a:endParaRPr lang="tr-TR" sz="1600" dirty="0"/>
            </a:p>
          </p:txBody>
        </p:sp>
        <p:sp>
          <p:nvSpPr>
            <p:cNvPr id="72" name="Oval 71">
              <a:extLst>
                <a:ext uri="{FF2B5EF4-FFF2-40B4-BE49-F238E27FC236}">
                  <a16:creationId xmlns:a16="http://schemas.microsoft.com/office/drawing/2014/main" id="{5B145A0C-F644-4985-B737-4F12E08440A3}"/>
                </a:ext>
              </a:extLst>
            </p:cNvPr>
            <p:cNvSpPr/>
            <p:nvPr/>
          </p:nvSpPr>
          <p:spPr>
            <a:xfrm>
              <a:off x="6230489" y="214707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11</a:t>
              </a:r>
              <a:endParaRPr lang="tr-TR" sz="1200" dirty="0">
                <a:solidFill>
                  <a:schemeClr val="bg1"/>
                </a:solidFill>
              </a:endParaRPr>
            </a:p>
          </p:txBody>
        </p:sp>
      </p:grpSp>
      <p:grpSp>
        <p:nvGrpSpPr>
          <p:cNvPr id="92" name="Group 91">
            <a:extLst>
              <a:ext uri="{FF2B5EF4-FFF2-40B4-BE49-F238E27FC236}">
                <a16:creationId xmlns:a16="http://schemas.microsoft.com/office/drawing/2014/main" id="{A101A785-B9FD-4E16-836C-A1F48FCE4496}"/>
              </a:ext>
            </a:extLst>
          </p:cNvPr>
          <p:cNvGrpSpPr/>
          <p:nvPr/>
        </p:nvGrpSpPr>
        <p:grpSpPr>
          <a:xfrm>
            <a:off x="4164254" y="2045925"/>
            <a:ext cx="3780001" cy="504000"/>
            <a:chOff x="6230489" y="2896630"/>
            <a:chExt cx="4581474" cy="504000"/>
          </a:xfrm>
        </p:grpSpPr>
        <p:sp>
          <p:nvSpPr>
            <p:cNvPr id="74" name="Rectangle: Rounded Corners 73">
              <a:extLst>
                <a:ext uri="{FF2B5EF4-FFF2-40B4-BE49-F238E27FC236}">
                  <a16:creationId xmlns:a16="http://schemas.microsoft.com/office/drawing/2014/main" id="{CE39F7CA-F013-4875-B414-B8C1F9D98813}"/>
                </a:ext>
              </a:extLst>
            </p:cNvPr>
            <p:cNvSpPr/>
            <p:nvPr/>
          </p:nvSpPr>
          <p:spPr>
            <a:xfrm>
              <a:off x="6563963" y="2952614"/>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Status Code</a:t>
              </a:r>
              <a:endParaRPr lang="tr-TR" sz="1600" dirty="0"/>
            </a:p>
          </p:txBody>
        </p:sp>
        <p:sp>
          <p:nvSpPr>
            <p:cNvPr id="75" name="Oval 74">
              <a:extLst>
                <a:ext uri="{FF2B5EF4-FFF2-40B4-BE49-F238E27FC236}">
                  <a16:creationId xmlns:a16="http://schemas.microsoft.com/office/drawing/2014/main" id="{96750293-CC6A-4BB2-8FE2-5311D042469B}"/>
                </a:ext>
              </a:extLst>
            </p:cNvPr>
            <p:cNvSpPr/>
            <p:nvPr/>
          </p:nvSpPr>
          <p:spPr>
            <a:xfrm>
              <a:off x="6230489" y="2896630"/>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9</a:t>
              </a:r>
              <a:endParaRPr lang="tr-TR" sz="800" dirty="0">
                <a:solidFill>
                  <a:schemeClr val="bg1"/>
                </a:solidFill>
              </a:endParaRPr>
            </a:p>
          </p:txBody>
        </p:sp>
      </p:grpSp>
      <p:grpSp>
        <p:nvGrpSpPr>
          <p:cNvPr id="91" name="Group 90">
            <a:extLst>
              <a:ext uri="{FF2B5EF4-FFF2-40B4-BE49-F238E27FC236}">
                <a16:creationId xmlns:a16="http://schemas.microsoft.com/office/drawing/2014/main" id="{53D422AE-0A16-4406-9DD5-8B6D99BB8261}"/>
              </a:ext>
            </a:extLst>
          </p:cNvPr>
          <p:cNvGrpSpPr/>
          <p:nvPr/>
        </p:nvGrpSpPr>
        <p:grpSpPr>
          <a:xfrm>
            <a:off x="4164254" y="2914970"/>
            <a:ext cx="3780001" cy="504000"/>
            <a:chOff x="6238483" y="3646184"/>
            <a:chExt cx="4581474" cy="504000"/>
          </a:xfrm>
        </p:grpSpPr>
        <p:sp>
          <p:nvSpPr>
            <p:cNvPr id="77" name="Rectangle: Rounded Corners 76">
              <a:extLst>
                <a:ext uri="{FF2B5EF4-FFF2-40B4-BE49-F238E27FC236}">
                  <a16:creationId xmlns:a16="http://schemas.microsoft.com/office/drawing/2014/main" id="{C593FD7C-3B7E-4B9A-9115-9D7450F92729}"/>
                </a:ext>
              </a:extLst>
            </p:cNvPr>
            <p:cNvSpPr/>
            <p:nvPr/>
          </p:nvSpPr>
          <p:spPr>
            <a:xfrm>
              <a:off x="6571957" y="3702168"/>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Header</a:t>
              </a:r>
              <a:endParaRPr lang="tr-TR" sz="1600" dirty="0"/>
            </a:p>
          </p:txBody>
        </p:sp>
        <p:sp>
          <p:nvSpPr>
            <p:cNvPr id="78" name="Oval 77">
              <a:extLst>
                <a:ext uri="{FF2B5EF4-FFF2-40B4-BE49-F238E27FC236}">
                  <a16:creationId xmlns:a16="http://schemas.microsoft.com/office/drawing/2014/main" id="{5B5A22CA-7A0D-461D-8628-E6EB3636314F}"/>
                </a:ext>
              </a:extLst>
            </p:cNvPr>
            <p:cNvSpPr/>
            <p:nvPr/>
          </p:nvSpPr>
          <p:spPr>
            <a:xfrm>
              <a:off x="6238483" y="3646184"/>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10</a:t>
              </a:r>
              <a:endParaRPr lang="tr-TR" sz="1200" dirty="0">
                <a:solidFill>
                  <a:schemeClr val="bg1"/>
                </a:solidFill>
              </a:endParaRPr>
            </a:p>
          </p:txBody>
        </p:sp>
      </p:grpSp>
      <p:grpSp>
        <p:nvGrpSpPr>
          <p:cNvPr id="90" name="Group 89">
            <a:extLst>
              <a:ext uri="{FF2B5EF4-FFF2-40B4-BE49-F238E27FC236}">
                <a16:creationId xmlns:a16="http://schemas.microsoft.com/office/drawing/2014/main" id="{F3882150-91DE-40F6-975C-F47590F038DD}"/>
              </a:ext>
            </a:extLst>
          </p:cNvPr>
          <p:cNvGrpSpPr/>
          <p:nvPr/>
        </p:nvGrpSpPr>
        <p:grpSpPr>
          <a:xfrm>
            <a:off x="4164254" y="4653060"/>
            <a:ext cx="3780001" cy="504000"/>
            <a:chOff x="6238483" y="4382016"/>
            <a:chExt cx="4581474" cy="504000"/>
          </a:xfrm>
        </p:grpSpPr>
        <p:sp>
          <p:nvSpPr>
            <p:cNvPr id="80" name="Rectangle: Rounded Corners 79">
              <a:extLst>
                <a:ext uri="{FF2B5EF4-FFF2-40B4-BE49-F238E27FC236}">
                  <a16:creationId xmlns:a16="http://schemas.microsoft.com/office/drawing/2014/main" id="{D9574ECB-6F65-4F5A-98BE-8507CFA091ED}"/>
                </a:ext>
              </a:extLst>
            </p:cNvPr>
            <p:cNvSpPr/>
            <p:nvPr/>
          </p:nvSpPr>
          <p:spPr>
            <a:xfrm>
              <a:off x="6571957" y="44380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t>Automapper</a:t>
              </a:r>
            </a:p>
          </p:txBody>
        </p:sp>
        <p:sp>
          <p:nvSpPr>
            <p:cNvPr id="81" name="Oval 80">
              <a:extLst>
                <a:ext uri="{FF2B5EF4-FFF2-40B4-BE49-F238E27FC236}">
                  <a16:creationId xmlns:a16="http://schemas.microsoft.com/office/drawing/2014/main" id="{610EC05B-763A-4B00-B143-0C01FF24F866}"/>
                </a:ext>
              </a:extLst>
            </p:cNvPr>
            <p:cNvSpPr/>
            <p:nvPr/>
          </p:nvSpPr>
          <p:spPr>
            <a:xfrm>
              <a:off x="6238483" y="43820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12</a:t>
              </a:r>
              <a:endParaRPr lang="tr-TR" sz="1200" dirty="0">
                <a:solidFill>
                  <a:schemeClr val="bg1"/>
                </a:solidFill>
              </a:endParaRPr>
            </a:p>
          </p:txBody>
        </p:sp>
      </p:grpSp>
      <p:grpSp>
        <p:nvGrpSpPr>
          <p:cNvPr id="89" name="Group 88">
            <a:extLst>
              <a:ext uri="{FF2B5EF4-FFF2-40B4-BE49-F238E27FC236}">
                <a16:creationId xmlns:a16="http://schemas.microsoft.com/office/drawing/2014/main" id="{5EA66C0F-CC77-4941-8349-12B16DD1E68C}"/>
              </a:ext>
            </a:extLst>
          </p:cNvPr>
          <p:cNvGrpSpPr/>
          <p:nvPr/>
        </p:nvGrpSpPr>
        <p:grpSpPr>
          <a:xfrm>
            <a:off x="4164254" y="5522106"/>
            <a:ext cx="3780001" cy="504000"/>
            <a:chOff x="6228663" y="5101039"/>
            <a:chExt cx="4581474" cy="504000"/>
          </a:xfrm>
        </p:grpSpPr>
        <p:sp>
          <p:nvSpPr>
            <p:cNvPr id="82" name="Rectangle: Rounded Corners 81">
              <a:extLst>
                <a:ext uri="{FF2B5EF4-FFF2-40B4-BE49-F238E27FC236}">
                  <a16:creationId xmlns:a16="http://schemas.microsoft.com/office/drawing/2014/main" id="{6DD5D41D-4726-42FC-BA0C-BEC5356730A1}"/>
                </a:ext>
              </a:extLst>
            </p:cNvPr>
            <p:cNvSpPr/>
            <p:nvPr/>
          </p:nvSpPr>
          <p:spPr>
            <a:xfrm>
              <a:off x="6562137"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Fluent Validation</a:t>
              </a:r>
              <a:endParaRPr lang="tr-TR" sz="1600" dirty="0"/>
            </a:p>
          </p:txBody>
        </p:sp>
        <p:sp>
          <p:nvSpPr>
            <p:cNvPr id="83" name="Oval 82">
              <a:extLst>
                <a:ext uri="{FF2B5EF4-FFF2-40B4-BE49-F238E27FC236}">
                  <a16:creationId xmlns:a16="http://schemas.microsoft.com/office/drawing/2014/main" id="{0671E822-671D-4E09-ABC2-324ACB90FE34}"/>
                </a:ext>
              </a:extLst>
            </p:cNvPr>
            <p:cNvSpPr/>
            <p:nvPr/>
          </p:nvSpPr>
          <p:spPr>
            <a:xfrm>
              <a:off x="6228663" y="5101039"/>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13</a:t>
              </a:r>
              <a:endParaRPr lang="tr-TR" sz="1200" dirty="0">
                <a:solidFill>
                  <a:schemeClr val="bg1"/>
                </a:solidFill>
              </a:endParaRPr>
            </a:p>
          </p:txBody>
        </p:sp>
      </p:grpSp>
      <p:grpSp>
        <p:nvGrpSpPr>
          <p:cNvPr id="88" name="Group 87">
            <a:extLst>
              <a:ext uri="{FF2B5EF4-FFF2-40B4-BE49-F238E27FC236}">
                <a16:creationId xmlns:a16="http://schemas.microsoft.com/office/drawing/2014/main" id="{9E61DCD2-45EC-4375-AB95-9DD7094869E4}"/>
              </a:ext>
            </a:extLst>
          </p:cNvPr>
          <p:cNvGrpSpPr/>
          <p:nvPr/>
        </p:nvGrpSpPr>
        <p:grpSpPr>
          <a:xfrm>
            <a:off x="8105145" y="2039819"/>
            <a:ext cx="3780001" cy="504000"/>
            <a:chOff x="6238483" y="5819816"/>
            <a:chExt cx="4581474" cy="504000"/>
          </a:xfrm>
        </p:grpSpPr>
        <p:sp>
          <p:nvSpPr>
            <p:cNvPr id="84" name="Rectangle: Rounded Corners 83">
              <a:extLst>
                <a:ext uri="{FF2B5EF4-FFF2-40B4-BE49-F238E27FC236}">
                  <a16:creationId xmlns:a16="http://schemas.microsoft.com/office/drawing/2014/main" id="{0227CB5C-30D9-4091-ACAD-AAB4D7F224A6}"/>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CORS</a:t>
              </a:r>
              <a:endParaRPr lang="tr-TR" sz="1600" dirty="0"/>
            </a:p>
          </p:txBody>
        </p:sp>
        <p:sp>
          <p:nvSpPr>
            <p:cNvPr id="85" name="Oval 84">
              <a:extLst>
                <a:ext uri="{FF2B5EF4-FFF2-40B4-BE49-F238E27FC236}">
                  <a16:creationId xmlns:a16="http://schemas.microsoft.com/office/drawing/2014/main" id="{13C8A6FB-34D6-4F52-A932-57C03DC974D4}"/>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15</a:t>
              </a:r>
              <a:endParaRPr lang="tr-TR" sz="1200" dirty="0">
                <a:solidFill>
                  <a:schemeClr val="bg1"/>
                </a:solidFill>
              </a:endParaRPr>
            </a:p>
          </p:txBody>
        </p:sp>
      </p:grpSp>
      <p:grpSp>
        <p:nvGrpSpPr>
          <p:cNvPr id="46" name="Group 45">
            <a:extLst>
              <a:ext uri="{FF2B5EF4-FFF2-40B4-BE49-F238E27FC236}">
                <a16:creationId xmlns:a16="http://schemas.microsoft.com/office/drawing/2014/main" id="{D28457DA-4D76-43E5-BB3B-E16507A17AD8}"/>
              </a:ext>
            </a:extLst>
          </p:cNvPr>
          <p:cNvGrpSpPr/>
          <p:nvPr/>
        </p:nvGrpSpPr>
        <p:grpSpPr>
          <a:xfrm>
            <a:off x="8105145" y="2910391"/>
            <a:ext cx="3780001" cy="504000"/>
            <a:chOff x="6238483" y="5819816"/>
            <a:chExt cx="4581474" cy="504000"/>
          </a:xfrm>
        </p:grpSpPr>
        <p:sp>
          <p:nvSpPr>
            <p:cNvPr id="47" name="Rectangle: Rounded Corners 46">
              <a:extLst>
                <a:ext uri="{FF2B5EF4-FFF2-40B4-BE49-F238E27FC236}">
                  <a16:creationId xmlns:a16="http://schemas.microsoft.com/office/drawing/2014/main" id="{C34CC3EA-695B-48DD-ADA0-7E9F3B56A8C1}"/>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Nlogger</a:t>
              </a:r>
              <a:endParaRPr lang="tr-TR" sz="1600" dirty="0"/>
            </a:p>
          </p:txBody>
        </p:sp>
        <p:sp>
          <p:nvSpPr>
            <p:cNvPr id="48" name="Oval 47">
              <a:extLst>
                <a:ext uri="{FF2B5EF4-FFF2-40B4-BE49-F238E27FC236}">
                  <a16:creationId xmlns:a16="http://schemas.microsoft.com/office/drawing/2014/main" id="{E952B87F-F2DA-4526-98D5-DFC3F32CCE13}"/>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16</a:t>
              </a:r>
              <a:endParaRPr lang="tr-TR" sz="1200" dirty="0">
                <a:solidFill>
                  <a:schemeClr val="bg1"/>
                </a:solidFill>
              </a:endParaRPr>
            </a:p>
          </p:txBody>
        </p:sp>
      </p:grpSp>
      <p:grpSp>
        <p:nvGrpSpPr>
          <p:cNvPr id="49" name="Group 48">
            <a:extLst>
              <a:ext uri="{FF2B5EF4-FFF2-40B4-BE49-F238E27FC236}">
                <a16:creationId xmlns:a16="http://schemas.microsoft.com/office/drawing/2014/main" id="{44BC65B7-D35E-4035-A49F-6A9ED4B64F4D}"/>
              </a:ext>
            </a:extLst>
          </p:cNvPr>
          <p:cNvGrpSpPr/>
          <p:nvPr/>
        </p:nvGrpSpPr>
        <p:grpSpPr>
          <a:xfrm>
            <a:off x="8105145" y="3780963"/>
            <a:ext cx="3780001" cy="504000"/>
            <a:chOff x="6238483" y="5819816"/>
            <a:chExt cx="4581474" cy="504000"/>
          </a:xfrm>
        </p:grpSpPr>
        <p:sp>
          <p:nvSpPr>
            <p:cNvPr id="50" name="Rectangle: Rounded Corners 49">
              <a:extLst>
                <a:ext uri="{FF2B5EF4-FFF2-40B4-BE49-F238E27FC236}">
                  <a16:creationId xmlns:a16="http://schemas.microsoft.com/office/drawing/2014/main" id="{8D59650E-5D12-4547-923F-3C020FBAE1FC}"/>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Exception</a:t>
              </a:r>
              <a:endParaRPr lang="tr-TR" sz="1600" dirty="0"/>
            </a:p>
          </p:txBody>
        </p:sp>
        <p:sp>
          <p:nvSpPr>
            <p:cNvPr id="51" name="Oval 50">
              <a:extLst>
                <a:ext uri="{FF2B5EF4-FFF2-40B4-BE49-F238E27FC236}">
                  <a16:creationId xmlns:a16="http://schemas.microsoft.com/office/drawing/2014/main" id="{185E5BBE-EF4C-488E-9E2B-1248DFA7364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17</a:t>
              </a:r>
              <a:endParaRPr lang="tr-TR" sz="1200" dirty="0">
                <a:solidFill>
                  <a:schemeClr val="bg1"/>
                </a:solidFill>
              </a:endParaRPr>
            </a:p>
          </p:txBody>
        </p:sp>
      </p:grpSp>
      <p:grpSp>
        <p:nvGrpSpPr>
          <p:cNvPr id="52" name="Group 51">
            <a:extLst>
              <a:ext uri="{FF2B5EF4-FFF2-40B4-BE49-F238E27FC236}">
                <a16:creationId xmlns:a16="http://schemas.microsoft.com/office/drawing/2014/main" id="{8FD69C71-13BE-4643-A4F7-49EBE587A2E0}"/>
              </a:ext>
            </a:extLst>
          </p:cNvPr>
          <p:cNvGrpSpPr/>
          <p:nvPr/>
        </p:nvGrpSpPr>
        <p:grpSpPr>
          <a:xfrm>
            <a:off x="223361" y="5522106"/>
            <a:ext cx="3780001" cy="504000"/>
            <a:chOff x="6238483" y="5819816"/>
            <a:chExt cx="4581474" cy="504000"/>
          </a:xfrm>
        </p:grpSpPr>
        <p:sp>
          <p:nvSpPr>
            <p:cNvPr id="55" name="Rectangle: Rounded Corners 54">
              <a:extLst>
                <a:ext uri="{FF2B5EF4-FFF2-40B4-BE49-F238E27FC236}">
                  <a16:creationId xmlns:a16="http://schemas.microsoft.com/office/drawing/2014/main" id="{9B2FB8D3-E100-4145-9004-A1462E0B4673}"/>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Enviroments</a:t>
              </a:r>
              <a:endParaRPr lang="tr-TR" sz="1600" dirty="0"/>
            </a:p>
          </p:txBody>
        </p:sp>
        <p:sp>
          <p:nvSpPr>
            <p:cNvPr id="58" name="Oval 57">
              <a:extLst>
                <a:ext uri="{FF2B5EF4-FFF2-40B4-BE49-F238E27FC236}">
                  <a16:creationId xmlns:a16="http://schemas.microsoft.com/office/drawing/2014/main" id="{891BB666-79E9-4DD4-88DE-F9A685AE9AFB}"/>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7</a:t>
              </a:r>
              <a:endParaRPr lang="tr-TR" sz="1200" dirty="0">
                <a:solidFill>
                  <a:schemeClr val="bg1"/>
                </a:solidFill>
              </a:endParaRPr>
            </a:p>
          </p:txBody>
        </p:sp>
      </p:grpSp>
      <p:grpSp>
        <p:nvGrpSpPr>
          <p:cNvPr id="3" name="Group 2">
            <a:extLst>
              <a:ext uri="{FF2B5EF4-FFF2-40B4-BE49-F238E27FC236}">
                <a16:creationId xmlns:a16="http://schemas.microsoft.com/office/drawing/2014/main" id="{95B00BD6-9CF4-3636-2407-CF2B1A96D66E}"/>
              </a:ext>
            </a:extLst>
          </p:cNvPr>
          <p:cNvGrpSpPr/>
          <p:nvPr/>
        </p:nvGrpSpPr>
        <p:grpSpPr>
          <a:xfrm>
            <a:off x="8105145" y="4651535"/>
            <a:ext cx="3780001" cy="504000"/>
            <a:chOff x="6238483" y="5819816"/>
            <a:chExt cx="4581474" cy="504000"/>
          </a:xfrm>
        </p:grpSpPr>
        <p:sp>
          <p:nvSpPr>
            <p:cNvPr id="6" name="Rectangle: Rounded Corners 5">
              <a:extLst>
                <a:ext uri="{FF2B5EF4-FFF2-40B4-BE49-F238E27FC236}">
                  <a16:creationId xmlns:a16="http://schemas.microsoft.com/office/drawing/2014/main" id="{A0547F54-4B4F-EFEC-D5D0-FC809F8A6FD8}"/>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Filters</a:t>
              </a:r>
              <a:endParaRPr lang="tr-TR" sz="1600" dirty="0"/>
            </a:p>
          </p:txBody>
        </p:sp>
        <p:sp>
          <p:nvSpPr>
            <p:cNvPr id="7" name="Oval 6">
              <a:extLst>
                <a:ext uri="{FF2B5EF4-FFF2-40B4-BE49-F238E27FC236}">
                  <a16:creationId xmlns:a16="http://schemas.microsoft.com/office/drawing/2014/main" id="{8C73F6A5-DAAB-46D1-04CE-E8F4201AD5E0}"/>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18</a:t>
              </a:r>
              <a:endParaRPr lang="tr-TR" sz="1200" dirty="0">
                <a:solidFill>
                  <a:schemeClr val="bg1"/>
                </a:solidFill>
              </a:endParaRPr>
            </a:p>
          </p:txBody>
        </p:sp>
      </p:grpSp>
      <p:grpSp>
        <p:nvGrpSpPr>
          <p:cNvPr id="8" name="Group 7">
            <a:extLst>
              <a:ext uri="{FF2B5EF4-FFF2-40B4-BE49-F238E27FC236}">
                <a16:creationId xmlns:a16="http://schemas.microsoft.com/office/drawing/2014/main" id="{DE4A2728-6169-9D19-F30E-A4D4A7CCFDA1}"/>
              </a:ext>
            </a:extLst>
          </p:cNvPr>
          <p:cNvGrpSpPr/>
          <p:nvPr/>
        </p:nvGrpSpPr>
        <p:grpSpPr>
          <a:xfrm>
            <a:off x="8105145" y="5522106"/>
            <a:ext cx="3780001" cy="504000"/>
            <a:chOff x="6238483" y="5819816"/>
            <a:chExt cx="4581474" cy="504000"/>
          </a:xfrm>
        </p:grpSpPr>
        <p:sp>
          <p:nvSpPr>
            <p:cNvPr id="9" name="Rectangle: Rounded Corners 8">
              <a:extLst>
                <a:ext uri="{FF2B5EF4-FFF2-40B4-BE49-F238E27FC236}">
                  <a16:creationId xmlns:a16="http://schemas.microsoft.com/office/drawing/2014/main" id="{4BB81B4A-7475-9746-9465-FB3EFB7104E7}"/>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endParaRPr lang="tr-TR" sz="1600" dirty="0"/>
            </a:p>
          </p:txBody>
        </p:sp>
        <p:sp>
          <p:nvSpPr>
            <p:cNvPr id="10" name="Oval 9">
              <a:extLst>
                <a:ext uri="{FF2B5EF4-FFF2-40B4-BE49-F238E27FC236}">
                  <a16:creationId xmlns:a16="http://schemas.microsoft.com/office/drawing/2014/main" id="{44C6263E-B733-362D-C970-C3C8429FE56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19</a:t>
              </a:r>
              <a:endParaRPr lang="tr-TR" sz="1200" dirty="0">
                <a:solidFill>
                  <a:schemeClr val="bg1"/>
                </a:solidFill>
              </a:endParaRPr>
            </a:p>
          </p:txBody>
        </p:sp>
      </p:grpSp>
      <p:sp>
        <p:nvSpPr>
          <p:cNvPr id="13" name="Başlık 1">
            <a:extLst>
              <a:ext uri="{FF2B5EF4-FFF2-40B4-BE49-F238E27FC236}">
                <a16:creationId xmlns:a16="http://schemas.microsoft.com/office/drawing/2014/main" id="{BE8FF0E9-D834-BB57-03D5-6301B38E9913}"/>
              </a:ext>
            </a:extLst>
          </p:cNvPr>
          <p:cNvSpPr>
            <a:spLocks noGrp="1"/>
          </p:cNvSpPr>
          <p:nvPr>
            <p:ph type="title"/>
          </p:nvPr>
        </p:nvSpPr>
        <p:spPr>
          <a:xfrm>
            <a:off x="45740" y="291426"/>
            <a:ext cx="12097344" cy="769441"/>
          </a:xfr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algn="ctr" defTabSz="457200">
              <a:spcBef>
                <a:spcPts val="0"/>
              </a:spcBef>
            </a:pPr>
            <a:r>
              <a:rPr lang="en-US"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rPr>
              <a:t>ASP.NET CORE WEB API  - CONTENT</a:t>
            </a:r>
            <a:endParaRPr lang="tr-TR"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endParaRPr>
          </a:p>
        </p:txBody>
      </p:sp>
    </p:spTree>
    <p:extLst>
      <p:ext uri="{BB962C8B-B14F-4D97-AF65-F5344CB8AC3E}">
        <p14:creationId xmlns:p14="http://schemas.microsoft.com/office/powerpoint/2010/main" val="15122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9F7AD411-4463-4286-96BC-46265E0E27DF}"/>
              </a:ext>
            </a:extLst>
          </p:cNvPr>
          <p:cNvGrpSpPr/>
          <p:nvPr/>
        </p:nvGrpSpPr>
        <p:grpSpPr>
          <a:xfrm>
            <a:off x="223362" y="1172376"/>
            <a:ext cx="3780000" cy="504000"/>
            <a:chOff x="969423" y="1484784"/>
            <a:chExt cx="4570366" cy="504000"/>
          </a:xfrm>
        </p:grpSpPr>
        <p:sp>
          <p:nvSpPr>
            <p:cNvPr id="4" name="Rectangle: Rounded Corners 3">
              <a:hlinkClick r:id="rId2" action="ppaction://hlinksldjump"/>
              <a:extLst>
                <a:ext uri="{FF2B5EF4-FFF2-40B4-BE49-F238E27FC236}">
                  <a16:creationId xmlns:a16="http://schemas.microsoft.com/office/drawing/2014/main" id="{B87D3548-BD6C-4FAB-B4B3-BA4762BB8E27}"/>
                </a:ext>
              </a:extLst>
            </p:cNvPr>
            <p:cNvSpPr/>
            <p:nvPr/>
          </p:nvSpPr>
          <p:spPr>
            <a:xfrm>
              <a:off x="1291789" y="1540768"/>
              <a:ext cx="4248000" cy="432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Introduction</a:t>
              </a:r>
              <a:endParaRPr lang="tr-TR" sz="1600" dirty="0">
                <a:solidFill>
                  <a:srgbClr val="FFFFFF"/>
                </a:solidFill>
              </a:endParaRPr>
            </a:p>
          </p:txBody>
        </p:sp>
        <p:sp>
          <p:nvSpPr>
            <p:cNvPr id="5" name="Oval 4">
              <a:extLst>
                <a:ext uri="{FF2B5EF4-FFF2-40B4-BE49-F238E27FC236}">
                  <a16:creationId xmlns:a16="http://schemas.microsoft.com/office/drawing/2014/main" id="{C6EB9FCE-4AB5-492C-9828-0F7EB740DB83}"/>
                </a:ext>
              </a:extLst>
            </p:cNvPr>
            <p:cNvSpPr/>
            <p:nvPr/>
          </p:nvSpPr>
          <p:spPr>
            <a:xfrm>
              <a:off x="969423" y="1484784"/>
              <a:ext cx="609382" cy="5040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1</a:t>
              </a:r>
              <a:endParaRPr lang="tr-TR" sz="1100" b="1" dirty="0">
                <a:solidFill>
                  <a:schemeClr val="tx1"/>
                </a:solidFill>
              </a:endParaRPr>
            </a:p>
          </p:txBody>
        </p:sp>
      </p:grpSp>
      <p:grpSp>
        <p:nvGrpSpPr>
          <p:cNvPr id="99" name="Group 98">
            <a:extLst>
              <a:ext uri="{FF2B5EF4-FFF2-40B4-BE49-F238E27FC236}">
                <a16:creationId xmlns:a16="http://schemas.microsoft.com/office/drawing/2014/main" id="{96D57976-EF4A-4525-83CD-C753B8E6D75C}"/>
              </a:ext>
            </a:extLst>
          </p:cNvPr>
          <p:cNvGrpSpPr/>
          <p:nvPr/>
        </p:nvGrpSpPr>
        <p:grpSpPr>
          <a:xfrm>
            <a:off x="223362" y="1897331"/>
            <a:ext cx="3780000" cy="504000"/>
            <a:chOff x="981900" y="2147076"/>
            <a:chExt cx="4570366" cy="504000"/>
          </a:xfrm>
          <a:solidFill>
            <a:schemeClr val="accent4">
              <a:lumMod val="75000"/>
            </a:schemeClr>
          </a:solidFill>
        </p:grpSpPr>
        <p:sp>
          <p:nvSpPr>
            <p:cNvPr id="44" name="Rectangle: Rounded Corners 43">
              <a:extLst>
                <a:ext uri="{FF2B5EF4-FFF2-40B4-BE49-F238E27FC236}">
                  <a16:creationId xmlns:a16="http://schemas.microsoft.com/office/drawing/2014/main" id="{F1E26A72-BF1F-48E6-B317-BA8D892E817D}"/>
                </a:ext>
              </a:extLst>
            </p:cNvPr>
            <p:cNvSpPr/>
            <p:nvPr/>
          </p:nvSpPr>
          <p:spPr>
            <a:xfrm>
              <a:off x="1304266" y="2203060"/>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N-Layer Architecture</a:t>
              </a:r>
              <a:endParaRPr lang="tr-TR" sz="1600" dirty="0">
                <a:solidFill>
                  <a:srgbClr val="FFFFFF"/>
                </a:solidFill>
              </a:endParaRPr>
            </a:p>
          </p:txBody>
        </p:sp>
        <p:sp>
          <p:nvSpPr>
            <p:cNvPr id="45" name="Oval 44">
              <a:extLst>
                <a:ext uri="{FF2B5EF4-FFF2-40B4-BE49-F238E27FC236}">
                  <a16:creationId xmlns:a16="http://schemas.microsoft.com/office/drawing/2014/main" id="{75419D30-3A55-4C2A-B1F8-CFE056DE05BB}"/>
                </a:ext>
              </a:extLst>
            </p:cNvPr>
            <p:cNvSpPr/>
            <p:nvPr/>
          </p:nvSpPr>
          <p:spPr>
            <a:xfrm>
              <a:off x="981900" y="2147076"/>
              <a:ext cx="609382"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FFFFFF"/>
                  </a:solidFill>
                </a:rPr>
                <a:t>2</a:t>
              </a:r>
              <a:endParaRPr lang="tr-TR" sz="1100" b="1" dirty="0">
                <a:solidFill>
                  <a:srgbClr val="FFFFFF"/>
                </a:solidFill>
              </a:endParaRPr>
            </a:p>
          </p:txBody>
        </p:sp>
      </p:grpSp>
      <p:grpSp>
        <p:nvGrpSpPr>
          <p:cNvPr id="98" name="Group 97">
            <a:extLst>
              <a:ext uri="{FF2B5EF4-FFF2-40B4-BE49-F238E27FC236}">
                <a16:creationId xmlns:a16="http://schemas.microsoft.com/office/drawing/2014/main" id="{781F09C9-7A96-4052-9137-06A03DB5AA49}"/>
              </a:ext>
            </a:extLst>
          </p:cNvPr>
          <p:cNvGrpSpPr/>
          <p:nvPr/>
        </p:nvGrpSpPr>
        <p:grpSpPr>
          <a:xfrm>
            <a:off x="223362" y="2622286"/>
            <a:ext cx="3780000" cy="504000"/>
            <a:chOff x="969423" y="2876348"/>
            <a:chExt cx="4570366" cy="504000"/>
          </a:xfrm>
          <a:solidFill>
            <a:schemeClr val="accent4">
              <a:lumMod val="75000"/>
            </a:schemeClr>
          </a:solidFill>
        </p:grpSpPr>
        <p:sp>
          <p:nvSpPr>
            <p:cNvPr id="53" name="Rectangle: Rounded Corners 52">
              <a:extLst>
                <a:ext uri="{FF2B5EF4-FFF2-40B4-BE49-F238E27FC236}">
                  <a16:creationId xmlns:a16="http://schemas.microsoft.com/office/drawing/2014/main" id="{861B2A06-4DB6-4E06-B5AF-BD67F2239BCD}"/>
                </a:ext>
              </a:extLst>
            </p:cNvPr>
            <p:cNvSpPr/>
            <p:nvPr/>
          </p:nvSpPr>
          <p:spPr>
            <a:xfrm>
              <a:off x="1291789" y="2932332"/>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Dependency Injection</a:t>
              </a:r>
              <a:endParaRPr lang="tr-TR" sz="1600" dirty="0"/>
            </a:p>
          </p:txBody>
        </p:sp>
        <p:sp>
          <p:nvSpPr>
            <p:cNvPr id="54" name="Oval 53">
              <a:extLst>
                <a:ext uri="{FF2B5EF4-FFF2-40B4-BE49-F238E27FC236}">
                  <a16:creationId xmlns:a16="http://schemas.microsoft.com/office/drawing/2014/main" id="{6A962A9C-9F28-4700-9ACA-8F8F3A8BD17E}"/>
                </a:ext>
              </a:extLst>
            </p:cNvPr>
            <p:cNvSpPr/>
            <p:nvPr/>
          </p:nvSpPr>
          <p:spPr>
            <a:xfrm>
              <a:off x="969423" y="2876348"/>
              <a:ext cx="609382"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3</a:t>
              </a:r>
              <a:endParaRPr lang="tr-TR" sz="1200" dirty="0">
                <a:solidFill>
                  <a:srgbClr val="FFFFFF"/>
                </a:solidFill>
              </a:endParaRPr>
            </a:p>
          </p:txBody>
        </p:sp>
      </p:grpSp>
      <p:grpSp>
        <p:nvGrpSpPr>
          <p:cNvPr id="97" name="Group 96">
            <a:extLst>
              <a:ext uri="{FF2B5EF4-FFF2-40B4-BE49-F238E27FC236}">
                <a16:creationId xmlns:a16="http://schemas.microsoft.com/office/drawing/2014/main" id="{B8154BFE-D736-4C44-BB52-C13605940F3E}"/>
              </a:ext>
            </a:extLst>
          </p:cNvPr>
          <p:cNvGrpSpPr/>
          <p:nvPr/>
        </p:nvGrpSpPr>
        <p:grpSpPr>
          <a:xfrm>
            <a:off x="223362" y="3347241"/>
            <a:ext cx="3780000" cy="504000"/>
            <a:chOff x="969423" y="3601313"/>
            <a:chExt cx="4570366" cy="504000"/>
          </a:xfrm>
          <a:solidFill>
            <a:schemeClr val="accent4">
              <a:lumMod val="75000"/>
            </a:schemeClr>
          </a:solidFill>
        </p:grpSpPr>
        <p:sp>
          <p:nvSpPr>
            <p:cNvPr id="56" name="Rectangle: Rounded Corners 55">
              <a:extLst>
                <a:ext uri="{FF2B5EF4-FFF2-40B4-BE49-F238E27FC236}">
                  <a16:creationId xmlns:a16="http://schemas.microsoft.com/office/drawing/2014/main" id="{B846FC17-40D3-428C-8133-A1C30B611B66}"/>
                </a:ext>
              </a:extLst>
            </p:cNvPr>
            <p:cNvSpPr/>
            <p:nvPr/>
          </p:nvSpPr>
          <p:spPr>
            <a:xfrm>
              <a:off x="1291789" y="3657297"/>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Middleware</a:t>
              </a:r>
              <a:endParaRPr lang="tr-TR" sz="1600" dirty="0"/>
            </a:p>
          </p:txBody>
        </p:sp>
        <p:sp>
          <p:nvSpPr>
            <p:cNvPr id="57" name="Oval 56">
              <a:extLst>
                <a:ext uri="{FF2B5EF4-FFF2-40B4-BE49-F238E27FC236}">
                  <a16:creationId xmlns:a16="http://schemas.microsoft.com/office/drawing/2014/main" id="{3B985490-17E8-4688-9142-88CC7C48EA19}"/>
                </a:ext>
              </a:extLst>
            </p:cNvPr>
            <p:cNvSpPr/>
            <p:nvPr/>
          </p:nvSpPr>
          <p:spPr>
            <a:xfrm>
              <a:off x="969423" y="3601313"/>
              <a:ext cx="609382"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4</a:t>
              </a:r>
              <a:endParaRPr lang="tr-TR" sz="1200" dirty="0">
                <a:solidFill>
                  <a:srgbClr val="FFFFFF"/>
                </a:solidFill>
              </a:endParaRPr>
            </a:p>
          </p:txBody>
        </p:sp>
      </p:grpSp>
      <p:grpSp>
        <p:nvGrpSpPr>
          <p:cNvPr id="96" name="Group 95">
            <a:extLst>
              <a:ext uri="{FF2B5EF4-FFF2-40B4-BE49-F238E27FC236}">
                <a16:creationId xmlns:a16="http://schemas.microsoft.com/office/drawing/2014/main" id="{ECA9E50B-FF10-42C3-AC1F-03C86766E4A1}"/>
              </a:ext>
            </a:extLst>
          </p:cNvPr>
          <p:cNvGrpSpPr/>
          <p:nvPr/>
        </p:nvGrpSpPr>
        <p:grpSpPr>
          <a:xfrm>
            <a:off x="223362" y="4072196"/>
            <a:ext cx="3780000" cy="504000"/>
            <a:chOff x="969423" y="4326278"/>
            <a:chExt cx="4570366" cy="504000"/>
          </a:xfrm>
          <a:solidFill>
            <a:schemeClr val="accent4">
              <a:lumMod val="75000"/>
            </a:schemeClr>
          </a:solidFill>
        </p:grpSpPr>
        <p:sp>
          <p:nvSpPr>
            <p:cNvPr id="59" name="Rectangle: Rounded Corners 58">
              <a:extLst>
                <a:ext uri="{FF2B5EF4-FFF2-40B4-BE49-F238E27FC236}">
                  <a16:creationId xmlns:a16="http://schemas.microsoft.com/office/drawing/2014/main" id="{81FE3869-86EC-4BFF-BAFD-348773A4380C}"/>
                </a:ext>
              </a:extLst>
            </p:cNvPr>
            <p:cNvSpPr/>
            <p:nvPr/>
          </p:nvSpPr>
          <p:spPr>
            <a:xfrm>
              <a:off x="1291789" y="4382262"/>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Configuration</a:t>
              </a:r>
              <a:endParaRPr lang="tr-TR" sz="1600" dirty="0"/>
            </a:p>
          </p:txBody>
        </p:sp>
        <p:sp>
          <p:nvSpPr>
            <p:cNvPr id="60" name="Oval 59">
              <a:extLst>
                <a:ext uri="{FF2B5EF4-FFF2-40B4-BE49-F238E27FC236}">
                  <a16:creationId xmlns:a16="http://schemas.microsoft.com/office/drawing/2014/main" id="{6F97D759-9EFB-4BC4-9D31-C7022E3EBB9D}"/>
                </a:ext>
              </a:extLst>
            </p:cNvPr>
            <p:cNvSpPr/>
            <p:nvPr/>
          </p:nvSpPr>
          <p:spPr>
            <a:xfrm>
              <a:off x="969423" y="4326278"/>
              <a:ext cx="609382"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5</a:t>
              </a:r>
              <a:endParaRPr lang="tr-TR" sz="1200" dirty="0">
                <a:solidFill>
                  <a:srgbClr val="FFFFFF"/>
                </a:solidFill>
              </a:endParaRPr>
            </a:p>
          </p:txBody>
        </p:sp>
      </p:grpSp>
      <p:grpSp>
        <p:nvGrpSpPr>
          <p:cNvPr id="95" name="Group 94">
            <a:extLst>
              <a:ext uri="{FF2B5EF4-FFF2-40B4-BE49-F238E27FC236}">
                <a16:creationId xmlns:a16="http://schemas.microsoft.com/office/drawing/2014/main" id="{02D6C46D-1733-407E-9DB6-035B584D0AA4}"/>
              </a:ext>
            </a:extLst>
          </p:cNvPr>
          <p:cNvGrpSpPr/>
          <p:nvPr/>
        </p:nvGrpSpPr>
        <p:grpSpPr>
          <a:xfrm>
            <a:off x="223362" y="4797151"/>
            <a:ext cx="3780000" cy="504000"/>
            <a:chOff x="969423" y="5101039"/>
            <a:chExt cx="4570366" cy="504000"/>
          </a:xfrm>
          <a:solidFill>
            <a:schemeClr val="accent4">
              <a:lumMod val="75000"/>
            </a:schemeClr>
          </a:solidFill>
        </p:grpSpPr>
        <p:sp>
          <p:nvSpPr>
            <p:cNvPr id="62" name="Rectangle: Rounded Corners 61">
              <a:extLst>
                <a:ext uri="{FF2B5EF4-FFF2-40B4-BE49-F238E27FC236}">
                  <a16:creationId xmlns:a16="http://schemas.microsoft.com/office/drawing/2014/main" id="{B1BD8DCE-6222-449E-8A54-F1FE02A1D7A5}"/>
                </a:ext>
              </a:extLst>
            </p:cNvPr>
            <p:cNvSpPr/>
            <p:nvPr/>
          </p:nvSpPr>
          <p:spPr>
            <a:xfrm>
              <a:off x="1291789" y="5157023"/>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Options</a:t>
              </a:r>
              <a:endParaRPr lang="tr-TR" sz="1600" dirty="0"/>
            </a:p>
          </p:txBody>
        </p:sp>
        <p:sp>
          <p:nvSpPr>
            <p:cNvPr id="63" name="Oval 62">
              <a:extLst>
                <a:ext uri="{FF2B5EF4-FFF2-40B4-BE49-F238E27FC236}">
                  <a16:creationId xmlns:a16="http://schemas.microsoft.com/office/drawing/2014/main" id="{14A1908D-0B1E-4618-B206-1109435A821B}"/>
                </a:ext>
              </a:extLst>
            </p:cNvPr>
            <p:cNvSpPr/>
            <p:nvPr/>
          </p:nvSpPr>
          <p:spPr>
            <a:xfrm>
              <a:off x="969423" y="5101039"/>
              <a:ext cx="609382"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6</a:t>
              </a:r>
              <a:endParaRPr lang="tr-TR" sz="1200" dirty="0">
                <a:solidFill>
                  <a:srgbClr val="FFFFFF"/>
                </a:solidFill>
              </a:endParaRPr>
            </a:p>
          </p:txBody>
        </p:sp>
      </p:grpSp>
      <p:grpSp>
        <p:nvGrpSpPr>
          <p:cNvPr id="94" name="Group 93">
            <a:extLst>
              <a:ext uri="{FF2B5EF4-FFF2-40B4-BE49-F238E27FC236}">
                <a16:creationId xmlns:a16="http://schemas.microsoft.com/office/drawing/2014/main" id="{9717AB9D-FD4A-4756-9037-81D667CF5435}"/>
              </a:ext>
            </a:extLst>
          </p:cNvPr>
          <p:cNvGrpSpPr/>
          <p:nvPr/>
        </p:nvGrpSpPr>
        <p:grpSpPr>
          <a:xfrm>
            <a:off x="8105146" y="1169247"/>
            <a:ext cx="3780000" cy="504000"/>
            <a:chOff x="969423" y="5819816"/>
            <a:chExt cx="4570366" cy="504000"/>
          </a:xfrm>
        </p:grpSpPr>
        <p:sp>
          <p:nvSpPr>
            <p:cNvPr id="65" name="Rectangle: Rounded Corners 64">
              <a:extLst>
                <a:ext uri="{FF2B5EF4-FFF2-40B4-BE49-F238E27FC236}">
                  <a16:creationId xmlns:a16="http://schemas.microsoft.com/office/drawing/2014/main" id="{6A18A8BD-C88C-41BB-A4D6-1922F29866D8}"/>
                </a:ext>
              </a:extLst>
            </p:cNvPr>
            <p:cNvSpPr/>
            <p:nvPr/>
          </p:nvSpPr>
          <p:spPr>
            <a:xfrm>
              <a:off x="1291789"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Versioning</a:t>
              </a:r>
              <a:endParaRPr lang="tr-TR" sz="1600" dirty="0"/>
            </a:p>
          </p:txBody>
        </p:sp>
        <p:sp>
          <p:nvSpPr>
            <p:cNvPr id="66" name="Oval 65">
              <a:extLst>
                <a:ext uri="{FF2B5EF4-FFF2-40B4-BE49-F238E27FC236}">
                  <a16:creationId xmlns:a16="http://schemas.microsoft.com/office/drawing/2014/main" id="{7ABD9B49-CE51-45C7-A4F1-63EF641709F8}"/>
                </a:ext>
              </a:extLst>
            </p:cNvPr>
            <p:cNvSpPr/>
            <p:nvPr/>
          </p:nvSpPr>
          <p:spPr>
            <a:xfrm>
              <a:off x="969423" y="581981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14</a:t>
              </a:r>
              <a:endParaRPr lang="tr-TR" sz="1200" dirty="0">
                <a:solidFill>
                  <a:schemeClr val="bg1"/>
                </a:solidFill>
              </a:endParaRPr>
            </a:p>
          </p:txBody>
        </p:sp>
      </p:grpSp>
      <p:grpSp>
        <p:nvGrpSpPr>
          <p:cNvPr id="87" name="Group 86">
            <a:extLst>
              <a:ext uri="{FF2B5EF4-FFF2-40B4-BE49-F238E27FC236}">
                <a16:creationId xmlns:a16="http://schemas.microsoft.com/office/drawing/2014/main" id="{422B003C-CBE3-4318-AAFF-C176B8F2AAC5}"/>
              </a:ext>
            </a:extLst>
          </p:cNvPr>
          <p:cNvGrpSpPr/>
          <p:nvPr/>
        </p:nvGrpSpPr>
        <p:grpSpPr>
          <a:xfrm>
            <a:off x="4164254" y="1176880"/>
            <a:ext cx="3780001" cy="504000"/>
            <a:chOff x="6230489" y="1465501"/>
            <a:chExt cx="4581474" cy="504000"/>
          </a:xfrm>
        </p:grpSpPr>
        <p:sp>
          <p:nvSpPr>
            <p:cNvPr id="68" name="Rectangle: Rounded Corners 67">
              <a:hlinkClick r:id="rId3" action="ppaction://hlinksldjump"/>
              <a:extLst>
                <a:ext uri="{FF2B5EF4-FFF2-40B4-BE49-F238E27FC236}">
                  <a16:creationId xmlns:a16="http://schemas.microsoft.com/office/drawing/2014/main" id="{E95856AE-9782-49E7-B353-9B0244D49CA7}"/>
                </a:ext>
              </a:extLst>
            </p:cNvPr>
            <p:cNvSpPr/>
            <p:nvPr/>
          </p:nvSpPr>
          <p:spPr>
            <a:xfrm>
              <a:off x="6563963" y="1521485"/>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Methods</a:t>
              </a:r>
              <a:endParaRPr lang="tr-TR" sz="1600" dirty="0"/>
            </a:p>
          </p:txBody>
        </p:sp>
        <p:sp>
          <p:nvSpPr>
            <p:cNvPr id="69" name="Oval 68">
              <a:extLst>
                <a:ext uri="{FF2B5EF4-FFF2-40B4-BE49-F238E27FC236}">
                  <a16:creationId xmlns:a16="http://schemas.microsoft.com/office/drawing/2014/main" id="{4E79E412-3E2F-40E7-9628-805FAD895D75}"/>
                </a:ext>
              </a:extLst>
            </p:cNvPr>
            <p:cNvSpPr/>
            <p:nvPr/>
          </p:nvSpPr>
          <p:spPr>
            <a:xfrm>
              <a:off x="6230489" y="1465501"/>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8</a:t>
              </a:r>
              <a:endParaRPr lang="tr-TR" sz="1200" dirty="0">
                <a:solidFill>
                  <a:schemeClr val="bg1"/>
                </a:solidFill>
              </a:endParaRPr>
            </a:p>
          </p:txBody>
        </p:sp>
      </p:grpSp>
      <p:grpSp>
        <p:nvGrpSpPr>
          <p:cNvPr id="93" name="Group 92">
            <a:extLst>
              <a:ext uri="{FF2B5EF4-FFF2-40B4-BE49-F238E27FC236}">
                <a16:creationId xmlns:a16="http://schemas.microsoft.com/office/drawing/2014/main" id="{CCD4D726-096B-4B55-B427-C786DC0F4570}"/>
              </a:ext>
            </a:extLst>
          </p:cNvPr>
          <p:cNvGrpSpPr/>
          <p:nvPr/>
        </p:nvGrpSpPr>
        <p:grpSpPr>
          <a:xfrm>
            <a:off x="4164254" y="3784015"/>
            <a:ext cx="3780001" cy="504000"/>
            <a:chOff x="6230489" y="2147076"/>
            <a:chExt cx="4581474" cy="504000"/>
          </a:xfrm>
        </p:grpSpPr>
        <p:sp>
          <p:nvSpPr>
            <p:cNvPr id="71" name="Rectangle: Rounded Corners 70">
              <a:extLst>
                <a:ext uri="{FF2B5EF4-FFF2-40B4-BE49-F238E27FC236}">
                  <a16:creationId xmlns:a16="http://schemas.microsoft.com/office/drawing/2014/main" id="{35801018-9A12-4024-971D-6E25007173F9}"/>
                </a:ext>
              </a:extLst>
            </p:cNvPr>
            <p:cNvSpPr/>
            <p:nvPr/>
          </p:nvSpPr>
          <p:spPr>
            <a:xfrm>
              <a:off x="6563963"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Routing</a:t>
              </a:r>
              <a:endParaRPr lang="tr-TR" sz="1600" dirty="0"/>
            </a:p>
          </p:txBody>
        </p:sp>
        <p:sp>
          <p:nvSpPr>
            <p:cNvPr id="72" name="Oval 71">
              <a:extLst>
                <a:ext uri="{FF2B5EF4-FFF2-40B4-BE49-F238E27FC236}">
                  <a16:creationId xmlns:a16="http://schemas.microsoft.com/office/drawing/2014/main" id="{5B145A0C-F644-4985-B737-4F12E08440A3}"/>
                </a:ext>
              </a:extLst>
            </p:cNvPr>
            <p:cNvSpPr/>
            <p:nvPr/>
          </p:nvSpPr>
          <p:spPr>
            <a:xfrm>
              <a:off x="6230489" y="214707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11</a:t>
              </a:r>
              <a:endParaRPr lang="tr-TR" sz="1200" dirty="0">
                <a:solidFill>
                  <a:schemeClr val="bg1"/>
                </a:solidFill>
              </a:endParaRPr>
            </a:p>
          </p:txBody>
        </p:sp>
      </p:grpSp>
      <p:grpSp>
        <p:nvGrpSpPr>
          <p:cNvPr id="92" name="Group 91">
            <a:extLst>
              <a:ext uri="{FF2B5EF4-FFF2-40B4-BE49-F238E27FC236}">
                <a16:creationId xmlns:a16="http://schemas.microsoft.com/office/drawing/2014/main" id="{A101A785-B9FD-4E16-836C-A1F48FCE4496}"/>
              </a:ext>
            </a:extLst>
          </p:cNvPr>
          <p:cNvGrpSpPr/>
          <p:nvPr/>
        </p:nvGrpSpPr>
        <p:grpSpPr>
          <a:xfrm>
            <a:off x="4164254" y="2045925"/>
            <a:ext cx="3780001" cy="504000"/>
            <a:chOff x="6230489" y="2896630"/>
            <a:chExt cx="4581474" cy="504000"/>
          </a:xfrm>
        </p:grpSpPr>
        <p:sp>
          <p:nvSpPr>
            <p:cNvPr id="74" name="Rectangle: Rounded Corners 73">
              <a:extLst>
                <a:ext uri="{FF2B5EF4-FFF2-40B4-BE49-F238E27FC236}">
                  <a16:creationId xmlns:a16="http://schemas.microsoft.com/office/drawing/2014/main" id="{CE39F7CA-F013-4875-B414-B8C1F9D98813}"/>
                </a:ext>
              </a:extLst>
            </p:cNvPr>
            <p:cNvSpPr/>
            <p:nvPr/>
          </p:nvSpPr>
          <p:spPr>
            <a:xfrm>
              <a:off x="6563963" y="2952614"/>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Status Code</a:t>
              </a:r>
              <a:endParaRPr lang="tr-TR" sz="1600" dirty="0"/>
            </a:p>
          </p:txBody>
        </p:sp>
        <p:sp>
          <p:nvSpPr>
            <p:cNvPr id="75" name="Oval 74">
              <a:extLst>
                <a:ext uri="{FF2B5EF4-FFF2-40B4-BE49-F238E27FC236}">
                  <a16:creationId xmlns:a16="http://schemas.microsoft.com/office/drawing/2014/main" id="{96750293-CC6A-4BB2-8FE2-5311D042469B}"/>
                </a:ext>
              </a:extLst>
            </p:cNvPr>
            <p:cNvSpPr/>
            <p:nvPr/>
          </p:nvSpPr>
          <p:spPr>
            <a:xfrm>
              <a:off x="6230489" y="2896630"/>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9</a:t>
              </a:r>
              <a:endParaRPr lang="tr-TR" sz="800" dirty="0">
                <a:solidFill>
                  <a:schemeClr val="bg1"/>
                </a:solidFill>
              </a:endParaRPr>
            </a:p>
          </p:txBody>
        </p:sp>
      </p:grpSp>
      <p:grpSp>
        <p:nvGrpSpPr>
          <p:cNvPr id="91" name="Group 90">
            <a:extLst>
              <a:ext uri="{FF2B5EF4-FFF2-40B4-BE49-F238E27FC236}">
                <a16:creationId xmlns:a16="http://schemas.microsoft.com/office/drawing/2014/main" id="{53D422AE-0A16-4406-9DD5-8B6D99BB8261}"/>
              </a:ext>
            </a:extLst>
          </p:cNvPr>
          <p:cNvGrpSpPr/>
          <p:nvPr/>
        </p:nvGrpSpPr>
        <p:grpSpPr>
          <a:xfrm>
            <a:off x="4164254" y="2914970"/>
            <a:ext cx="3780001" cy="504000"/>
            <a:chOff x="6238483" y="3646184"/>
            <a:chExt cx="4581474" cy="504000"/>
          </a:xfrm>
        </p:grpSpPr>
        <p:sp>
          <p:nvSpPr>
            <p:cNvPr id="77" name="Rectangle: Rounded Corners 76">
              <a:extLst>
                <a:ext uri="{FF2B5EF4-FFF2-40B4-BE49-F238E27FC236}">
                  <a16:creationId xmlns:a16="http://schemas.microsoft.com/office/drawing/2014/main" id="{C593FD7C-3B7E-4B9A-9115-9D7450F92729}"/>
                </a:ext>
              </a:extLst>
            </p:cNvPr>
            <p:cNvSpPr/>
            <p:nvPr/>
          </p:nvSpPr>
          <p:spPr>
            <a:xfrm>
              <a:off x="6571957" y="3702168"/>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Header</a:t>
              </a:r>
              <a:endParaRPr lang="tr-TR" sz="1600" dirty="0"/>
            </a:p>
          </p:txBody>
        </p:sp>
        <p:sp>
          <p:nvSpPr>
            <p:cNvPr id="78" name="Oval 77">
              <a:extLst>
                <a:ext uri="{FF2B5EF4-FFF2-40B4-BE49-F238E27FC236}">
                  <a16:creationId xmlns:a16="http://schemas.microsoft.com/office/drawing/2014/main" id="{5B5A22CA-7A0D-461D-8628-E6EB3636314F}"/>
                </a:ext>
              </a:extLst>
            </p:cNvPr>
            <p:cNvSpPr/>
            <p:nvPr/>
          </p:nvSpPr>
          <p:spPr>
            <a:xfrm>
              <a:off x="6238483" y="3646184"/>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10</a:t>
              </a:r>
              <a:endParaRPr lang="tr-TR" sz="1200" dirty="0">
                <a:solidFill>
                  <a:schemeClr val="bg1"/>
                </a:solidFill>
              </a:endParaRPr>
            </a:p>
          </p:txBody>
        </p:sp>
      </p:grpSp>
      <p:grpSp>
        <p:nvGrpSpPr>
          <p:cNvPr id="90" name="Group 89">
            <a:extLst>
              <a:ext uri="{FF2B5EF4-FFF2-40B4-BE49-F238E27FC236}">
                <a16:creationId xmlns:a16="http://schemas.microsoft.com/office/drawing/2014/main" id="{F3882150-91DE-40F6-975C-F47590F038DD}"/>
              </a:ext>
            </a:extLst>
          </p:cNvPr>
          <p:cNvGrpSpPr/>
          <p:nvPr/>
        </p:nvGrpSpPr>
        <p:grpSpPr>
          <a:xfrm>
            <a:off x="4164254" y="4653060"/>
            <a:ext cx="3780001" cy="504000"/>
            <a:chOff x="6238483" y="4382016"/>
            <a:chExt cx="4581474" cy="504000"/>
          </a:xfrm>
        </p:grpSpPr>
        <p:sp>
          <p:nvSpPr>
            <p:cNvPr id="80" name="Rectangle: Rounded Corners 79">
              <a:extLst>
                <a:ext uri="{FF2B5EF4-FFF2-40B4-BE49-F238E27FC236}">
                  <a16:creationId xmlns:a16="http://schemas.microsoft.com/office/drawing/2014/main" id="{D9574ECB-6F65-4F5A-98BE-8507CFA091ED}"/>
                </a:ext>
              </a:extLst>
            </p:cNvPr>
            <p:cNvSpPr/>
            <p:nvPr/>
          </p:nvSpPr>
          <p:spPr>
            <a:xfrm>
              <a:off x="6571957" y="44380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t>Automapper</a:t>
              </a:r>
            </a:p>
          </p:txBody>
        </p:sp>
        <p:sp>
          <p:nvSpPr>
            <p:cNvPr id="81" name="Oval 80">
              <a:extLst>
                <a:ext uri="{FF2B5EF4-FFF2-40B4-BE49-F238E27FC236}">
                  <a16:creationId xmlns:a16="http://schemas.microsoft.com/office/drawing/2014/main" id="{610EC05B-763A-4B00-B143-0C01FF24F866}"/>
                </a:ext>
              </a:extLst>
            </p:cNvPr>
            <p:cNvSpPr/>
            <p:nvPr/>
          </p:nvSpPr>
          <p:spPr>
            <a:xfrm>
              <a:off x="6238483" y="43820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12</a:t>
              </a:r>
              <a:endParaRPr lang="tr-TR" sz="1200" dirty="0">
                <a:solidFill>
                  <a:schemeClr val="bg1"/>
                </a:solidFill>
              </a:endParaRPr>
            </a:p>
          </p:txBody>
        </p:sp>
      </p:grpSp>
      <p:grpSp>
        <p:nvGrpSpPr>
          <p:cNvPr id="89" name="Group 88">
            <a:extLst>
              <a:ext uri="{FF2B5EF4-FFF2-40B4-BE49-F238E27FC236}">
                <a16:creationId xmlns:a16="http://schemas.microsoft.com/office/drawing/2014/main" id="{5EA66C0F-CC77-4941-8349-12B16DD1E68C}"/>
              </a:ext>
            </a:extLst>
          </p:cNvPr>
          <p:cNvGrpSpPr/>
          <p:nvPr/>
        </p:nvGrpSpPr>
        <p:grpSpPr>
          <a:xfrm>
            <a:off x="4164254" y="5522106"/>
            <a:ext cx="3780001" cy="504000"/>
            <a:chOff x="6228663" y="5101039"/>
            <a:chExt cx="4581474" cy="504000"/>
          </a:xfrm>
        </p:grpSpPr>
        <p:sp>
          <p:nvSpPr>
            <p:cNvPr id="82" name="Rectangle: Rounded Corners 81">
              <a:extLst>
                <a:ext uri="{FF2B5EF4-FFF2-40B4-BE49-F238E27FC236}">
                  <a16:creationId xmlns:a16="http://schemas.microsoft.com/office/drawing/2014/main" id="{6DD5D41D-4726-42FC-BA0C-BEC5356730A1}"/>
                </a:ext>
              </a:extLst>
            </p:cNvPr>
            <p:cNvSpPr/>
            <p:nvPr/>
          </p:nvSpPr>
          <p:spPr>
            <a:xfrm>
              <a:off x="6562137"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Fluent Validation</a:t>
              </a:r>
              <a:endParaRPr lang="tr-TR" sz="1600" dirty="0"/>
            </a:p>
          </p:txBody>
        </p:sp>
        <p:sp>
          <p:nvSpPr>
            <p:cNvPr id="83" name="Oval 82">
              <a:extLst>
                <a:ext uri="{FF2B5EF4-FFF2-40B4-BE49-F238E27FC236}">
                  <a16:creationId xmlns:a16="http://schemas.microsoft.com/office/drawing/2014/main" id="{0671E822-671D-4E09-ABC2-324ACB90FE34}"/>
                </a:ext>
              </a:extLst>
            </p:cNvPr>
            <p:cNvSpPr/>
            <p:nvPr/>
          </p:nvSpPr>
          <p:spPr>
            <a:xfrm>
              <a:off x="6228663" y="5101039"/>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13</a:t>
              </a:r>
              <a:endParaRPr lang="tr-TR" sz="1200" dirty="0">
                <a:solidFill>
                  <a:schemeClr val="bg1"/>
                </a:solidFill>
              </a:endParaRPr>
            </a:p>
          </p:txBody>
        </p:sp>
      </p:grpSp>
      <p:grpSp>
        <p:nvGrpSpPr>
          <p:cNvPr id="88" name="Group 87">
            <a:extLst>
              <a:ext uri="{FF2B5EF4-FFF2-40B4-BE49-F238E27FC236}">
                <a16:creationId xmlns:a16="http://schemas.microsoft.com/office/drawing/2014/main" id="{9E61DCD2-45EC-4375-AB95-9DD7094869E4}"/>
              </a:ext>
            </a:extLst>
          </p:cNvPr>
          <p:cNvGrpSpPr/>
          <p:nvPr/>
        </p:nvGrpSpPr>
        <p:grpSpPr>
          <a:xfrm>
            <a:off x="8105145" y="2039819"/>
            <a:ext cx="3780001" cy="504000"/>
            <a:chOff x="6238483" y="5819816"/>
            <a:chExt cx="4581474" cy="504000"/>
          </a:xfrm>
        </p:grpSpPr>
        <p:sp>
          <p:nvSpPr>
            <p:cNvPr id="84" name="Rectangle: Rounded Corners 83">
              <a:extLst>
                <a:ext uri="{FF2B5EF4-FFF2-40B4-BE49-F238E27FC236}">
                  <a16:creationId xmlns:a16="http://schemas.microsoft.com/office/drawing/2014/main" id="{0227CB5C-30D9-4091-ACAD-AAB4D7F224A6}"/>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CORS</a:t>
              </a:r>
              <a:endParaRPr lang="tr-TR" sz="1600" dirty="0"/>
            </a:p>
          </p:txBody>
        </p:sp>
        <p:sp>
          <p:nvSpPr>
            <p:cNvPr id="85" name="Oval 84">
              <a:extLst>
                <a:ext uri="{FF2B5EF4-FFF2-40B4-BE49-F238E27FC236}">
                  <a16:creationId xmlns:a16="http://schemas.microsoft.com/office/drawing/2014/main" id="{13C8A6FB-34D6-4F52-A932-57C03DC974D4}"/>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15</a:t>
              </a:r>
              <a:endParaRPr lang="tr-TR" sz="1200" dirty="0">
                <a:solidFill>
                  <a:schemeClr val="bg1"/>
                </a:solidFill>
              </a:endParaRPr>
            </a:p>
          </p:txBody>
        </p:sp>
      </p:grpSp>
      <p:grpSp>
        <p:nvGrpSpPr>
          <p:cNvPr id="46" name="Group 45">
            <a:extLst>
              <a:ext uri="{FF2B5EF4-FFF2-40B4-BE49-F238E27FC236}">
                <a16:creationId xmlns:a16="http://schemas.microsoft.com/office/drawing/2014/main" id="{D28457DA-4D76-43E5-BB3B-E16507A17AD8}"/>
              </a:ext>
            </a:extLst>
          </p:cNvPr>
          <p:cNvGrpSpPr/>
          <p:nvPr/>
        </p:nvGrpSpPr>
        <p:grpSpPr>
          <a:xfrm>
            <a:off x="8105145" y="2910391"/>
            <a:ext cx="3780001" cy="504000"/>
            <a:chOff x="6238483" y="5819816"/>
            <a:chExt cx="4581474" cy="504000"/>
          </a:xfrm>
        </p:grpSpPr>
        <p:sp>
          <p:nvSpPr>
            <p:cNvPr id="47" name="Rectangle: Rounded Corners 46">
              <a:extLst>
                <a:ext uri="{FF2B5EF4-FFF2-40B4-BE49-F238E27FC236}">
                  <a16:creationId xmlns:a16="http://schemas.microsoft.com/office/drawing/2014/main" id="{C34CC3EA-695B-48DD-ADA0-7E9F3B56A8C1}"/>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Nlogger</a:t>
              </a:r>
              <a:endParaRPr lang="tr-TR" sz="1600" dirty="0"/>
            </a:p>
          </p:txBody>
        </p:sp>
        <p:sp>
          <p:nvSpPr>
            <p:cNvPr id="48" name="Oval 47">
              <a:extLst>
                <a:ext uri="{FF2B5EF4-FFF2-40B4-BE49-F238E27FC236}">
                  <a16:creationId xmlns:a16="http://schemas.microsoft.com/office/drawing/2014/main" id="{E952B87F-F2DA-4526-98D5-DFC3F32CCE13}"/>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16</a:t>
              </a:r>
              <a:endParaRPr lang="tr-TR" sz="1200" dirty="0">
                <a:solidFill>
                  <a:schemeClr val="bg1"/>
                </a:solidFill>
              </a:endParaRPr>
            </a:p>
          </p:txBody>
        </p:sp>
      </p:grpSp>
      <p:grpSp>
        <p:nvGrpSpPr>
          <p:cNvPr id="49" name="Group 48">
            <a:extLst>
              <a:ext uri="{FF2B5EF4-FFF2-40B4-BE49-F238E27FC236}">
                <a16:creationId xmlns:a16="http://schemas.microsoft.com/office/drawing/2014/main" id="{44BC65B7-D35E-4035-A49F-6A9ED4B64F4D}"/>
              </a:ext>
            </a:extLst>
          </p:cNvPr>
          <p:cNvGrpSpPr/>
          <p:nvPr/>
        </p:nvGrpSpPr>
        <p:grpSpPr>
          <a:xfrm>
            <a:off x="8105145" y="3780963"/>
            <a:ext cx="3780001" cy="504000"/>
            <a:chOff x="6238483" y="5819816"/>
            <a:chExt cx="4581474" cy="504000"/>
          </a:xfrm>
        </p:grpSpPr>
        <p:sp>
          <p:nvSpPr>
            <p:cNvPr id="50" name="Rectangle: Rounded Corners 49">
              <a:extLst>
                <a:ext uri="{FF2B5EF4-FFF2-40B4-BE49-F238E27FC236}">
                  <a16:creationId xmlns:a16="http://schemas.microsoft.com/office/drawing/2014/main" id="{8D59650E-5D12-4547-923F-3C020FBAE1FC}"/>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Exception</a:t>
              </a:r>
              <a:endParaRPr lang="tr-TR" sz="1600" dirty="0"/>
            </a:p>
          </p:txBody>
        </p:sp>
        <p:sp>
          <p:nvSpPr>
            <p:cNvPr id="51" name="Oval 50">
              <a:extLst>
                <a:ext uri="{FF2B5EF4-FFF2-40B4-BE49-F238E27FC236}">
                  <a16:creationId xmlns:a16="http://schemas.microsoft.com/office/drawing/2014/main" id="{185E5BBE-EF4C-488E-9E2B-1248DFA7364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17</a:t>
              </a:r>
              <a:endParaRPr lang="tr-TR" sz="1200" dirty="0">
                <a:solidFill>
                  <a:schemeClr val="bg1"/>
                </a:solidFill>
              </a:endParaRPr>
            </a:p>
          </p:txBody>
        </p:sp>
      </p:grpSp>
      <p:grpSp>
        <p:nvGrpSpPr>
          <p:cNvPr id="52" name="Group 51">
            <a:extLst>
              <a:ext uri="{FF2B5EF4-FFF2-40B4-BE49-F238E27FC236}">
                <a16:creationId xmlns:a16="http://schemas.microsoft.com/office/drawing/2014/main" id="{8FD69C71-13BE-4643-A4F7-49EBE587A2E0}"/>
              </a:ext>
            </a:extLst>
          </p:cNvPr>
          <p:cNvGrpSpPr/>
          <p:nvPr/>
        </p:nvGrpSpPr>
        <p:grpSpPr>
          <a:xfrm>
            <a:off x="223361" y="5522106"/>
            <a:ext cx="3780001" cy="504000"/>
            <a:chOff x="6238483" y="5819816"/>
            <a:chExt cx="4581474" cy="504000"/>
          </a:xfrm>
        </p:grpSpPr>
        <p:sp>
          <p:nvSpPr>
            <p:cNvPr id="55" name="Rectangle: Rounded Corners 54">
              <a:extLst>
                <a:ext uri="{FF2B5EF4-FFF2-40B4-BE49-F238E27FC236}">
                  <a16:creationId xmlns:a16="http://schemas.microsoft.com/office/drawing/2014/main" id="{9B2FB8D3-E100-4145-9004-A1462E0B4673}"/>
                </a:ext>
              </a:extLst>
            </p:cNvPr>
            <p:cNvSpPr/>
            <p:nvPr/>
          </p:nvSpPr>
          <p:spPr>
            <a:xfrm>
              <a:off x="6571957" y="5875800"/>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FFFFFF"/>
                  </a:solidFill>
                </a:rPr>
                <a:t>Enviroments</a:t>
              </a:r>
              <a:endParaRPr lang="tr-TR" sz="1600" dirty="0">
                <a:solidFill>
                  <a:srgbClr val="FFFFFF"/>
                </a:solidFill>
              </a:endParaRPr>
            </a:p>
          </p:txBody>
        </p:sp>
        <p:sp>
          <p:nvSpPr>
            <p:cNvPr id="58" name="Oval 57">
              <a:extLst>
                <a:ext uri="{FF2B5EF4-FFF2-40B4-BE49-F238E27FC236}">
                  <a16:creationId xmlns:a16="http://schemas.microsoft.com/office/drawing/2014/main" id="{891BB666-79E9-4DD4-88DE-F9A685AE9AFB}"/>
                </a:ext>
              </a:extLst>
            </p:cNvPr>
            <p:cNvSpPr/>
            <p:nvPr/>
          </p:nvSpPr>
          <p:spPr>
            <a:xfrm>
              <a:off x="6238483" y="5819816"/>
              <a:ext cx="610863"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7</a:t>
              </a:r>
              <a:endParaRPr lang="tr-TR" sz="1100" b="1" dirty="0">
                <a:solidFill>
                  <a:schemeClr val="tx1"/>
                </a:solidFill>
              </a:endParaRPr>
            </a:p>
          </p:txBody>
        </p:sp>
      </p:grpSp>
      <p:grpSp>
        <p:nvGrpSpPr>
          <p:cNvPr id="3" name="Group 2">
            <a:extLst>
              <a:ext uri="{FF2B5EF4-FFF2-40B4-BE49-F238E27FC236}">
                <a16:creationId xmlns:a16="http://schemas.microsoft.com/office/drawing/2014/main" id="{95B00BD6-9CF4-3636-2407-CF2B1A96D66E}"/>
              </a:ext>
            </a:extLst>
          </p:cNvPr>
          <p:cNvGrpSpPr/>
          <p:nvPr/>
        </p:nvGrpSpPr>
        <p:grpSpPr>
          <a:xfrm>
            <a:off x="8105145" y="4651535"/>
            <a:ext cx="3780001" cy="504000"/>
            <a:chOff x="6238483" y="5819816"/>
            <a:chExt cx="4581474" cy="504000"/>
          </a:xfrm>
        </p:grpSpPr>
        <p:sp>
          <p:nvSpPr>
            <p:cNvPr id="6" name="Rectangle: Rounded Corners 5">
              <a:extLst>
                <a:ext uri="{FF2B5EF4-FFF2-40B4-BE49-F238E27FC236}">
                  <a16:creationId xmlns:a16="http://schemas.microsoft.com/office/drawing/2014/main" id="{A0547F54-4B4F-EFEC-D5D0-FC809F8A6FD8}"/>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Filters</a:t>
              </a:r>
              <a:endParaRPr lang="tr-TR" sz="1600" dirty="0"/>
            </a:p>
          </p:txBody>
        </p:sp>
        <p:sp>
          <p:nvSpPr>
            <p:cNvPr id="7" name="Oval 6">
              <a:extLst>
                <a:ext uri="{FF2B5EF4-FFF2-40B4-BE49-F238E27FC236}">
                  <a16:creationId xmlns:a16="http://schemas.microsoft.com/office/drawing/2014/main" id="{8C73F6A5-DAAB-46D1-04CE-E8F4201AD5E0}"/>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18</a:t>
              </a:r>
              <a:endParaRPr lang="tr-TR" sz="1200" dirty="0">
                <a:solidFill>
                  <a:schemeClr val="bg1"/>
                </a:solidFill>
              </a:endParaRPr>
            </a:p>
          </p:txBody>
        </p:sp>
      </p:grpSp>
      <p:grpSp>
        <p:nvGrpSpPr>
          <p:cNvPr id="8" name="Group 7">
            <a:extLst>
              <a:ext uri="{FF2B5EF4-FFF2-40B4-BE49-F238E27FC236}">
                <a16:creationId xmlns:a16="http://schemas.microsoft.com/office/drawing/2014/main" id="{DE4A2728-6169-9D19-F30E-A4D4A7CCFDA1}"/>
              </a:ext>
            </a:extLst>
          </p:cNvPr>
          <p:cNvGrpSpPr/>
          <p:nvPr/>
        </p:nvGrpSpPr>
        <p:grpSpPr>
          <a:xfrm>
            <a:off x="8105145" y="5522106"/>
            <a:ext cx="3780001" cy="504000"/>
            <a:chOff x="6238483" y="5819816"/>
            <a:chExt cx="4581474" cy="504000"/>
          </a:xfrm>
        </p:grpSpPr>
        <p:sp>
          <p:nvSpPr>
            <p:cNvPr id="9" name="Rectangle: Rounded Corners 8">
              <a:extLst>
                <a:ext uri="{FF2B5EF4-FFF2-40B4-BE49-F238E27FC236}">
                  <a16:creationId xmlns:a16="http://schemas.microsoft.com/office/drawing/2014/main" id="{4BB81B4A-7475-9746-9465-FB3EFB7104E7}"/>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endParaRPr lang="tr-TR" sz="1600" dirty="0"/>
            </a:p>
          </p:txBody>
        </p:sp>
        <p:sp>
          <p:nvSpPr>
            <p:cNvPr id="10" name="Oval 9">
              <a:extLst>
                <a:ext uri="{FF2B5EF4-FFF2-40B4-BE49-F238E27FC236}">
                  <a16:creationId xmlns:a16="http://schemas.microsoft.com/office/drawing/2014/main" id="{44C6263E-B733-362D-C970-C3C8429FE56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19</a:t>
              </a:r>
              <a:endParaRPr lang="tr-TR" sz="1200" dirty="0">
                <a:solidFill>
                  <a:schemeClr val="bg1"/>
                </a:solidFill>
              </a:endParaRPr>
            </a:p>
          </p:txBody>
        </p:sp>
      </p:grpSp>
      <p:sp>
        <p:nvSpPr>
          <p:cNvPr id="13" name="Başlık 1">
            <a:extLst>
              <a:ext uri="{FF2B5EF4-FFF2-40B4-BE49-F238E27FC236}">
                <a16:creationId xmlns:a16="http://schemas.microsoft.com/office/drawing/2014/main" id="{BE8FF0E9-D834-BB57-03D5-6301B38E9913}"/>
              </a:ext>
            </a:extLst>
          </p:cNvPr>
          <p:cNvSpPr>
            <a:spLocks noGrp="1"/>
          </p:cNvSpPr>
          <p:nvPr>
            <p:ph type="title"/>
          </p:nvPr>
        </p:nvSpPr>
        <p:spPr>
          <a:xfrm>
            <a:off x="45740" y="291426"/>
            <a:ext cx="12097344" cy="769441"/>
          </a:xfr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algn="ctr" defTabSz="457200">
              <a:spcBef>
                <a:spcPts val="0"/>
              </a:spcBef>
            </a:pPr>
            <a:r>
              <a:rPr lang="en-US"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rPr>
              <a:t>ASP.NET CORE WEB API  - CONTENT</a:t>
            </a:r>
            <a:endParaRPr lang="tr-TR"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endParaRPr>
          </a:p>
        </p:txBody>
      </p:sp>
    </p:spTree>
    <p:extLst>
      <p:ext uri="{BB962C8B-B14F-4D97-AF65-F5344CB8AC3E}">
        <p14:creationId xmlns:p14="http://schemas.microsoft.com/office/powerpoint/2010/main" val="1881963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9F7AD411-4463-4286-96BC-46265E0E27DF}"/>
              </a:ext>
            </a:extLst>
          </p:cNvPr>
          <p:cNvGrpSpPr/>
          <p:nvPr/>
        </p:nvGrpSpPr>
        <p:grpSpPr>
          <a:xfrm>
            <a:off x="223362" y="1172376"/>
            <a:ext cx="3780000" cy="504000"/>
            <a:chOff x="969423" y="1484784"/>
            <a:chExt cx="4570366" cy="504000"/>
          </a:xfrm>
        </p:grpSpPr>
        <p:sp>
          <p:nvSpPr>
            <p:cNvPr id="4" name="Rectangle: Rounded Corners 3">
              <a:hlinkClick r:id="rId2" action="ppaction://hlinksldjump"/>
              <a:extLst>
                <a:ext uri="{FF2B5EF4-FFF2-40B4-BE49-F238E27FC236}">
                  <a16:creationId xmlns:a16="http://schemas.microsoft.com/office/drawing/2014/main" id="{B87D3548-BD6C-4FAB-B4B3-BA4762BB8E27}"/>
                </a:ext>
              </a:extLst>
            </p:cNvPr>
            <p:cNvSpPr/>
            <p:nvPr/>
          </p:nvSpPr>
          <p:spPr>
            <a:xfrm>
              <a:off x="1291789" y="1540768"/>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a:t>
              </a:r>
              <a:endParaRPr lang="tr-TR" sz="1600" dirty="0">
                <a:solidFill>
                  <a:schemeClr val="bg1"/>
                </a:solidFill>
              </a:endParaRPr>
            </a:p>
          </p:txBody>
        </p:sp>
        <p:sp>
          <p:nvSpPr>
            <p:cNvPr id="5" name="Oval 4">
              <a:extLst>
                <a:ext uri="{FF2B5EF4-FFF2-40B4-BE49-F238E27FC236}">
                  <a16:creationId xmlns:a16="http://schemas.microsoft.com/office/drawing/2014/main" id="{C6EB9FCE-4AB5-492C-9828-0F7EB740DB83}"/>
                </a:ext>
              </a:extLst>
            </p:cNvPr>
            <p:cNvSpPr/>
            <p:nvPr/>
          </p:nvSpPr>
          <p:spPr>
            <a:xfrm>
              <a:off x="969423" y="1484784"/>
              <a:ext cx="609382"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1</a:t>
              </a:r>
              <a:endParaRPr lang="tr-TR" sz="1100" b="1" dirty="0">
                <a:solidFill>
                  <a:schemeClr val="tx1"/>
                </a:solidFill>
              </a:endParaRPr>
            </a:p>
          </p:txBody>
        </p:sp>
      </p:grpSp>
      <p:grpSp>
        <p:nvGrpSpPr>
          <p:cNvPr id="99" name="Group 98">
            <a:extLst>
              <a:ext uri="{FF2B5EF4-FFF2-40B4-BE49-F238E27FC236}">
                <a16:creationId xmlns:a16="http://schemas.microsoft.com/office/drawing/2014/main" id="{96D57976-EF4A-4525-83CD-C753B8E6D75C}"/>
              </a:ext>
            </a:extLst>
          </p:cNvPr>
          <p:cNvGrpSpPr/>
          <p:nvPr/>
        </p:nvGrpSpPr>
        <p:grpSpPr>
          <a:xfrm>
            <a:off x="222569" y="2300688"/>
            <a:ext cx="3780000" cy="504000"/>
            <a:chOff x="981900" y="2147076"/>
            <a:chExt cx="4570366" cy="504000"/>
          </a:xfrm>
        </p:grpSpPr>
        <p:sp>
          <p:nvSpPr>
            <p:cNvPr id="44" name="Rectangle: Rounded Corners 43">
              <a:extLst>
                <a:ext uri="{FF2B5EF4-FFF2-40B4-BE49-F238E27FC236}">
                  <a16:creationId xmlns:a16="http://schemas.microsoft.com/office/drawing/2014/main" id="{F1E26A72-BF1F-48E6-B317-BA8D892E817D}"/>
                </a:ext>
              </a:extLst>
            </p:cNvPr>
            <p:cNvSpPr/>
            <p:nvPr/>
          </p:nvSpPr>
          <p:spPr>
            <a:xfrm>
              <a:off x="1304266"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Web API</a:t>
              </a:r>
              <a:endParaRPr lang="tr-TR" sz="1600" dirty="0"/>
            </a:p>
          </p:txBody>
        </p:sp>
        <p:sp>
          <p:nvSpPr>
            <p:cNvPr id="45" name="Oval 44">
              <a:extLst>
                <a:ext uri="{FF2B5EF4-FFF2-40B4-BE49-F238E27FC236}">
                  <a16:creationId xmlns:a16="http://schemas.microsoft.com/office/drawing/2014/main" id="{75419D30-3A55-4C2A-B1F8-CFE056DE05BB}"/>
                </a:ext>
              </a:extLst>
            </p:cNvPr>
            <p:cNvSpPr/>
            <p:nvPr/>
          </p:nvSpPr>
          <p:spPr>
            <a:xfrm>
              <a:off x="981900" y="214707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2</a:t>
              </a:r>
              <a:endParaRPr lang="tr-TR" sz="1200" dirty="0">
                <a:solidFill>
                  <a:schemeClr val="bg1"/>
                </a:solidFill>
              </a:endParaRPr>
            </a:p>
          </p:txBody>
        </p:sp>
      </p:grpSp>
      <p:grpSp>
        <p:nvGrpSpPr>
          <p:cNvPr id="98" name="Group 97">
            <a:extLst>
              <a:ext uri="{FF2B5EF4-FFF2-40B4-BE49-F238E27FC236}">
                <a16:creationId xmlns:a16="http://schemas.microsoft.com/office/drawing/2014/main" id="{781F09C9-7A96-4052-9137-06A03DB5AA49}"/>
              </a:ext>
            </a:extLst>
          </p:cNvPr>
          <p:cNvGrpSpPr/>
          <p:nvPr/>
        </p:nvGrpSpPr>
        <p:grpSpPr>
          <a:xfrm>
            <a:off x="221776" y="3429000"/>
            <a:ext cx="3780000" cy="504000"/>
            <a:chOff x="969423" y="2876348"/>
            <a:chExt cx="4570366" cy="504000"/>
          </a:xfrm>
        </p:grpSpPr>
        <p:sp>
          <p:nvSpPr>
            <p:cNvPr id="53" name="Rectangle: Rounded Corners 52">
              <a:extLst>
                <a:ext uri="{FF2B5EF4-FFF2-40B4-BE49-F238E27FC236}">
                  <a16:creationId xmlns:a16="http://schemas.microsoft.com/office/drawing/2014/main" id="{861B2A06-4DB6-4E06-B5AF-BD67F2239BCD}"/>
                </a:ext>
              </a:extLst>
            </p:cNvPr>
            <p:cNvSpPr/>
            <p:nvPr/>
          </p:nvSpPr>
          <p:spPr>
            <a:xfrm>
              <a:off x="1291789" y="2932332"/>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Minimal API</a:t>
              </a:r>
              <a:endParaRPr lang="tr-TR" sz="1600" dirty="0"/>
            </a:p>
          </p:txBody>
        </p:sp>
        <p:sp>
          <p:nvSpPr>
            <p:cNvPr id="54" name="Oval 53">
              <a:extLst>
                <a:ext uri="{FF2B5EF4-FFF2-40B4-BE49-F238E27FC236}">
                  <a16:creationId xmlns:a16="http://schemas.microsoft.com/office/drawing/2014/main" id="{6A962A9C-9F28-4700-9ACA-8F8F3A8BD17E}"/>
                </a:ext>
              </a:extLst>
            </p:cNvPr>
            <p:cNvSpPr/>
            <p:nvPr/>
          </p:nvSpPr>
          <p:spPr>
            <a:xfrm>
              <a:off x="969423" y="2876348"/>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3</a:t>
              </a:r>
              <a:endParaRPr lang="tr-TR" sz="1200" dirty="0">
                <a:solidFill>
                  <a:schemeClr val="bg1"/>
                </a:solidFill>
              </a:endParaRPr>
            </a:p>
          </p:txBody>
        </p:sp>
      </p:grpSp>
      <p:grpSp>
        <p:nvGrpSpPr>
          <p:cNvPr id="97" name="Group 96">
            <a:extLst>
              <a:ext uri="{FF2B5EF4-FFF2-40B4-BE49-F238E27FC236}">
                <a16:creationId xmlns:a16="http://schemas.microsoft.com/office/drawing/2014/main" id="{B8154BFE-D736-4C44-BB52-C13605940F3E}"/>
              </a:ext>
            </a:extLst>
          </p:cNvPr>
          <p:cNvGrpSpPr/>
          <p:nvPr/>
        </p:nvGrpSpPr>
        <p:grpSpPr>
          <a:xfrm>
            <a:off x="219397" y="4557312"/>
            <a:ext cx="3780000" cy="504000"/>
            <a:chOff x="969423" y="3601313"/>
            <a:chExt cx="4570366" cy="504000"/>
          </a:xfrm>
        </p:grpSpPr>
        <p:sp>
          <p:nvSpPr>
            <p:cNvPr id="56" name="Rectangle: Rounded Corners 55">
              <a:extLst>
                <a:ext uri="{FF2B5EF4-FFF2-40B4-BE49-F238E27FC236}">
                  <a16:creationId xmlns:a16="http://schemas.microsoft.com/office/drawing/2014/main" id="{B846FC17-40D3-428C-8133-A1C30B611B66}"/>
                </a:ext>
              </a:extLst>
            </p:cNvPr>
            <p:cNvSpPr/>
            <p:nvPr/>
          </p:nvSpPr>
          <p:spPr>
            <a:xfrm>
              <a:off x="1291789" y="3657297"/>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MVC</a:t>
              </a:r>
              <a:endParaRPr lang="tr-TR" sz="1600" dirty="0"/>
            </a:p>
          </p:txBody>
        </p:sp>
        <p:sp>
          <p:nvSpPr>
            <p:cNvPr id="57" name="Oval 56">
              <a:extLst>
                <a:ext uri="{FF2B5EF4-FFF2-40B4-BE49-F238E27FC236}">
                  <a16:creationId xmlns:a16="http://schemas.microsoft.com/office/drawing/2014/main" id="{3B985490-17E8-4688-9142-88CC7C48EA19}"/>
                </a:ext>
              </a:extLst>
            </p:cNvPr>
            <p:cNvSpPr/>
            <p:nvPr/>
          </p:nvSpPr>
          <p:spPr>
            <a:xfrm>
              <a:off x="969423" y="3601313"/>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4</a:t>
              </a:r>
              <a:endParaRPr lang="tr-TR" sz="1200" dirty="0">
                <a:solidFill>
                  <a:schemeClr val="bg1"/>
                </a:solidFill>
              </a:endParaRPr>
            </a:p>
          </p:txBody>
        </p:sp>
      </p:grpSp>
      <p:grpSp>
        <p:nvGrpSpPr>
          <p:cNvPr id="96" name="Group 95">
            <a:extLst>
              <a:ext uri="{FF2B5EF4-FFF2-40B4-BE49-F238E27FC236}">
                <a16:creationId xmlns:a16="http://schemas.microsoft.com/office/drawing/2014/main" id="{ECA9E50B-FF10-42C3-AC1F-03C86766E4A1}"/>
              </a:ext>
            </a:extLst>
          </p:cNvPr>
          <p:cNvGrpSpPr/>
          <p:nvPr/>
        </p:nvGrpSpPr>
        <p:grpSpPr>
          <a:xfrm>
            <a:off x="220190" y="5685624"/>
            <a:ext cx="3780000" cy="504000"/>
            <a:chOff x="969423" y="4326278"/>
            <a:chExt cx="4570366" cy="504000"/>
          </a:xfrm>
        </p:grpSpPr>
        <p:sp>
          <p:nvSpPr>
            <p:cNvPr id="59" name="Rectangle: Rounded Corners 58">
              <a:extLst>
                <a:ext uri="{FF2B5EF4-FFF2-40B4-BE49-F238E27FC236}">
                  <a16:creationId xmlns:a16="http://schemas.microsoft.com/office/drawing/2014/main" id="{81FE3869-86EC-4BFF-BAFD-348773A4380C}"/>
                </a:ext>
              </a:extLst>
            </p:cNvPr>
            <p:cNvSpPr/>
            <p:nvPr/>
          </p:nvSpPr>
          <p:spPr>
            <a:xfrm>
              <a:off x="1291789" y="4382262"/>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Security and Identity</a:t>
              </a:r>
              <a:endParaRPr lang="tr-TR" sz="1600" dirty="0"/>
            </a:p>
          </p:txBody>
        </p:sp>
        <p:sp>
          <p:nvSpPr>
            <p:cNvPr id="60" name="Oval 59">
              <a:extLst>
                <a:ext uri="{FF2B5EF4-FFF2-40B4-BE49-F238E27FC236}">
                  <a16:creationId xmlns:a16="http://schemas.microsoft.com/office/drawing/2014/main" id="{6F97D759-9EFB-4BC4-9D31-C7022E3EBB9D}"/>
                </a:ext>
              </a:extLst>
            </p:cNvPr>
            <p:cNvSpPr/>
            <p:nvPr/>
          </p:nvSpPr>
          <p:spPr>
            <a:xfrm>
              <a:off x="969423" y="4326278"/>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5</a:t>
              </a:r>
              <a:endParaRPr lang="tr-TR" sz="1200" dirty="0">
                <a:solidFill>
                  <a:schemeClr val="bg1"/>
                </a:solidFill>
              </a:endParaRPr>
            </a:p>
          </p:txBody>
        </p:sp>
      </p:grpSp>
      <p:grpSp>
        <p:nvGrpSpPr>
          <p:cNvPr id="95" name="Group 94">
            <a:extLst>
              <a:ext uri="{FF2B5EF4-FFF2-40B4-BE49-F238E27FC236}">
                <a16:creationId xmlns:a16="http://schemas.microsoft.com/office/drawing/2014/main" id="{02D6C46D-1733-407E-9DB6-035B584D0AA4}"/>
              </a:ext>
            </a:extLst>
          </p:cNvPr>
          <p:cNvGrpSpPr/>
          <p:nvPr/>
        </p:nvGrpSpPr>
        <p:grpSpPr>
          <a:xfrm>
            <a:off x="4132392" y="1197887"/>
            <a:ext cx="3780000" cy="504000"/>
            <a:chOff x="969423" y="5101039"/>
            <a:chExt cx="4570366" cy="504000"/>
          </a:xfrm>
        </p:grpSpPr>
        <p:sp>
          <p:nvSpPr>
            <p:cNvPr id="62" name="Rectangle: Rounded Corners 61">
              <a:extLst>
                <a:ext uri="{FF2B5EF4-FFF2-40B4-BE49-F238E27FC236}">
                  <a16:creationId xmlns:a16="http://schemas.microsoft.com/office/drawing/2014/main" id="{B1BD8DCE-6222-449E-8A54-F1FE02A1D7A5}"/>
                </a:ext>
              </a:extLst>
            </p:cNvPr>
            <p:cNvSpPr/>
            <p:nvPr/>
          </p:nvSpPr>
          <p:spPr>
            <a:xfrm>
              <a:off x="1291789"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ORM Tools</a:t>
              </a:r>
              <a:endParaRPr lang="tr-TR" sz="1600" dirty="0"/>
            </a:p>
          </p:txBody>
        </p:sp>
        <p:sp>
          <p:nvSpPr>
            <p:cNvPr id="63" name="Oval 62">
              <a:extLst>
                <a:ext uri="{FF2B5EF4-FFF2-40B4-BE49-F238E27FC236}">
                  <a16:creationId xmlns:a16="http://schemas.microsoft.com/office/drawing/2014/main" id="{14A1908D-0B1E-4618-B206-1109435A821B}"/>
                </a:ext>
              </a:extLst>
            </p:cNvPr>
            <p:cNvSpPr/>
            <p:nvPr/>
          </p:nvSpPr>
          <p:spPr>
            <a:xfrm>
              <a:off x="969423" y="5101039"/>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6</a:t>
              </a:r>
              <a:endParaRPr lang="tr-TR" sz="1200" dirty="0">
                <a:solidFill>
                  <a:schemeClr val="bg1"/>
                </a:solidFill>
              </a:endParaRPr>
            </a:p>
          </p:txBody>
        </p:sp>
      </p:grpSp>
      <p:grpSp>
        <p:nvGrpSpPr>
          <p:cNvPr id="94" name="Group 93">
            <a:extLst>
              <a:ext uri="{FF2B5EF4-FFF2-40B4-BE49-F238E27FC236}">
                <a16:creationId xmlns:a16="http://schemas.microsoft.com/office/drawing/2014/main" id="{9717AB9D-FD4A-4756-9037-81D667CF5435}"/>
              </a:ext>
            </a:extLst>
          </p:cNvPr>
          <p:cNvGrpSpPr/>
          <p:nvPr/>
        </p:nvGrpSpPr>
        <p:grpSpPr>
          <a:xfrm>
            <a:off x="8146152" y="4562375"/>
            <a:ext cx="3780000" cy="504000"/>
            <a:chOff x="969423" y="5819816"/>
            <a:chExt cx="4570366" cy="504000"/>
          </a:xfrm>
        </p:grpSpPr>
        <p:sp>
          <p:nvSpPr>
            <p:cNvPr id="65" name="Rectangle: Rounded Corners 64">
              <a:extLst>
                <a:ext uri="{FF2B5EF4-FFF2-40B4-BE49-F238E27FC236}">
                  <a16:creationId xmlns:a16="http://schemas.microsoft.com/office/drawing/2014/main" id="{6A18A8BD-C88C-41BB-A4D6-1922F29866D8}"/>
                </a:ext>
              </a:extLst>
            </p:cNvPr>
            <p:cNvSpPr/>
            <p:nvPr/>
          </p:nvSpPr>
          <p:spPr>
            <a:xfrm>
              <a:off x="1291789"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Advanted</a:t>
              </a:r>
              <a:endParaRPr lang="tr-TR" sz="1600" dirty="0"/>
            </a:p>
          </p:txBody>
        </p:sp>
        <p:sp>
          <p:nvSpPr>
            <p:cNvPr id="66" name="Oval 65">
              <a:extLst>
                <a:ext uri="{FF2B5EF4-FFF2-40B4-BE49-F238E27FC236}">
                  <a16:creationId xmlns:a16="http://schemas.microsoft.com/office/drawing/2014/main" id="{7ABD9B49-CE51-45C7-A4F1-63EF641709F8}"/>
                </a:ext>
              </a:extLst>
            </p:cNvPr>
            <p:cNvSpPr/>
            <p:nvPr/>
          </p:nvSpPr>
          <p:spPr>
            <a:xfrm>
              <a:off x="969423" y="581981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14</a:t>
              </a:r>
              <a:endParaRPr lang="tr-TR" sz="1200" dirty="0">
                <a:solidFill>
                  <a:schemeClr val="bg1"/>
                </a:solidFill>
              </a:endParaRPr>
            </a:p>
          </p:txBody>
        </p:sp>
      </p:grpSp>
      <p:grpSp>
        <p:nvGrpSpPr>
          <p:cNvPr id="87" name="Group 86">
            <a:extLst>
              <a:ext uri="{FF2B5EF4-FFF2-40B4-BE49-F238E27FC236}">
                <a16:creationId xmlns:a16="http://schemas.microsoft.com/office/drawing/2014/main" id="{422B003C-CBE3-4318-AAFF-C176B8F2AAC5}"/>
              </a:ext>
            </a:extLst>
          </p:cNvPr>
          <p:cNvGrpSpPr/>
          <p:nvPr/>
        </p:nvGrpSpPr>
        <p:grpSpPr>
          <a:xfrm>
            <a:off x="4132392" y="3441755"/>
            <a:ext cx="3780001" cy="504000"/>
            <a:chOff x="6230489" y="1465501"/>
            <a:chExt cx="4581474" cy="504000"/>
          </a:xfrm>
        </p:grpSpPr>
        <p:sp>
          <p:nvSpPr>
            <p:cNvPr id="68" name="Rectangle: Rounded Corners 67">
              <a:hlinkClick r:id="rId3" action="ppaction://hlinksldjump"/>
              <a:extLst>
                <a:ext uri="{FF2B5EF4-FFF2-40B4-BE49-F238E27FC236}">
                  <a16:creationId xmlns:a16="http://schemas.microsoft.com/office/drawing/2014/main" id="{E95856AE-9782-49E7-B353-9B0244D49CA7}"/>
                </a:ext>
              </a:extLst>
            </p:cNvPr>
            <p:cNvSpPr/>
            <p:nvPr/>
          </p:nvSpPr>
          <p:spPr>
            <a:xfrm>
              <a:off x="6563963" y="1521485"/>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Performance</a:t>
              </a:r>
              <a:endParaRPr lang="tr-TR" sz="1600" dirty="0"/>
            </a:p>
          </p:txBody>
        </p:sp>
        <p:sp>
          <p:nvSpPr>
            <p:cNvPr id="69" name="Oval 68">
              <a:extLst>
                <a:ext uri="{FF2B5EF4-FFF2-40B4-BE49-F238E27FC236}">
                  <a16:creationId xmlns:a16="http://schemas.microsoft.com/office/drawing/2014/main" id="{4E79E412-3E2F-40E7-9628-805FAD895D75}"/>
                </a:ext>
              </a:extLst>
            </p:cNvPr>
            <p:cNvSpPr/>
            <p:nvPr/>
          </p:nvSpPr>
          <p:spPr>
            <a:xfrm>
              <a:off x="6230489" y="1465501"/>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8</a:t>
              </a:r>
              <a:endParaRPr lang="tr-TR" sz="1200" dirty="0">
                <a:solidFill>
                  <a:schemeClr val="bg1"/>
                </a:solidFill>
              </a:endParaRPr>
            </a:p>
          </p:txBody>
        </p:sp>
      </p:grpSp>
      <p:grpSp>
        <p:nvGrpSpPr>
          <p:cNvPr id="93" name="Group 92">
            <a:extLst>
              <a:ext uri="{FF2B5EF4-FFF2-40B4-BE49-F238E27FC236}">
                <a16:creationId xmlns:a16="http://schemas.microsoft.com/office/drawing/2014/main" id="{CCD4D726-096B-4B55-B427-C786DC0F4570}"/>
              </a:ext>
            </a:extLst>
          </p:cNvPr>
          <p:cNvGrpSpPr/>
          <p:nvPr/>
        </p:nvGrpSpPr>
        <p:grpSpPr>
          <a:xfrm>
            <a:off x="8146151" y="1197887"/>
            <a:ext cx="3780001" cy="504000"/>
            <a:chOff x="6230489" y="2147076"/>
            <a:chExt cx="4581474" cy="504000"/>
          </a:xfrm>
        </p:grpSpPr>
        <p:sp>
          <p:nvSpPr>
            <p:cNvPr id="71" name="Rectangle: Rounded Corners 70">
              <a:extLst>
                <a:ext uri="{FF2B5EF4-FFF2-40B4-BE49-F238E27FC236}">
                  <a16:creationId xmlns:a16="http://schemas.microsoft.com/office/drawing/2014/main" id="{35801018-9A12-4024-971D-6E25007173F9}"/>
                </a:ext>
              </a:extLst>
            </p:cNvPr>
            <p:cNvSpPr/>
            <p:nvPr/>
          </p:nvSpPr>
          <p:spPr>
            <a:xfrm>
              <a:off x="6563963"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Real Time App – </a:t>
              </a:r>
              <a:r>
                <a:rPr lang="en-US" sz="1600" dirty="0" err="1"/>
                <a:t>SignalR</a:t>
              </a:r>
              <a:endParaRPr lang="tr-TR" sz="1600" dirty="0"/>
            </a:p>
          </p:txBody>
        </p:sp>
        <p:sp>
          <p:nvSpPr>
            <p:cNvPr id="72" name="Oval 71">
              <a:extLst>
                <a:ext uri="{FF2B5EF4-FFF2-40B4-BE49-F238E27FC236}">
                  <a16:creationId xmlns:a16="http://schemas.microsoft.com/office/drawing/2014/main" id="{5B145A0C-F644-4985-B737-4F12E08440A3}"/>
                </a:ext>
              </a:extLst>
            </p:cNvPr>
            <p:cNvSpPr/>
            <p:nvPr/>
          </p:nvSpPr>
          <p:spPr>
            <a:xfrm>
              <a:off x="6230489" y="214707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11</a:t>
              </a:r>
              <a:endParaRPr lang="tr-TR" sz="1200" dirty="0">
                <a:solidFill>
                  <a:schemeClr val="bg1"/>
                </a:solidFill>
              </a:endParaRPr>
            </a:p>
          </p:txBody>
        </p:sp>
      </p:grpSp>
      <p:grpSp>
        <p:nvGrpSpPr>
          <p:cNvPr id="92" name="Group 91">
            <a:extLst>
              <a:ext uri="{FF2B5EF4-FFF2-40B4-BE49-F238E27FC236}">
                <a16:creationId xmlns:a16="http://schemas.microsoft.com/office/drawing/2014/main" id="{A101A785-B9FD-4E16-836C-A1F48FCE4496}"/>
              </a:ext>
            </a:extLst>
          </p:cNvPr>
          <p:cNvGrpSpPr/>
          <p:nvPr/>
        </p:nvGrpSpPr>
        <p:grpSpPr>
          <a:xfrm>
            <a:off x="4132392" y="4563689"/>
            <a:ext cx="3780001" cy="504000"/>
            <a:chOff x="6230489" y="2896630"/>
            <a:chExt cx="4581474" cy="504000"/>
          </a:xfrm>
        </p:grpSpPr>
        <p:sp>
          <p:nvSpPr>
            <p:cNvPr id="74" name="Rectangle: Rounded Corners 73">
              <a:extLst>
                <a:ext uri="{FF2B5EF4-FFF2-40B4-BE49-F238E27FC236}">
                  <a16:creationId xmlns:a16="http://schemas.microsoft.com/office/drawing/2014/main" id="{CE39F7CA-F013-4875-B414-B8C1F9D98813}"/>
                </a:ext>
              </a:extLst>
            </p:cNvPr>
            <p:cNvSpPr/>
            <p:nvPr/>
          </p:nvSpPr>
          <p:spPr>
            <a:xfrm>
              <a:off x="6563963" y="2952614"/>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Globalization and Localization</a:t>
              </a:r>
              <a:endParaRPr lang="tr-TR" sz="1600" dirty="0"/>
            </a:p>
          </p:txBody>
        </p:sp>
        <p:sp>
          <p:nvSpPr>
            <p:cNvPr id="75" name="Oval 74">
              <a:extLst>
                <a:ext uri="{FF2B5EF4-FFF2-40B4-BE49-F238E27FC236}">
                  <a16:creationId xmlns:a16="http://schemas.microsoft.com/office/drawing/2014/main" id="{96750293-CC6A-4BB2-8FE2-5311D042469B}"/>
                </a:ext>
              </a:extLst>
            </p:cNvPr>
            <p:cNvSpPr/>
            <p:nvPr/>
          </p:nvSpPr>
          <p:spPr>
            <a:xfrm>
              <a:off x="6230489" y="2896630"/>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9</a:t>
              </a:r>
              <a:endParaRPr lang="tr-TR" sz="800" dirty="0">
                <a:solidFill>
                  <a:schemeClr val="bg1"/>
                </a:solidFill>
              </a:endParaRPr>
            </a:p>
          </p:txBody>
        </p:sp>
      </p:grpSp>
      <p:grpSp>
        <p:nvGrpSpPr>
          <p:cNvPr id="91" name="Group 90">
            <a:extLst>
              <a:ext uri="{FF2B5EF4-FFF2-40B4-BE49-F238E27FC236}">
                <a16:creationId xmlns:a16="http://schemas.microsoft.com/office/drawing/2014/main" id="{53D422AE-0A16-4406-9DD5-8B6D99BB8261}"/>
              </a:ext>
            </a:extLst>
          </p:cNvPr>
          <p:cNvGrpSpPr/>
          <p:nvPr/>
        </p:nvGrpSpPr>
        <p:grpSpPr>
          <a:xfrm>
            <a:off x="4132391" y="5685624"/>
            <a:ext cx="3780001" cy="504000"/>
            <a:chOff x="6238483" y="3646184"/>
            <a:chExt cx="4581474" cy="504000"/>
          </a:xfrm>
        </p:grpSpPr>
        <p:sp>
          <p:nvSpPr>
            <p:cNvPr id="77" name="Rectangle: Rounded Corners 76">
              <a:extLst>
                <a:ext uri="{FF2B5EF4-FFF2-40B4-BE49-F238E27FC236}">
                  <a16:creationId xmlns:a16="http://schemas.microsoft.com/office/drawing/2014/main" id="{C593FD7C-3B7E-4B9A-9115-9D7450F92729}"/>
                </a:ext>
              </a:extLst>
            </p:cNvPr>
            <p:cNvSpPr/>
            <p:nvPr/>
          </p:nvSpPr>
          <p:spPr>
            <a:xfrm>
              <a:off x="6571957" y="3702168"/>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Globalization and Localization</a:t>
              </a:r>
              <a:endParaRPr lang="tr-TR" sz="1600" dirty="0"/>
            </a:p>
          </p:txBody>
        </p:sp>
        <p:sp>
          <p:nvSpPr>
            <p:cNvPr id="78" name="Oval 77">
              <a:extLst>
                <a:ext uri="{FF2B5EF4-FFF2-40B4-BE49-F238E27FC236}">
                  <a16:creationId xmlns:a16="http://schemas.microsoft.com/office/drawing/2014/main" id="{5B5A22CA-7A0D-461D-8628-E6EB3636314F}"/>
                </a:ext>
              </a:extLst>
            </p:cNvPr>
            <p:cNvSpPr/>
            <p:nvPr/>
          </p:nvSpPr>
          <p:spPr>
            <a:xfrm>
              <a:off x="6238483" y="3646184"/>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10</a:t>
              </a:r>
              <a:endParaRPr lang="tr-TR" sz="1200" dirty="0">
                <a:solidFill>
                  <a:schemeClr val="bg1"/>
                </a:solidFill>
              </a:endParaRPr>
            </a:p>
          </p:txBody>
        </p:sp>
      </p:grpSp>
      <p:grpSp>
        <p:nvGrpSpPr>
          <p:cNvPr id="90" name="Group 89">
            <a:extLst>
              <a:ext uri="{FF2B5EF4-FFF2-40B4-BE49-F238E27FC236}">
                <a16:creationId xmlns:a16="http://schemas.microsoft.com/office/drawing/2014/main" id="{F3882150-91DE-40F6-975C-F47590F038DD}"/>
              </a:ext>
            </a:extLst>
          </p:cNvPr>
          <p:cNvGrpSpPr/>
          <p:nvPr/>
        </p:nvGrpSpPr>
        <p:grpSpPr>
          <a:xfrm>
            <a:off x="8146151" y="2319383"/>
            <a:ext cx="3780001" cy="504000"/>
            <a:chOff x="6238483" y="4382016"/>
            <a:chExt cx="4581474" cy="504000"/>
          </a:xfrm>
        </p:grpSpPr>
        <p:sp>
          <p:nvSpPr>
            <p:cNvPr id="80" name="Rectangle: Rounded Corners 79">
              <a:extLst>
                <a:ext uri="{FF2B5EF4-FFF2-40B4-BE49-F238E27FC236}">
                  <a16:creationId xmlns:a16="http://schemas.microsoft.com/office/drawing/2014/main" id="{D9574ECB-6F65-4F5A-98BE-8507CFA091ED}"/>
                </a:ext>
              </a:extLst>
            </p:cNvPr>
            <p:cNvSpPr/>
            <p:nvPr/>
          </p:nvSpPr>
          <p:spPr>
            <a:xfrm>
              <a:off x="6571957" y="44380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gRPC</a:t>
              </a:r>
              <a:endParaRPr lang="tr-TR" sz="1600" dirty="0"/>
            </a:p>
          </p:txBody>
        </p:sp>
        <p:sp>
          <p:nvSpPr>
            <p:cNvPr id="81" name="Oval 80">
              <a:extLst>
                <a:ext uri="{FF2B5EF4-FFF2-40B4-BE49-F238E27FC236}">
                  <a16:creationId xmlns:a16="http://schemas.microsoft.com/office/drawing/2014/main" id="{610EC05B-763A-4B00-B143-0C01FF24F866}"/>
                </a:ext>
              </a:extLst>
            </p:cNvPr>
            <p:cNvSpPr/>
            <p:nvPr/>
          </p:nvSpPr>
          <p:spPr>
            <a:xfrm>
              <a:off x="6238483" y="43820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12</a:t>
              </a:r>
              <a:endParaRPr lang="tr-TR" sz="1200" dirty="0">
                <a:solidFill>
                  <a:schemeClr val="bg1"/>
                </a:solidFill>
              </a:endParaRPr>
            </a:p>
          </p:txBody>
        </p:sp>
      </p:grpSp>
      <p:grpSp>
        <p:nvGrpSpPr>
          <p:cNvPr id="89" name="Group 88">
            <a:extLst>
              <a:ext uri="{FF2B5EF4-FFF2-40B4-BE49-F238E27FC236}">
                <a16:creationId xmlns:a16="http://schemas.microsoft.com/office/drawing/2014/main" id="{5EA66C0F-CC77-4941-8349-12B16DD1E68C}"/>
              </a:ext>
            </a:extLst>
          </p:cNvPr>
          <p:cNvGrpSpPr/>
          <p:nvPr/>
        </p:nvGrpSpPr>
        <p:grpSpPr>
          <a:xfrm>
            <a:off x="8106155" y="3440879"/>
            <a:ext cx="3780001" cy="504000"/>
            <a:chOff x="6228663" y="5101039"/>
            <a:chExt cx="4581474" cy="504000"/>
          </a:xfrm>
        </p:grpSpPr>
        <p:sp>
          <p:nvSpPr>
            <p:cNvPr id="82" name="Rectangle: Rounded Corners 81">
              <a:extLst>
                <a:ext uri="{FF2B5EF4-FFF2-40B4-BE49-F238E27FC236}">
                  <a16:creationId xmlns:a16="http://schemas.microsoft.com/office/drawing/2014/main" id="{6DD5D41D-4726-42FC-BA0C-BEC5356730A1}"/>
                </a:ext>
              </a:extLst>
            </p:cNvPr>
            <p:cNvSpPr/>
            <p:nvPr/>
          </p:nvSpPr>
          <p:spPr>
            <a:xfrm>
              <a:off x="6562137"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Blazor</a:t>
              </a:r>
              <a:endParaRPr lang="tr-TR" sz="1600" dirty="0"/>
            </a:p>
          </p:txBody>
        </p:sp>
        <p:sp>
          <p:nvSpPr>
            <p:cNvPr id="83" name="Oval 82">
              <a:extLst>
                <a:ext uri="{FF2B5EF4-FFF2-40B4-BE49-F238E27FC236}">
                  <a16:creationId xmlns:a16="http://schemas.microsoft.com/office/drawing/2014/main" id="{0671E822-671D-4E09-ABC2-324ACB90FE34}"/>
                </a:ext>
              </a:extLst>
            </p:cNvPr>
            <p:cNvSpPr/>
            <p:nvPr/>
          </p:nvSpPr>
          <p:spPr>
            <a:xfrm>
              <a:off x="6228663" y="5101039"/>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13</a:t>
              </a:r>
              <a:endParaRPr lang="tr-TR" sz="1200" dirty="0">
                <a:solidFill>
                  <a:schemeClr val="bg1"/>
                </a:solidFill>
              </a:endParaRPr>
            </a:p>
          </p:txBody>
        </p:sp>
      </p:grpSp>
      <p:grpSp>
        <p:nvGrpSpPr>
          <p:cNvPr id="88" name="Group 87">
            <a:extLst>
              <a:ext uri="{FF2B5EF4-FFF2-40B4-BE49-F238E27FC236}">
                <a16:creationId xmlns:a16="http://schemas.microsoft.com/office/drawing/2014/main" id="{9E61DCD2-45EC-4375-AB95-9DD7094869E4}"/>
              </a:ext>
            </a:extLst>
          </p:cNvPr>
          <p:cNvGrpSpPr/>
          <p:nvPr/>
        </p:nvGrpSpPr>
        <p:grpSpPr>
          <a:xfrm>
            <a:off x="8146382" y="5683869"/>
            <a:ext cx="3780001" cy="504000"/>
            <a:chOff x="6238483" y="5819816"/>
            <a:chExt cx="4581474" cy="504000"/>
          </a:xfrm>
        </p:grpSpPr>
        <p:sp>
          <p:nvSpPr>
            <p:cNvPr id="84" name="Rectangle: Rounded Corners 83">
              <a:extLst>
                <a:ext uri="{FF2B5EF4-FFF2-40B4-BE49-F238E27FC236}">
                  <a16:creationId xmlns:a16="http://schemas.microsoft.com/office/drawing/2014/main" id="{0227CB5C-30D9-4091-ACAD-AAB4D7F224A6}"/>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and Host</a:t>
              </a:r>
            </a:p>
          </p:txBody>
        </p:sp>
        <p:sp>
          <p:nvSpPr>
            <p:cNvPr id="85" name="Oval 84">
              <a:extLst>
                <a:ext uri="{FF2B5EF4-FFF2-40B4-BE49-F238E27FC236}">
                  <a16:creationId xmlns:a16="http://schemas.microsoft.com/office/drawing/2014/main" id="{13C8A6FB-34D6-4F52-A932-57C03DC974D4}"/>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15</a:t>
              </a:r>
              <a:endParaRPr lang="tr-TR" sz="1200" dirty="0">
                <a:solidFill>
                  <a:schemeClr val="bg1"/>
                </a:solidFill>
              </a:endParaRPr>
            </a:p>
          </p:txBody>
        </p:sp>
      </p:grpSp>
      <p:grpSp>
        <p:nvGrpSpPr>
          <p:cNvPr id="52" name="Group 51">
            <a:extLst>
              <a:ext uri="{FF2B5EF4-FFF2-40B4-BE49-F238E27FC236}">
                <a16:creationId xmlns:a16="http://schemas.microsoft.com/office/drawing/2014/main" id="{8FD69C71-13BE-4643-A4F7-49EBE587A2E0}"/>
              </a:ext>
            </a:extLst>
          </p:cNvPr>
          <p:cNvGrpSpPr/>
          <p:nvPr/>
        </p:nvGrpSpPr>
        <p:grpSpPr>
          <a:xfrm>
            <a:off x="4132392" y="2319821"/>
            <a:ext cx="3780001" cy="504000"/>
            <a:chOff x="6238483" y="5819816"/>
            <a:chExt cx="4581474" cy="504000"/>
          </a:xfrm>
        </p:grpSpPr>
        <p:sp>
          <p:nvSpPr>
            <p:cNvPr id="55" name="Rectangle: Rounded Corners 54">
              <a:extLst>
                <a:ext uri="{FF2B5EF4-FFF2-40B4-BE49-F238E27FC236}">
                  <a16:creationId xmlns:a16="http://schemas.microsoft.com/office/drawing/2014/main" id="{9B2FB8D3-E100-4145-9004-A1462E0B4673}"/>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 debug and troubleshoot</a:t>
              </a:r>
              <a:endParaRPr lang="tr-TR" sz="1600" dirty="0"/>
            </a:p>
          </p:txBody>
        </p:sp>
        <p:sp>
          <p:nvSpPr>
            <p:cNvPr id="58" name="Oval 57">
              <a:extLst>
                <a:ext uri="{FF2B5EF4-FFF2-40B4-BE49-F238E27FC236}">
                  <a16:creationId xmlns:a16="http://schemas.microsoft.com/office/drawing/2014/main" id="{891BB666-79E9-4DD4-88DE-F9A685AE9AFB}"/>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7</a:t>
              </a:r>
              <a:endParaRPr lang="tr-TR" sz="1200" dirty="0">
                <a:solidFill>
                  <a:schemeClr val="bg1"/>
                </a:solidFill>
              </a:endParaRPr>
            </a:p>
          </p:txBody>
        </p:sp>
      </p:grpSp>
      <p:sp>
        <p:nvSpPr>
          <p:cNvPr id="3" name="Başlık 1">
            <a:extLst>
              <a:ext uri="{FF2B5EF4-FFF2-40B4-BE49-F238E27FC236}">
                <a16:creationId xmlns:a16="http://schemas.microsoft.com/office/drawing/2014/main" id="{4BA3FDA9-0BC7-717B-DA30-087EA27FEC1E}"/>
              </a:ext>
            </a:extLst>
          </p:cNvPr>
          <p:cNvSpPr txBox="1">
            <a:spLocks/>
          </p:cNvSpPr>
          <p:nvPr/>
        </p:nvSpPr>
        <p:spPr>
          <a:xfrm>
            <a:off x="45740" y="260648"/>
            <a:ext cx="12097344" cy="830997"/>
          </a:xfrm>
          <a:prstGeom prst="rect">
            <a:avLst/>
          </a:prstGeom>
          <a:noFill/>
          <a:ln w="15875" cap="rnd" cmpd="sng" algn="ctr">
            <a:noFill/>
            <a:prstDash val="solid"/>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spAutoFit/>
            <a:scene3d>
              <a:camera prst="orthographicFront"/>
              <a:lightRig rig="threePt" dir="t"/>
            </a:scene3d>
            <a:sp3d extrusionH="57150">
              <a:bevelT w="69850" h="38100" prst="cross"/>
            </a:sp3d>
          </a:bodyPr>
          <a:lstStyle>
            <a:lvl1pPr algn="l" defTabSz="457063" rtl="0" eaLnBrk="1" latinLnBrk="0" hangingPunct="1">
              <a:spcBef>
                <a:spcPct val="0"/>
              </a:spcBef>
              <a:buNone/>
              <a:defRPr sz="3599" kern="1200" cap="all">
                <a:ln w="3175" cmpd="sng">
                  <a:noFill/>
                </a:ln>
                <a:solidFill>
                  <a:schemeClr val="dk1"/>
                </a:solidFill>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pPr algn="ctr" defTabSz="457200">
              <a:spcBef>
                <a:spcPts val="0"/>
              </a:spcBef>
            </a:pPr>
            <a:r>
              <a:rPr lang="en-US" sz="48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rPr>
              <a:t>CONTENT</a:t>
            </a:r>
            <a:endParaRPr lang="tr-TR" sz="48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ndParaRPr>
          </a:p>
        </p:txBody>
      </p:sp>
    </p:spTree>
    <p:extLst>
      <p:ext uri="{BB962C8B-B14F-4D97-AF65-F5344CB8AC3E}">
        <p14:creationId xmlns:p14="http://schemas.microsoft.com/office/powerpoint/2010/main" val="12178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023708-9146-5F7C-5D11-605AE8FD56EA}"/>
              </a:ext>
            </a:extLst>
          </p:cNvPr>
          <p:cNvSpPr>
            <a:spLocks noGrp="1"/>
          </p:cNvSpPr>
          <p:nvPr>
            <p:ph type="title"/>
          </p:nvPr>
        </p:nvSpPr>
        <p:spPr>
          <a:xfrm>
            <a:off x="1053852" y="188641"/>
            <a:ext cx="8532178" cy="1080120"/>
          </a:xfrm>
        </p:spPr>
        <p:txBody>
          <a:bodyPr/>
          <a:lstStyle/>
          <a:p>
            <a:r>
              <a:rPr lang="en-US" dirty="0"/>
              <a:t>Environment Variables</a:t>
            </a:r>
            <a:endParaRPr lang="tr-TR" dirty="0"/>
          </a:p>
        </p:txBody>
      </p:sp>
      <p:sp>
        <p:nvSpPr>
          <p:cNvPr id="5" name="TextBox 4">
            <a:extLst>
              <a:ext uri="{FF2B5EF4-FFF2-40B4-BE49-F238E27FC236}">
                <a16:creationId xmlns:a16="http://schemas.microsoft.com/office/drawing/2014/main" id="{A70CB678-3832-644F-DE9E-A97E31134B1A}"/>
              </a:ext>
            </a:extLst>
          </p:cNvPr>
          <p:cNvSpPr txBox="1"/>
          <p:nvPr/>
        </p:nvSpPr>
        <p:spPr>
          <a:xfrm>
            <a:off x="2443993" y="2967335"/>
            <a:ext cx="5751896" cy="461665"/>
          </a:xfrm>
          <a:prstGeom prst="rect">
            <a:avLst/>
          </a:prstGeom>
          <a:noFill/>
        </p:spPr>
        <p:txBody>
          <a:bodyPr wrap="none" rtlCol="0">
            <a:spAutoFit/>
          </a:bodyPr>
          <a:lstStyle/>
          <a:p>
            <a:r>
              <a:rPr lang="en-US" dirty="0"/>
              <a:t>Development | Staging | Production</a:t>
            </a:r>
            <a:endParaRPr lang="tr-TR" dirty="0"/>
          </a:p>
        </p:txBody>
      </p:sp>
    </p:spTree>
    <p:extLst>
      <p:ext uri="{BB962C8B-B14F-4D97-AF65-F5344CB8AC3E}">
        <p14:creationId xmlns:p14="http://schemas.microsoft.com/office/powerpoint/2010/main" val="2198254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9F7AD411-4463-4286-96BC-46265E0E27DF}"/>
              </a:ext>
            </a:extLst>
          </p:cNvPr>
          <p:cNvGrpSpPr/>
          <p:nvPr/>
        </p:nvGrpSpPr>
        <p:grpSpPr>
          <a:xfrm>
            <a:off x="223362" y="1172376"/>
            <a:ext cx="3780000" cy="504000"/>
            <a:chOff x="969423" y="1484784"/>
            <a:chExt cx="4570366" cy="504000"/>
          </a:xfrm>
          <a:solidFill>
            <a:srgbClr val="507617"/>
          </a:solidFill>
        </p:grpSpPr>
        <p:sp>
          <p:nvSpPr>
            <p:cNvPr id="4" name="Rectangle: Rounded Corners 3">
              <a:hlinkClick r:id="rId2" action="ppaction://hlinksldjump"/>
              <a:extLst>
                <a:ext uri="{FF2B5EF4-FFF2-40B4-BE49-F238E27FC236}">
                  <a16:creationId xmlns:a16="http://schemas.microsoft.com/office/drawing/2014/main" id="{B87D3548-BD6C-4FAB-B4B3-BA4762BB8E27}"/>
                </a:ext>
              </a:extLst>
            </p:cNvPr>
            <p:cNvSpPr/>
            <p:nvPr/>
          </p:nvSpPr>
          <p:spPr>
            <a:xfrm>
              <a:off x="1291789" y="1540768"/>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Introduction</a:t>
              </a:r>
              <a:endParaRPr lang="tr-TR" sz="1600" dirty="0">
                <a:solidFill>
                  <a:srgbClr val="FFFFFF"/>
                </a:solidFill>
              </a:endParaRPr>
            </a:p>
          </p:txBody>
        </p:sp>
        <p:sp>
          <p:nvSpPr>
            <p:cNvPr id="5" name="Oval 4">
              <a:extLst>
                <a:ext uri="{FF2B5EF4-FFF2-40B4-BE49-F238E27FC236}">
                  <a16:creationId xmlns:a16="http://schemas.microsoft.com/office/drawing/2014/main" id="{C6EB9FCE-4AB5-492C-9828-0F7EB740DB83}"/>
                </a:ext>
              </a:extLst>
            </p:cNvPr>
            <p:cNvSpPr/>
            <p:nvPr/>
          </p:nvSpPr>
          <p:spPr>
            <a:xfrm>
              <a:off x="969423" y="1484784"/>
              <a:ext cx="609382"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1</a:t>
              </a:r>
              <a:endParaRPr lang="tr-TR" sz="1100" b="1" dirty="0">
                <a:solidFill>
                  <a:schemeClr val="tx1"/>
                </a:solidFill>
              </a:endParaRPr>
            </a:p>
          </p:txBody>
        </p:sp>
      </p:grpSp>
      <p:grpSp>
        <p:nvGrpSpPr>
          <p:cNvPr id="99" name="Group 98">
            <a:extLst>
              <a:ext uri="{FF2B5EF4-FFF2-40B4-BE49-F238E27FC236}">
                <a16:creationId xmlns:a16="http://schemas.microsoft.com/office/drawing/2014/main" id="{96D57976-EF4A-4525-83CD-C753B8E6D75C}"/>
              </a:ext>
            </a:extLst>
          </p:cNvPr>
          <p:cNvGrpSpPr/>
          <p:nvPr/>
        </p:nvGrpSpPr>
        <p:grpSpPr>
          <a:xfrm>
            <a:off x="223362" y="1897331"/>
            <a:ext cx="3780000" cy="504000"/>
            <a:chOff x="981900" y="2147076"/>
            <a:chExt cx="4570366" cy="504000"/>
          </a:xfrm>
          <a:solidFill>
            <a:srgbClr val="507617"/>
          </a:solidFill>
        </p:grpSpPr>
        <p:sp>
          <p:nvSpPr>
            <p:cNvPr id="44" name="Rectangle: Rounded Corners 43">
              <a:extLst>
                <a:ext uri="{FF2B5EF4-FFF2-40B4-BE49-F238E27FC236}">
                  <a16:creationId xmlns:a16="http://schemas.microsoft.com/office/drawing/2014/main" id="{F1E26A72-BF1F-48E6-B317-BA8D892E817D}"/>
                </a:ext>
              </a:extLst>
            </p:cNvPr>
            <p:cNvSpPr/>
            <p:nvPr/>
          </p:nvSpPr>
          <p:spPr>
            <a:xfrm>
              <a:off x="1304266" y="2203060"/>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N-Layer Architecture</a:t>
              </a:r>
              <a:endParaRPr lang="tr-TR" sz="1600" dirty="0"/>
            </a:p>
          </p:txBody>
        </p:sp>
        <p:sp>
          <p:nvSpPr>
            <p:cNvPr id="45" name="Oval 44">
              <a:extLst>
                <a:ext uri="{FF2B5EF4-FFF2-40B4-BE49-F238E27FC236}">
                  <a16:creationId xmlns:a16="http://schemas.microsoft.com/office/drawing/2014/main" id="{75419D30-3A55-4C2A-B1F8-CFE056DE05BB}"/>
                </a:ext>
              </a:extLst>
            </p:cNvPr>
            <p:cNvSpPr/>
            <p:nvPr/>
          </p:nvSpPr>
          <p:spPr>
            <a:xfrm>
              <a:off x="981900" y="2147076"/>
              <a:ext cx="609382"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2</a:t>
              </a:r>
              <a:endParaRPr lang="tr-TR" sz="1200" dirty="0">
                <a:solidFill>
                  <a:srgbClr val="FFFFFF"/>
                </a:solidFill>
              </a:endParaRPr>
            </a:p>
          </p:txBody>
        </p:sp>
      </p:grpSp>
      <p:grpSp>
        <p:nvGrpSpPr>
          <p:cNvPr id="98" name="Group 97">
            <a:extLst>
              <a:ext uri="{FF2B5EF4-FFF2-40B4-BE49-F238E27FC236}">
                <a16:creationId xmlns:a16="http://schemas.microsoft.com/office/drawing/2014/main" id="{781F09C9-7A96-4052-9137-06A03DB5AA49}"/>
              </a:ext>
            </a:extLst>
          </p:cNvPr>
          <p:cNvGrpSpPr/>
          <p:nvPr/>
        </p:nvGrpSpPr>
        <p:grpSpPr>
          <a:xfrm>
            <a:off x="223362" y="2622286"/>
            <a:ext cx="3780000" cy="504000"/>
            <a:chOff x="969423" y="2876348"/>
            <a:chExt cx="4570366" cy="504000"/>
          </a:xfrm>
          <a:solidFill>
            <a:srgbClr val="507617"/>
          </a:solidFill>
        </p:grpSpPr>
        <p:sp>
          <p:nvSpPr>
            <p:cNvPr id="53" name="Rectangle: Rounded Corners 52">
              <a:extLst>
                <a:ext uri="{FF2B5EF4-FFF2-40B4-BE49-F238E27FC236}">
                  <a16:creationId xmlns:a16="http://schemas.microsoft.com/office/drawing/2014/main" id="{861B2A06-4DB6-4E06-B5AF-BD67F2239BCD}"/>
                </a:ext>
              </a:extLst>
            </p:cNvPr>
            <p:cNvSpPr/>
            <p:nvPr/>
          </p:nvSpPr>
          <p:spPr>
            <a:xfrm>
              <a:off x="1291789" y="2932332"/>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Dependency Injection</a:t>
              </a:r>
              <a:endParaRPr lang="tr-TR" sz="1600" dirty="0"/>
            </a:p>
          </p:txBody>
        </p:sp>
        <p:sp>
          <p:nvSpPr>
            <p:cNvPr id="54" name="Oval 53">
              <a:extLst>
                <a:ext uri="{FF2B5EF4-FFF2-40B4-BE49-F238E27FC236}">
                  <a16:creationId xmlns:a16="http://schemas.microsoft.com/office/drawing/2014/main" id="{6A962A9C-9F28-4700-9ACA-8F8F3A8BD17E}"/>
                </a:ext>
              </a:extLst>
            </p:cNvPr>
            <p:cNvSpPr/>
            <p:nvPr/>
          </p:nvSpPr>
          <p:spPr>
            <a:xfrm>
              <a:off x="969423" y="2876348"/>
              <a:ext cx="609382"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3</a:t>
              </a:r>
              <a:endParaRPr lang="tr-TR" sz="1200" dirty="0">
                <a:solidFill>
                  <a:srgbClr val="FFFFFF"/>
                </a:solidFill>
              </a:endParaRPr>
            </a:p>
          </p:txBody>
        </p:sp>
      </p:grpSp>
      <p:grpSp>
        <p:nvGrpSpPr>
          <p:cNvPr id="97" name="Group 96">
            <a:extLst>
              <a:ext uri="{FF2B5EF4-FFF2-40B4-BE49-F238E27FC236}">
                <a16:creationId xmlns:a16="http://schemas.microsoft.com/office/drawing/2014/main" id="{B8154BFE-D736-4C44-BB52-C13605940F3E}"/>
              </a:ext>
            </a:extLst>
          </p:cNvPr>
          <p:cNvGrpSpPr/>
          <p:nvPr/>
        </p:nvGrpSpPr>
        <p:grpSpPr>
          <a:xfrm>
            <a:off x="223362" y="3347241"/>
            <a:ext cx="3780000" cy="504000"/>
            <a:chOff x="969423" y="3601313"/>
            <a:chExt cx="4570366" cy="504000"/>
          </a:xfrm>
          <a:solidFill>
            <a:srgbClr val="507617"/>
          </a:solidFill>
        </p:grpSpPr>
        <p:sp>
          <p:nvSpPr>
            <p:cNvPr id="56" name="Rectangle: Rounded Corners 55">
              <a:extLst>
                <a:ext uri="{FF2B5EF4-FFF2-40B4-BE49-F238E27FC236}">
                  <a16:creationId xmlns:a16="http://schemas.microsoft.com/office/drawing/2014/main" id="{B846FC17-40D3-428C-8133-A1C30B611B66}"/>
                </a:ext>
              </a:extLst>
            </p:cNvPr>
            <p:cNvSpPr/>
            <p:nvPr/>
          </p:nvSpPr>
          <p:spPr>
            <a:xfrm>
              <a:off x="1291789" y="3657297"/>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Middleware</a:t>
              </a:r>
              <a:endParaRPr lang="tr-TR" sz="1600" dirty="0"/>
            </a:p>
          </p:txBody>
        </p:sp>
        <p:sp>
          <p:nvSpPr>
            <p:cNvPr id="57" name="Oval 56">
              <a:extLst>
                <a:ext uri="{FF2B5EF4-FFF2-40B4-BE49-F238E27FC236}">
                  <a16:creationId xmlns:a16="http://schemas.microsoft.com/office/drawing/2014/main" id="{3B985490-17E8-4688-9142-88CC7C48EA19}"/>
                </a:ext>
              </a:extLst>
            </p:cNvPr>
            <p:cNvSpPr/>
            <p:nvPr/>
          </p:nvSpPr>
          <p:spPr>
            <a:xfrm>
              <a:off x="969423" y="3601313"/>
              <a:ext cx="609382"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4</a:t>
              </a:r>
              <a:endParaRPr lang="tr-TR" sz="1200" dirty="0">
                <a:solidFill>
                  <a:srgbClr val="FFFFFF"/>
                </a:solidFill>
              </a:endParaRPr>
            </a:p>
          </p:txBody>
        </p:sp>
      </p:grpSp>
      <p:grpSp>
        <p:nvGrpSpPr>
          <p:cNvPr id="96" name="Group 95">
            <a:extLst>
              <a:ext uri="{FF2B5EF4-FFF2-40B4-BE49-F238E27FC236}">
                <a16:creationId xmlns:a16="http://schemas.microsoft.com/office/drawing/2014/main" id="{ECA9E50B-FF10-42C3-AC1F-03C86766E4A1}"/>
              </a:ext>
            </a:extLst>
          </p:cNvPr>
          <p:cNvGrpSpPr/>
          <p:nvPr/>
        </p:nvGrpSpPr>
        <p:grpSpPr>
          <a:xfrm>
            <a:off x="223362" y="4072196"/>
            <a:ext cx="3780000" cy="504000"/>
            <a:chOff x="969423" y="4326278"/>
            <a:chExt cx="4570366" cy="504000"/>
          </a:xfrm>
          <a:solidFill>
            <a:srgbClr val="507617"/>
          </a:solidFill>
        </p:grpSpPr>
        <p:sp>
          <p:nvSpPr>
            <p:cNvPr id="59" name="Rectangle: Rounded Corners 58">
              <a:extLst>
                <a:ext uri="{FF2B5EF4-FFF2-40B4-BE49-F238E27FC236}">
                  <a16:creationId xmlns:a16="http://schemas.microsoft.com/office/drawing/2014/main" id="{81FE3869-86EC-4BFF-BAFD-348773A4380C}"/>
                </a:ext>
              </a:extLst>
            </p:cNvPr>
            <p:cNvSpPr/>
            <p:nvPr/>
          </p:nvSpPr>
          <p:spPr>
            <a:xfrm>
              <a:off x="1291789" y="4382262"/>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Configuration</a:t>
              </a:r>
              <a:endParaRPr lang="tr-TR" sz="1600" dirty="0"/>
            </a:p>
          </p:txBody>
        </p:sp>
        <p:sp>
          <p:nvSpPr>
            <p:cNvPr id="60" name="Oval 59">
              <a:extLst>
                <a:ext uri="{FF2B5EF4-FFF2-40B4-BE49-F238E27FC236}">
                  <a16:creationId xmlns:a16="http://schemas.microsoft.com/office/drawing/2014/main" id="{6F97D759-9EFB-4BC4-9D31-C7022E3EBB9D}"/>
                </a:ext>
              </a:extLst>
            </p:cNvPr>
            <p:cNvSpPr/>
            <p:nvPr/>
          </p:nvSpPr>
          <p:spPr>
            <a:xfrm>
              <a:off x="969423" y="4326278"/>
              <a:ext cx="609382"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5</a:t>
              </a:r>
              <a:endParaRPr lang="tr-TR" sz="1200" dirty="0">
                <a:solidFill>
                  <a:srgbClr val="FFFFFF"/>
                </a:solidFill>
              </a:endParaRPr>
            </a:p>
          </p:txBody>
        </p:sp>
      </p:grpSp>
      <p:grpSp>
        <p:nvGrpSpPr>
          <p:cNvPr id="95" name="Group 94">
            <a:extLst>
              <a:ext uri="{FF2B5EF4-FFF2-40B4-BE49-F238E27FC236}">
                <a16:creationId xmlns:a16="http://schemas.microsoft.com/office/drawing/2014/main" id="{02D6C46D-1733-407E-9DB6-035B584D0AA4}"/>
              </a:ext>
            </a:extLst>
          </p:cNvPr>
          <p:cNvGrpSpPr/>
          <p:nvPr/>
        </p:nvGrpSpPr>
        <p:grpSpPr>
          <a:xfrm>
            <a:off x="223362" y="4797151"/>
            <a:ext cx="3780000" cy="504000"/>
            <a:chOff x="969423" y="5101039"/>
            <a:chExt cx="4570366" cy="504000"/>
          </a:xfrm>
          <a:solidFill>
            <a:srgbClr val="507617"/>
          </a:solidFill>
        </p:grpSpPr>
        <p:sp>
          <p:nvSpPr>
            <p:cNvPr id="62" name="Rectangle: Rounded Corners 61">
              <a:extLst>
                <a:ext uri="{FF2B5EF4-FFF2-40B4-BE49-F238E27FC236}">
                  <a16:creationId xmlns:a16="http://schemas.microsoft.com/office/drawing/2014/main" id="{B1BD8DCE-6222-449E-8A54-F1FE02A1D7A5}"/>
                </a:ext>
              </a:extLst>
            </p:cNvPr>
            <p:cNvSpPr/>
            <p:nvPr/>
          </p:nvSpPr>
          <p:spPr>
            <a:xfrm>
              <a:off x="1291789" y="5157023"/>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Options</a:t>
              </a:r>
              <a:endParaRPr lang="tr-TR" sz="1600" dirty="0"/>
            </a:p>
          </p:txBody>
        </p:sp>
        <p:sp>
          <p:nvSpPr>
            <p:cNvPr id="63" name="Oval 62">
              <a:extLst>
                <a:ext uri="{FF2B5EF4-FFF2-40B4-BE49-F238E27FC236}">
                  <a16:creationId xmlns:a16="http://schemas.microsoft.com/office/drawing/2014/main" id="{14A1908D-0B1E-4618-B206-1109435A821B}"/>
                </a:ext>
              </a:extLst>
            </p:cNvPr>
            <p:cNvSpPr/>
            <p:nvPr/>
          </p:nvSpPr>
          <p:spPr>
            <a:xfrm>
              <a:off x="969423" y="5101039"/>
              <a:ext cx="609382"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6</a:t>
              </a:r>
              <a:endParaRPr lang="tr-TR" sz="1200" dirty="0">
                <a:solidFill>
                  <a:srgbClr val="FFFFFF"/>
                </a:solidFill>
              </a:endParaRPr>
            </a:p>
          </p:txBody>
        </p:sp>
      </p:grpSp>
      <p:grpSp>
        <p:nvGrpSpPr>
          <p:cNvPr id="94" name="Group 93">
            <a:extLst>
              <a:ext uri="{FF2B5EF4-FFF2-40B4-BE49-F238E27FC236}">
                <a16:creationId xmlns:a16="http://schemas.microsoft.com/office/drawing/2014/main" id="{9717AB9D-FD4A-4756-9037-81D667CF5435}"/>
              </a:ext>
            </a:extLst>
          </p:cNvPr>
          <p:cNvGrpSpPr/>
          <p:nvPr/>
        </p:nvGrpSpPr>
        <p:grpSpPr>
          <a:xfrm>
            <a:off x="8105146" y="1169247"/>
            <a:ext cx="3780000" cy="504000"/>
            <a:chOff x="969423" y="5819816"/>
            <a:chExt cx="4570366" cy="504000"/>
          </a:xfrm>
        </p:grpSpPr>
        <p:sp>
          <p:nvSpPr>
            <p:cNvPr id="65" name="Rectangle: Rounded Corners 64">
              <a:extLst>
                <a:ext uri="{FF2B5EF4-FFF2-40B4-BE49-F238E27FC236}">
                  <a16:creationId xmlns:a16="http://schemas.microsoft.com/office/drawing/2014/main" id="{6A18A8BD-C88C-41BB-A4D6-1922F29866D8}"/>
                </a:ext>
              </a:extLst>
            </p:cNvPr>
            <p:cNvSpPr/>
            <p:nvPr/>
          </p:nvSpPr>
          <p:spPr>
            <a:xfrm>
              <a:off x="1291789"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Versioning</a:t>
              </a:r>
              <a:endParaRPr lang="tr-TR" sz="1600" dirty="0"/>
            </a:p>
          </p:txBody>
        </p:sp>
        <p:sp>
          <p:nvSpPr>
            <p:cNvPr id="66" name="Oval 65">
              <a:extLst>
                <a:ext uri="{FF2B5EF4-FFF2-40B4-BE49-F238E27FC236}">
                  <a16:creationId xmlns:a16="http://schemas.microsoft.com/office/drawing/2014/main" id="{7ABD9B49-CE51-45C7-A4F1-63EF641709F8}"/>
                </a:ext>
              </a:extLst>
            </p:cNvPr>
            <p:cNvSpPr/>
            <p:nvPr/>
          </p:nvSpPr>
          <p:spPr>
            <a:xfrm>
              <a:off x="969423" y="581981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14</a:t>
              </a:r>
              <a:endParaRPr lang="tr-TR" sz="1200" dirty="0">
                <a:solidFill>
                  <a:schemeClr val="bg1"/>
                </a:solidFill>
              </a:endParaRPr>
            </a:p>
          </p:txBody>
        </p:sp>
      </p:grpSp>
      <p:grpSp>
        <p:nvGrpSpPr>
          <p:cNvPr id="87" name="Group 86">
            <a:extLst>
              <a:ext uri="{FF2B5EF4-FFF2-40B4-BE49-F238E27FC236}">
                <a16:creationId xmlns:a16="http://schemas.microsoft.com/office/drawing/2014/main" id="{422B003C-CBE3-4318-AAFF-C176B8F2AAC5}"/>
              </a:ext>
            </a:extLst>
          </p:cNvPr>
          <p:cNvGrpSpPr/>
          <p:nvPr/>
        </p:nvGrpSpPr>
        <p:grpSpPr>
          <a:xfrm>
            <a:off x="4164254" y="1176880"/>
            <a:ext cx="3780001" cy="504000"/>
            <a:chOff x="6230489" y="1465501"/>
            <a:chExt cx="4581474" cy="504000"/>
          </a:xfrm>
        </p:grpSpPr>
        <p:sp>
          <p:nvSpPr>
            <p:cNvPr id="68" name="Rectangle: Rounded Corners 67">
              <a:hlinkClick r:id="rId3" action="ppaction://hlinksldjump"/>
              <a:extLst>
                <a:ext uri="{FF2B5EF4-FFF2-40B4-BE49-F238E27FC236}">
                  <a16:creationId xmlns:a16="http://schemas.microsoft.com/office/drawing/2014/main" id="{E95856AE-9782-49E7-B353-9B0244D49CA7}"/>
                </a:ext>
              </a:extLst>
            </p:cNvPr>
            <p:cNvSpPr/>
            <p:nvPr/>
          </p:nvSpPr>
          <p:spPr>
            <a:xfrm>
              <a:off x="6563963" y="1521485"/>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Methods</a:t>
              </a:r>
              <a:endParaRPr lang="tr-TR" sz="1600" dirty="0"/>
            </a:p>
          </p:txBody>
        </p:sp>
        <p:sp>
          <p:nvSpPr>
            <p:cNvPr id="69" name="Oval 68">
              <a:extLst>
                <a:ext uri="{FF2B5EF4-FFF2-40B4-BE49-F238E27FC236}">
                  <a16:creationId xmlns:a16="http://schemas.microsoft.com/office/drawing/2014/main" id="{4E79E412-3E2F-40E7-9628-805FAD895D75}"/>
                </a:ext>
              </a:extLst>
            </p:cNvPr>
            <p:cNvSpPr/>
            <p:nvPr/>
          </p:nvSpPr>
          <p:spPr>
            <a:xfrm>
              <a:off x="6230489" y="1465501"/>
              <a:ext cx="610863"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8</a:t>
              </a:r>
              <a:endParaRPr lang="tr-TR" sz="1200" dirty="0">
                <a:solidFill>
                  <a:srgbClr val="FFFFFF"/>
                </a:solidFill>
              </a:endParaRPr>
            </a:p>
          </p:txBody>
        </p:sp>
      </p:grpSp>
      <p:grpSp>
        <p:nvGrpSpPr>
          <p:cNvPr id="93" name="Group 92">
            <a:extLst>
              <a:ext uri="{FF2B5EF4-FFF2-40B4-BE49-F238E27FC236}">
                <a16:creationId xmlns:a16="http://schemas.microsoft.com/office/drawing/2014/main" id="{CCD4D726-096B-4B55-B427-C786DC0F4570}"/>
              </a:ext>
            </a:extLst>
          </p:cNvPr>
          <p:cNvGrpSpPr/>
          <p:nvPr/>
        </p:nvGrpSpPr>
        <p:grpSpPr>
          <a:xfrm>
            <a:off x="4164254" y="3784015"/>
            <a:ext cx="3780001" cy="504000"/>
            <a:chOff x="6230489" y="2147076"/>
            <a:chExt cx="4581474" cy="504000"/>
          </a:xfrm>
        </p:grpSpPr>
        <p:sp>
          <p:nvSpPr>
            <p:cNvPr id="71" name="Rectangle: Rounded Corners 70">
              <a:extLst>
                <a:ext uri="{FF2B5EF4-FFF2-40B4-BE49-F238E27FC236}">
                  <a16:creationId xmlns:a16="http://schemas.microsoft.com/office/drawing/2014/main" id="{35801018-9A12-4024-971D-6E25007173F9}"/>
                </a:ext>
              </a:extLst>
            </p:cNvPr>
            <p:cNvSpPr/>
            <p:nvPr/>
          </p:nvSpPr>
          <p:spPr>
            <a:xfrm>
              <a:off x="6563963"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Routing</a:t>
              </a:r>
              <a:endParaRPr lang="tr-TR" sz="1600" dirty="0"/>
            </a:p>
          </p:txBody>
        </p:sp>
        <p:sp>
          <p:nvSpPr>
            <p:cNvPr id="72" name="Oval 71">
              <a:extLst>
                <a:ext uri="{FF2B5EF4-FFF2-40B4-BE49-F238E27FC236}">
                  <a16:creationId xmlns:a16="http://schemas.microsoft.com/office/drawing/2014/main" id="{5B145A0C-F644-4985-B737-4F12E08440A3}"/>
                </a:ext>
              </a:extLst>
            </p:cNvPr>
            <p:cNvSpPr/>
            <p:nvPr/>
          </p:nvSpPr>
          <p:spPr>
            <a:xfrm>
              <a:off x="6230489" y="214707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11</a:t>
              </a:r>
              <a:endParaRPr lang="tr-TR" sz="1200" dirty="0">
                <a:solidFill>
                  <a:schemeClr val="bg1"/>
                </a:solidFill>
              </a:endParaRPr>
            </a:p>
          </p:txBody>
        </p:sp>
      </p:grpSp>
      <p:grpSp>
        <p:nvGrpSpPr>
          <p:cNvPr id="92" name="Group 91">
            <a:extLst>
              <a:ext uri="{FF2B5EF4-FFF2-40B4-BE49-F238E27FC236}">
                <a16:creationId xmlns:a16="http://schemas.microsoft.com/office/drawing/2014/main" id="{A101A785-B9FD-4E16-836C-A1F48FCE4496}"/>
              </a:ext>
            </a:extLst>
          </p:cNvPr>
          <p:cNvGrpSpPr/>
          <p:nvPr/>
        </p:nvGrpSpPr>
        <p:grpSpPr>
          <a:xfrm>
            <a:off x="4164254" y="2045925"/>
            <a:ext cx="3780001" cy="504000"/>
            <a:chOff x="6230489" y="2896630"/>
            <a:chExt cx="4581474" cy="504000"/>
          </a:xfrm>
        </p:grpSpPr>
        <p:sp>
          <p:nvSpPr>
            <p:cNvPr id="74" name="Rectangle: Rounded Corners 73">
              <a:extLst>
                <a:ext uri="{FF2B5EF4-FFF2-40B4-BE49-F238E27FC236}">
                  <a16:creationId xmlns:a16="http://schemas.microsoft.com/office/drawing/2014/main" id="{CE39F7CA-F013-4875-B414-B8C1F9D98813}"/>
                </a:ext>
              </a:extLst>
            </p:cNvPr>
            <p:cNvSpPr/>
            <p:nvPr/>
          </p:nvSpPr>
          <p:spPr>
            <a:xfrm>
              <a:off x="6563963" y="2952614"/>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Status Code</a:t>
              </a:r>
              <a:endParaRPr lang="tr-TR" sz="1600" dirty="0"/>
            </a:p>
          </p:txBody>
        </p:sp>
        <p:sp>
          <p:nvSpPr>
            <p:cNvPr id="75" name="Oval 74">
              <a:extLst>
                <a:ext uri="{FF2B5EF4-FFF2-40B4-BE49-F238E27FC236}">
                  <a16:creationId xmlns:a16="http://schemas.microsoft.com/office/drawing/2014/main" id="{96750293-CC6A-4BB2-8FE2-5311D042469B}"/>
                </a:ext>
              </a:extLst>
            </p:cNvPr>
            <p:cNvSpPr/>
            <p:nvPr/>
          </p:nvSpPr>
          <p:spPr>
            <a:xfrm>
              <a:off x="6230489" y="2896630"/>
              <a:ext cx="610863"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9</a:t>
              </a:r>
              <a:endParaRPr lang="tr-TR" sz="800" dirty="0">
                <a:solidFill>
                  <a:srgbClr val="FFFFFF"/>
                </a:solidFill>
              </a:endParaRPr>
            </a:p>
          </p:txBody>
        </p:sp>
      </p:grpSp>
      <p:grpSp>
        <p:nvGrpSpPr>
          <p:cNvPr id="91" name="Group 90">
            <a:extLst>
              <a:ext uri="{FF2B5EF4-FFF2-40B4-BE49-F238E27FC236}">
                <a16:creationId xmlns:a16="http://schemas.microsoft.com/office/drawing/2014/main" id="{53D422AE-0A16-4406-9DD5-8B6D99BB8261}"/>
              </a:ext>
            </a:extLst>
          </p:cNvPr>
          <p:cNvGrpSpPr/>
          <p:nvPr/>
        </p:nvGrpSpPr>
        <p:grpSpPr>
          <a:xfrm>
            <a:off x="4164254" y="2914970"/>
            <a:ext cx="3780001" cy="504000"/>
            <a:chOff x="6238483" y="3646184"/>
            <a:chExt cx="4581474" cy="504000"/>
          </a:xfrm>
        </p:grpSpPr>
        <p:sp>
          <p:nvSpPr>
            <p:cNvPr id="77" name="Rectangle: Rounded Corners 76">
              <a:extLst>
                <a:ext uri="{FF2B5EF4-FFF2-40B4-BE49-F238E27FC236}">
                  <a16:creationId xmlns:a16="http://schemas.microsoft.com/office/drawing/2014/main" id="{C593FD7C-3B7E-4B9A-9115-9D7450F92729}"/>
                </a:ext>
              </a:extLst>
            </p:cNvPr>
            <p:cNvSpPr/>
            <p:nvPr/>
          </p:nvSpPr>
          <p:spPr>
            <a:xfrm>
              <a:off x="6571957" y="3702168"/>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Header</a:t>
              </a:r>
              <a:endParaRPr lang="tr-TR" sz="1600" dirty="0"/>
            </a:p>
          </p:txBody>
        </p:sp>
        <p:sp>
          <p:nvSpPr>
            <p:cNvPr id="78" name="Oval 77">
              <a:extLst>
                <a:ext uri="{FF2B5EF4-FFF2-40B4-BE49-F238E27FC236}">
                  <a16:creationId xmlns:a16="http://schemas.microsoft.com/office/drawing/2014/main" id="{5B5A22CA-7A0D-461D-8628-E6EB3636314F}"/>
                </a:ext>
              </a:extLst>
            </p:cNvPr>
            <p:cNvSpPr/>
            <p:nvPr/>
          </p:nvSpPr>
          <p:spPr>
            <a:xfrm>
              <a:off x="6238483" y="3646184"/>
              <a:ext cx="610863"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10</a:t>
              </a:r>
              <a:endParaRPr lang="tr-TR" sz="1200" dirty="0">
                <a:solidFill>
                  <a:srgbClr val="FFFFFF"/>
                </a:solidFill>
              </a:endParaRPr>
            </a:p>
          </p:txBody>
        </p:sp>
      </p:grpSp>
      <p:grpSp>
        <p:nvGrpSpPr>
          <p:cNvPr id="90" name="Group 89">
            <a:extLst>
              <a:ext uri="{FF2B5EF4-FFF2-40B4-BE49-F238E27FC236}">
                <a16:creationId xmlns:a16="http://schemas.microsoft.com/office/drawing/2014/main" id="{F3882150-91DE-40F6-975C-F47590F038DD}"/>
              </a:ext>
            </a:extLst>
          </p:cNvPr>
          <p:cNvGrpSpPr/>
          <p:nvPr/>
        </p:nvGrpSpPr>
        <p:grpSpPr>
          <a:xfrm>
            <a:off x="4164254" y="4653060"/>
            <a:ext cx="3780001" cy="504000"/>
            <a:chOff x="6238483" y="4382016"/>
            <a:chExt cx="4581474" cy="504000"/>
          </a:xfrm>
        </p:grpSpPr>
        <p:sp>
          <p:nvSpPr>
            <p:cNvPr id="80" name="Rectangle: Rounded Corners 79">
              <a:extLst>
                <a:ext uri="{FF2B5EF4-FFF2-40B4-BE49-F238E27FC236}">
                  <a16:creationId xmlns:a16="http://schemas.microsoft.com/office/drawing/2014/main" id="{D9574ECB-6F65-4F5A-98BE-8507CFA091ED}"/>
                </a:ext>
              </a:extLst>
            </p:cNvPr>
            <p:cNvSpPr/>
            <p:nvPr/>
          </p:nvSpPr>
          <p:spPr>
            <a:xfrm>
              <a:off x="6571957" y="44380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t>Automapper</a:t>
              </a:r>
            </a:p>
          </p:txBody>
        </p:sp>
        <p:sp>
          <p:nvSpPr>
            <p:cNvPr id="81" name="Oval 80">
              <a:extLst>
                <a:ext uri="{FF2B5EF4-FFF2-40B4-BE49-F238E27FC236}">
                  <a16:creationId xmlns:a16="http://schemas.microsoft.com/office/drawing/2014/main" id="{610EC05B-763A-4B00-B143-0C01FF24F866}"/>
                </a:ext>
              </a:extLst>
            </p:cNvPr>
            <p:cNvSpPr/>
            <p:nvPr/>
          </p:nvSpPr>
          <p:spPr>
            <a:xfrm>
              <a:off x="6238483" y="43820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12</a:t>
              </a:r>
              <a:endParaRPr lang="tr-TR" sz="1200" dirty="0">
                <a:solidFill>
                  <a:schemeClr val="bg1"/>
                </a:solidFill>
              </a:endParaRPr>
            </a:p>
          </p:txBody>
        </p:sp>
      </p:grpSp>
      <p:grpSp>
        <p:nvGrpSpPr>
          <p:cNvPr id="89" name="Group 88">
            <a:extLst>
              <a:ext uri="{FF2B5EF4-FFF2-40B4-BE49-F238E27FC236}">
                <a16:creationId xmlns:a16="http://schemas.microsoft.com/office/drawing/2014/main" id="{5EA66C0F-CC77-4941-8349-12B16DD1E68C}"/>
              </a:ext>
            </a:extLst>
          </p:cNvPr>
          <p:cNvGrpSpPr/>
          <p:nvPr/>
        </p:nvGrpSpPr>
        <p:grpSpPr>
          <a:xfrm>
            <a:off x="4164254" y="5522106"/>
            <a:ext cx="3780001" cy="504000"/>
            <a:chOff x="6228663" y="5101039"/>
            <a:chExt cx="4581474" cy="504000"/>
          </a:xfrm>
        </p:grpSpPr>
        <p:sp>
          <p:nvSpPr>
            <p:cNvPr id="82" name="Rectangle: Rounded Corners 81">
              <a:extLst>
                <a:ext uri="{FF2B5EF4-FFF2-40B4-BE49-F238E27FC236}">
                  <a16:creationId xmlns:a16="http://schemas.microsoft.com/office/drawing/2014/main" id="{6DD5D41D-4726-42FC-BA0C-BEC5356730A1}"/>
                </a:ext>
              </a:extLst>
            </p:cNvPr>
            <p:cNvSpPr/>
            <p:nvPr/>
          </p:nvSpPr>
          <p:spPr>
            <a:xfrm>
              <a:off x="6562137"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Fluent Validation</a:t>
              </a:r>
              <a:endParaRPr lang="tr-TR" sz="1600" dirty="0"/>
            </a:p>
          </p:txBody>
        </p:sp>
        <p:sp>
          <p:nvSpPr>
            <p:cNvPr id="83" name="Oval 82">
              <a:extLst>
                <a:ext uri="{FF2B5EF4-FFF2-40B4-BE49-F238E27FC236}">
                  <a16:creationId xmlns:a16="http://schemas.microsoft.com/office/drawing/2014/main" id="{0671E822-671D-4E09-ABC2-324ACB90FE34}"/>
                </a:ext>
              </a:extLst>
            </p:cNvPr>
            <p:cNvSpPr/>
            <p:nvPr/>
          </p:nvSpPr>
          <p:spPr>
            <a:xfrm>
              <a:off x="6228663" y="5101039"/>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13</a:t>
              </a:r>
              <a:endParaRPr lang="tr-TR" sz="1200" dirty="0">
                <a:solidFill>
                  <a:schemeClr val="bg1"/>
                </a:solidFill>
              </a:endParaRPr>
            </a:p>
          </p:txBody>
        </p:sp>
      </p:grpSp>
      <p:grpSp>
        <p:nvGrpSpPr>
          <p:cNvPr id="88" name="Group 87">
            <a:extLst>
              <a:ext uri="{FF2B5EF4-FFF2-40B4-BE49-F238E27FC236}">
                <a16:creationId xmlns:a16="http://schemas.microsoft.com/office/drawing/2014/main" id="{9E61DCD2-45EC-4375-AB95-9DD7094869E4}"/>
              </a:ext>
            </a:extLst>
          </p:cNvPr>
          <p:cNvGrpSpPr/>
          <p:nvPr/>
        </p:nvGrpSpPr>
        <p:grpSpPr>
          <a:xfrm>
            <a:off x="8105145" y="2039819"/>
            <a:ext cx="3780001" cy="504000"/>
            <a:chOff x="6238483" y="5819816"/>
            <a:chExt cx="4581474" cy="504000"/>
          </a:xfrm>
        </p:grpSpPr>
        <p:sp>
          <p:nvSpPr>
            <p:cNvPr id="84" name="Rectangle: Rounded Corners 83">
              <a:extLst>
                <a:ext uri="{FF2B5EF4-FFF2-40B4-BE49-F238E27FC236}">
                  <a16:creationId xmlns:a16="http://schemas.microsoft.com/office/drawing/2014/main" id="{0227CB5C-30D9-4091-ACAD-AAB4D7F224A6}"/>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CORS</a:t>
              </a:r>
              <a:endParaRPr lang="tr-TR" sz="1600" dirty="0"/>
            </a:p>
          </p:txBody>
        </p:sp>
        <p:sp>
          <p:nvSpPr>
            <p:cNvPr id="85" name="Oval 84">
              <a:extLst>
                <a:ext uri="{FF2B5EF4-FFF2-40B4-BE49-F238E27FC236}">
                  <a16:creationId xmlns:a16="http://schemas.microsoft.com/office/drawing/2014/main" id="{13C8A6FB-34D6-4F52-A932-57C03DC974D4}"/>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15</a:t>
              </a:r>
              <a:endParaRPr lang="tr-TR" sz="1200" dirty="0">
                <a:solidFill>
                  <a:schemeClr val="bg1"/>
                </a:solidFill>
              </a:endParaRPr>
            </a:p>
          </p:txBody>
        </p:sp>
      </p:grpSp>
      <p:grpSp>
        <p:nvGrpSpPr>
          <p:cNvPr id="46" name="Group 45">
            <a:extLst>
              <a:ext uri="{FF2B5EF4-FFF2-40B4-BE49-F238E27FC236}">
                <a16:creationId xmlns:a16="http://schemas.microsoft.com/office/drawing/2014/main" id="{D28457DA-4D76-43E5-BB3B-E16507A17AD8}"/>
              </a:ext>
            </a:extLst>
          </p:cNvPr>
          <p:cNvGrpSpPr/>
          <p:nvPr/>
        </p:nvGrpSpPr>
        <p:grpSpPr>
          <a:xfrm>
            <a:off x="8105145" y="2910391"/>
            <a:ext cx="3780001" cy="504000"/>
            <a:chOff x="6238483" y="5819816"/>
            <a:chExt cx="4581474" cy="504000"/>
          </a:xfrm>
        </p:grpSpPr>
        <p:sp>
          <p:nvSpPr>
            <p:cNvPr id="47" name="Rectangle: Rounded Corners 46">
              <a:extLst>
                <a:ext uri="{FF2B5EF4-FFF2-40B4-BE49-F238E27FC236}">
                  <a16:creationId xmlns:a16="http://schemas.microsoft.com/office/drawing/2014/main" id="{C34CC3EA-695B-48DD-ADA0-7E9F3B56A8C1}"/>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Nlogger</a:t>
              </a:r>
              <a:endParaRPr lang="tr-TR" sz="1600" dirty="0"/>
            </a:p>
          </p:txBody>
        </p:sp>
        <p:sp>
          <p:nvSpPr>
            <p:cNvPr id="48" name="Oval 47">
              <a:extLst>
                <a:ext uri="{FF2B5EF4-FFF2-40B4-BE49-F238E27FC236}">
                  <a16:creationId xmlns:a16="http://schemas.microsoft.com/office/drawing/2014/main" id="{E952B87F-F2DA-4526-98D5-DFC3F32CCE13}"/>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16</a:t>
              </a:r>
              <a:endParaRPr lang="tr-TR" sz="1200" dirty="0">
                <a:solidFill>
                  <a:schemeClr val="bg1"/>
                </a:solidFill>
              </a:endParaRPr>
            </a:p>
          </p:txBody>
        </p:sp>
      </p:grpSp>
      <p:grpSp>
        <p:nvGrpSpPr>
          <p:cNvPr id="49" name="Group 48">
            <a:extLst>
              <a:ext uri="{FF2B5EF4-FFF2-40B4-BE49-F238E27FC236}">
                <a16:creationId xmlns:a16="http://schemas.microsoft.com/office/drawing/2014/main" id="{44BC65B7-D35E-4035-A49F-6A9ED4B64F4D}"/>
              </a:ext>
            </a:extLst>
          </p:cNvPr>
          <p:cNvGrpSpPr/>
          <p:nvPr/>
        </p:nvGrpSpPr>
        <p:grpSpPr>
          <a:xfrm>
            <a:off x="8105145" y="3780963"/>
            <a:ext cx="3780001" cy="504000"/>
            <a:chOff x="6238483" y="5819816"/>
            <a:chExt cx="4581474" cy="504000"/>
          </a:xfrm>
        </p:grpSpPr>
        <p:sp>
          <p:nvSpPr>
            <p:cNvPr id="50" name="Rectangle: Rounded Corners 49">
              <a:extLst>
                <a:ext uri="{FF2B5EF4-FFF2-40B4-BE49-F238E27FC236}">
                  <a16:creationId xmlns:a16="http://schemas.microsoft.com/office/drawing/2014/main" id="{8D59650E-5D12-4547-923F-3C020FBAE1FC}"/>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Global Exception</a:t>
              </a:r>
              <a:endParaRPr lang="tr-TR" sz="1600" dirty="0"/>
            </a:p>
          </p:txBody>
        </p:sp>
        <p:sp>
          <p:nvSpPr>
            <p:cNvPr id="51" name="Oval 50">
              <a:extLst>
                <a:ext uri="{FF2B5EF4-FFF2-40B4-BE49-F238E27FC236}">
                  <a16:creationId xmlns:a16="http://schemas.microsoft.com/office/drawing/2014/main" id="{185E5BBE-EF4C-488E-9E2B-1248DFA7364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17</a:t>
              </a:r>
              <a:endParaRPr lang="tr-TR" sz="1200" dirty="0">
                <a:solidFill>
                  <a:schemeClr val="bg1"/>
                </a:solidFill>
              </a:endParaRPr>
            </a:p>
          </p:txBody>
        </p:sp>
      </p:grpSp>
      <p:grpSp>
        <p:nvGrpSpPr>
          <p:cNvPr id="52" name="Group 51">
            <a:extLst>
              <a:ext uri="{FF2B5EF4-FFF2-40B4-BE49-F238E27FC236}">
                <a16:creationId xmlns:a16="http://schemas.microsoft.com/office/drawing/2014/main" id="{8FD69C71-13BE-4643-A4F7-49EBE587A2E0}"/>
              </a:ext>
            </a:extLst>
          </p:cNvPr>
          <p:cNvGrpSpPr/>
          <p:nvPr/>
        </p:nvGrpSpPr>
        <p:grpSpPr>
          <a:xfrm>
            <a:off x="223361" y="5522106"/>
            <a:ext cx="3780001" cy="504000"/>
            <a:chOff x="6238483" y="5819816"/>
            <a:chExt cx="4581474" cy="504000"/>
          </a:xfrm>
          <a:solidFill>
            <a:srgbClr val="507617"/>
          </a:solidFill>
        </p:grpSpPr>
        <p:sp>
          <p:nvSpPr>
            <p:cNvPr id="55" name="Rectangle: Rounded Corners 54">
              <a:extLst>
                <a:ext uri="{FF2B5EF4-FFF2-40B4-BE49-F238E27FC236}">
                  <a16:creationId xmlns:a16="http://schemas.microsoft.com/office/drawing/2014/main" id="{9B2FB8D3-E100-4145-9004-A1462E0B4673}"/>
                </a:ext>
              </a:extLst>
            </p:cNvPr>
            <p:cNvSpPr/>
            <p:nvPr/>
          </p:nvSpPr>
          <p:spPr>
            <a:xfrm>
              <a:off x="6571957" y="5875800"/>
              <a:ext cx="4248000" cy="432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Enviroments</a:t>
              </a:r>
              <a:endParaRPr lang="tr-TR" sz="1600" dirty="0"/>
            </a:p>
          </p:txBody>
        </p:sp>
        <p:sp>
          <p:nvSpPr>
            <p:cNvPr id="58" name="Oval 57">
              <a:extLst>
                <a:ext uri="{FF2B5EF4-FFF2-40B4-BE49-F238E27FC236}">
                  <a16:creationId xmlns:a16="http://schemas.microsoft.com/office/drawing/2014/main" id="{891BB666-79E9-4DD4-88DE-F9A685AE9AFB}"/>
                </a:ext>
              </a:extLst>
            </p:cNvPr>
            <p:cNvSpPr/>
            <p:nvPr/>
          </p:nvSpPr>
          <p:spPr>
            <a:xfrm>
              <a:off x="6238483" y="5819816"/>
              <a:ext cx="610863" cy="504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7</a:t>
              </a:r>
              <a:endParaRPr lang="tr-TR" sz="1200" dirty="0">
                <a:solidFill>
                  <a:srgbClr val="FFFFFF"/>
                </a:solidFill>
              </a:endParaRPr>
            </a:p>
          </p:txBody>
        </p:sp>
      </p:grpSp>
      <p:grpSp>
        <p:nvGrpSpPr>
          <p:cNvPr id="3" name="Group 2">
            <a:extLst>
              <a:ext uri="{FF2B5EF4-FFF2-40B4-BE49-F238E27FC236}">
                <a16:creationId xmlns:a16="http://schemas.microsoft.com/office/drawing/2014/main" id="{95B00BD6-9CF4-3636-2407-CF2B1A96D66E}"/>
              </a:ext>
            </a:extLst>
          </p:cNvPr>
          <p:cNvGrpSpPr/>
          <p:nvPr/>
        </p:nvGrpSpPr>
        <p:grpSpPr>
          <a:xfrm>
            <a:off x="8105145" y="4651535"/>
            <a:ext cx="3780001" cy="504000"/>
            <a:chOff x="6238483" y="5819816"/>
            <a:chExt cx="4581474" cy="504000"/>
          </a:xfrm>
        </p:grpSpPr>
        <p:sp>
          <p:nvSpPr>
            <p:cNvPr id="6" name="Rectangle: Rounded Corners 5">
              <a:extLst>
                <a:ext uri="{FF2B5EF4-FFF2-40B4-BE49-F238E27FC236}">
                  <a16:creationId xmlns:a16="http://schemas.microsoft.com/office/drawing/2014/main" id="{A0547F54-4B4F-EFEC-D5D0-FC809F8A6FD8}"/>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Filters</a:t>
              </a:r>
              <a:endParaRPr lang="tr-TR" sz="1600" dirty="0"/>
            </a:p>
          </p:txBody>
        </p:sp>
        <p:sp>
          <p:nvSpPr>
            <p:cNvPr id="7" name="Oval 6">
              <a:extLst>
                <a:ext uri="{FF2B5EF4-FFF2-40B4-BE49-F238E27FC236}">
                  <a16:creationId xmlns:a16="http://schemas.microsoft.com/office/drawing/2014/main" id="{8C73F6A5-DAAB-46D1-04CE-E8F4201AD5E0}"/>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18</a:t>
              </a:r>
              <a:endParaRPr lang="tr-TR" sz="1200" dirty="0">
                <a:solidFill>
                  <a:schemeClr val="bg1"/>
                </a:solidFill>
              </a:endParaRPr>
            </a:p>
          </p:txBody>
        </p:sp>
      </p:grpSp>
      <p:grpSp>
        <p:nvGrpSpPr>
          <p:cNvPr id="8" name="Group 7">
            <a:extLst>
              <a:ext uri="{FF2B5EF4-FFF2-40B4-BE49-F238E27FC236}">
                <a16:creationId xmlns:a16="http://schemas.microsoft.com/office/drawing/2014/main" id="{DE4A2728-6169-9D19-F30E-A4D4A7CCFDA1}"/>
              </a:ext>
            </a:extLst>
          </p:cNvPr>
          <p:cNvGrpSpPr/>
          <p:nvPr/>
        </p:nvGrpSpPr>
        <p:grpSpPr>
          <a:xfrm>
            <a:off x="8105145" y="5522106"/>
            <a:ext cx="3780001" cy="504000"/>
            <a:chOff x="6238483" y="5819816"/>
            <a:chExt cx="4581474" cy="504000"/>
          </a:xfrm>
        </p:grpSpPr>
        <p:sp>
          <p:nvSpPr>
            <p:cNvPr id="9" name="Rectangle: Rounded Corners 8">
              <a:extLst>
                <a:ext uri="{FF2B5EF4-FFF2-40B4-BE49-F238E27FC236}">
                  <a16:creationId xmlns:a16="http://schemas.microsoft.com/office/drawing/2014/main" id="{4BB81B4A-7475-9746-9465-FB3EFB7104E7}"/>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endParaRPr lang="tr-TR" sz="1600" dirty="0"/>
            </a:p>
          </p:txBody>
        </p:sp>
        <p:sp>
          <p:nvSpPr>
            <p:cNvPr id="10" name="Oval 9">
              <a:extLst>
                <a:ext uri="{FF2B5EF4-FFF2-40B4-BE49-F238E27FC236}">
                  <a16:creationId xmlns:a16="http://schemas.microsoft.com/office/drawing/2014/main" id="{44C6263E-B733-362D-C970-C3C8429FE56C}"/>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19</a:t>
              </a:r>
              <a:endParaRPr lang="tr-TR" sz="1200" dirty="0">
                <a:solidFill>
                  <a:schemeClr val="bg1"/>
                </a:solidFill>
              </a:endParaRPr>
            </a:p>
          </p:txBody>
        </p:sp>
      </p:grpSp>
      <p:sp>
        <p:nvSpPr>
          <p:cNvPr id="13" name="Başlık 1">
            <a:extLst>
              <a:ext uri="{FF2B5EF4-FFF2-40B4-BE49-F238E27FC236}">
                <a16:creationId xmlns:a16="http://schemas.microsoft.com/office/drawing/2014/main" id="{BE8FF0E9-D834-BB57-03D5-6301B38E9913}"/>
              </a:ext>
            </a:extLst>
          </p:cNvPr>
          <p:cNvSpPr>
            <a:spLocks noGrp="1"/>
          </p:cNvSpPr>
          <p:nvPr>
            <p:ph type="title"/>
          </p:nvPr>
        </p:nvSpPr>
        <p:spPr>
          <a:xfrm>
            <a:off x="45740" y="291426"/>
            <a:ext cx="12097344" cy="769441"/>
          </a:xfr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algn="ctr" defTabSz="457200">
              <a:spcBef>
                <a:spcPts val="0"/>
              </a:spcBef>
            </a:pPr>
            <a:r>
              <a:rPr lang="en-US"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rPr>
              <a:t>ASP.NET CORE WEB API  - CONTENT</a:t>
            </a:r>
            <a:endParaRPr lang="tr-TR"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endParaRPr>
          </a:p>
        </p:txBody>
      </p:sp>
    </p:spTree>
    <p:extLst>
      <p:ext uri="{BB962C8B-B14F-4D97-AF65-F5344CB8AC3E}">
        <p14:creationId xmlns:p14="http://schemas.microsoft.com/office/powerpoint/2010/main" val="158831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01483135-CE02-48CE-9587-BBF40BB0C91A}"/>
              </a:ext>
            </a:extLst>
          </p:cNvPr>
          <p:cNvSpPr/>
          <p:nvPr/>
        </p:nvSpPr>
        <p:spPr>
          <a:xfrm>
            <a:off x="8466232" y="688134"/>
            <a:ext cx="2709076" cy="2780888"/>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8" name="Picture 17">
            <a:extLst>
              <a:ext uri="{FF2B5EF4-FFF2-40B4-BE49-F238E27FC236}">
                <a16:creationId xmlns:a16="http://schemas.microsoft.com/office/drawing/2014/main" id="{45EE0E3D-5599-4751-BBB3-B2CE31D1B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308" y="1642115"/>
            <a:ext cx="872923" cy="872923"/>
          </a:xfrm>
          <a:prstGeom prst="rect">
            <a:avLst/>
          </a:prstGeom>
        </p:spPr>
      </p:pic>
      <p:sp>
        <p:nvSpPr>
          <p:cNvPr id="2" name="Title 1">
            <a:extLst>
              <a:ext uri="{FF2B5EF4-FFF2-40B4-BE49-F238E27FC236}">
                <a16:creationId xmlns:a16="http://schemas.microsoft.com/office/drawing/2014/main" id="{99AE4E94-ECAE-4AE3-8A09-1EA91BE8AC6E}"/>
              </a:ext>
            </a:extLst>
          </p:cNvPr>
          <p:cNvSpPr>
            <a:spLocks noGrp="1"/>
          </p:cNvSpPr>
          <p:nvPr>
            <p:ph type="title"/>
          </p:nvPr>
        </p:nvSpPr>
        <p:spPr>
          <a:xfrm>
            <a:off x="621804" y="332657"/>
            <a:ext cx="3528392" cy="720080"/>
          </a:xfrm>
        </p:spPr>
        <p:txBody>
          <a:bodyPr/>
          <a:lstStyle/>
          <a:p>
            <a:r>
              <a:rPr lang="en-US" dirty="0"/>
              <a:t>HTTP REQUEST</a:t>
            </a:r>
            <a:endParaRPr lang="tr-TR" dirty="0"/>
          </a:p>
        </p:txBody>
      </p:sp>
      <p:pic>
        <p:nvPicPr>
          <p:cNvPr id="3" name="Picture 2" descr="asp.net core ile ilgili gÃ¶rsel sonucu">
            <a:extLst>
              <a:ext uri="{FF2B5EF4-FFF2-40B4-BE49-F238E27FC236}">
                <a16:creationId xmlns:a16="http://schemas.microsoft.com/office/drawing/2014/main" id="{5B7C673B-7667-4EC6-E0AF-A7138BEAB8C6}"/>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14727" t="17197" r="15883" b="20076"/>
          <a:stretch/>
        </p:blipFill>
        <p:spPr bwMode="auto">
          <a:xfrm>
            <a:off x="11413172" y="160959"/>
            <a:ext cx="647207" cy="5850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A0E0417B-30E0-985C-41E2-E53978AF0D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834" t="11302"/>
          <a:stretch/>
        </p:blipFill>
        <p:spPr>
          <a:xfrm>
            <a:off x="180514" y="2251179"/>
            <a:ext cx="2063851" cy="1296000"/>
          </a:xfrm>
          <a:prstGeom prst="roundRect">
            <a:avLst/>
          </a:prstGeom>
        </p:spPr>
      </p:pic>
      <p:sp>
        <p:nvSpPr>
          <p:cNvPr id="28" name="Arrow: Right 27">
            <a:extLst>
              <a:ext uri="{FF2B5EF4-FFF2-40B4-BE49-F238E27FC236}">
                <a16:creationId xmlns:a16="http://schemas.microsoft.com/office/drawing/2014/main" id="{E53119C2-40E8-80CB-AED0-E5CC4341296F}"/>
              </a:ext>
            </a:extLst>
          </p:cNvPr>
          <p:cNvSpPr/>
          <p:nvPr/>
        </p:nvSpPr>
        <p:spPr>
          <a:xfrm flipH="1">
            <a:off x="2556777" y="2660432"/>
            <a:ext cx="3093376" cy="376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sp>
        <p:nvSpPr>
          <p:cNvPr id="30" name="TextBox 29">
            <a:extLst>
              <a:ext uri="{FF2B5EF4-FFF2-40B4-BE49-F238E27FC236}">
                <a16:creationId xmlns:a16="http://schemas.microsoft.com/office/drawing/2014/main" id="{4721913B-DC03-72FC-F69D-9E74CDF76048}"/>
              </a:ext>
            </a:extLst>
          </p:cNvPr>
          <p:cNvSpPr txBox="1"/>
          <p:nvPr/>
        </p:nvSpPr>
        <p:spPr>
          <a:xfrm flipH="1">
            <a:off x="3120092" y="2981977"/>
            <a:ext cx="1590580" cy="307777"/>
          </a:xfrm>
          <a:prstGeom prst="rect">
            <a:avLst/>
          </a:prstGeom>
          <a:noFill/>
        </p:spPr>
        <p:txBody>
          <a:bodyPr wrap="square" rtlCol="0">
            <a:spAutoFit/>
          </a:bodyPr>
          <a:lstStyle/>
          <a:p>
            <a:pPr algn="ctr"/>
            <a:r>
              <a:rPr lang="en-US" sz="1400" b="1" dirty="0"/>
              <a:t>Response</a:t>
            </a:r>
            <a:endParaRPr lang="tr-TR" sz="1400" b="1" dirty="0"/>
          </a:p>
        </p:txBody>
      </p:sp>
      <p:sp>
        <p:nvSpPr>
          <p:cNvPr id="33" name="TextBox 32">
            <a:extLst>
              <a:ext uri="{FF2B5EF4-FFF2-40B4-BE49-F238E27FC236}">
                <a16:creationId xmlns:a16="http://schemas.microsoft.com/office/drawing/2014/main" id="{A315BA8B-48F8-245E-CD89-D2382C6177E9}"/>
              </a:ext>
            </a:extLst>
          </p:cNvPr>
          <p:cNvSpPr txBox="1"/>
          <p:nvPr/>
        </p:nvSpPr>
        <p:spPr>
          <a:xfrm>
            <a:off x="7032331" y="1354376"/>
            <a:ext cx="1032655" cy="338554"/>
          </a:xfrm>
          <a:prstGeom prst="rect">
            <a:avLst/>
          </a:prstGeom>
          <a:noFill/>
        </p:spPr>
        <p:txBody>
          <a:bodyPr wrap="non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Stateless</a:t>
            </a:r>
            <a:endParaRPr lang="tr-TR" sz="1600" dirty="0">
              <a:latin typeface="Roboto" panose="02000000000000000000" pitchFamily="2" charset="0"/>
              <a:ea typeface="Roboto" panose="02000000000000000000" pitchFamily="2" charset="0"/>
              <a:cs typeface="Roboto" panose="02000000000000000000" pitchFamily="2" charset="0"/>
            </a:endParaRPr>
          </a:p>
        </p:txBody>
      </p:sp>
      <p:pic>
        <p:nvPicPr>
          <p:cNvPr id="2050" name="Picture 2" descr="Free photo: technology, servers, server, computer, network Server, data,  internet | Hippopx">
            <a:extLst>
              <a:ext uri="{FF2B5EF4-FFF2-40B4-BE49-F238E27FC236}">
                <a16:creationId xmlns:a16="http://schemas.microsoft.com/office/drawing/2014/main" id="{50A1BC55-66A4-AA87-33B8-D8248D16B4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3458" y="2251179"/>
            <a:ext cx="1728000" cy="1296000"/>
          </a:xfrm>
          <a:prstGeom prst="round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F9895837-03CD-F166-F60F-CC9351B8C1EC}"/>
              </a:ext>
            </a:extLst>
          </p:cNvPr>
          <p:cNvCxnSpPr/>
          <p:nvPr/>
        </p:nvCxnSpPr>
        <p:spPr>
          <a:xfrm flipV="1">
            <a:off x="6445209" y="1527376"/>
            <a:ext cx="288032" cy="723803"/>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13465C-C2AB-DB20-C507-9B071F1F5E64}"/>
              </a:ext>
            </a:extLst>
          </p:cNvPr>
          <p:cNvCxnSpPr/>
          <p:nvPr/>
        </p:nvCxnSpPr>
        <p:spPr>
          <a:xfrm>
            <a:off x="6733241" y="1523653"/>
            <a:ext cx="288032" cy="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79F2303C-A467-EFB1-5B07-4E6336F4CB1D}"/>
              </a:ext>
            </a:extLst>
          </p:cNvPr>
          <p:cNvSpPr txBox="1">
            <a:spLocks/>
          </p:cNvSpPr>
          <p:nvPr/>
        </p:nvSpPr>
        <p:spPr>
          <a:xfrm>
            <a:off x="6260501" y="494290"/>
            <a:ext cx="1760352" cy="379917"/>
          </a:xfrm>
          <a:prstGeom prst="rect">
            <a:avLst/>
          </a:prstGeom>
          <a:effectLst/>
        </p:spPr>
        <p:txBody>
          <a:bodyPr vert="horz" lIns="91440" tIns="45720" rIns="91440" bIns="45720" rtlCol="0" anchor="ctr">
            <a:normAutofit/>
          </a:bodyPr>
          <a:lstStyle>
            <a:lvl1pPr algn="l" defTabSz="457063" rtl="0" eaLnBrk="1" latinLnBrk="0" hangingPunct="1">
              <a:spcBef>
                <a:spcPct val="0"/>
              </a:spcBef>
              <a:buNone/>
              <a:defRPr sz="3599"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latin typeface="Roboto" panose="02000000000000000000" pitchFamily="2" charset="0"/>
                <a:ea typeface="Roboto" panose="02000000000000000000" pitchFamily="2" charset="0"/>
                <a:cs typeface="Roboto" panose="02000000000000000000" pitchFamily="2" charset="0"/>
              </a:rPr>
              <a:t>HTTP METHOD</a:t>
            </a:r>
            <a:endParaRPr lang="tr-TR" sz="1800" dirty="0">
              <a:latin typeface="Roboto" panose="02000000000000000000" pitchFamily="2" charset="0"/>
              <a:ea typeface="Roboto" panose="02000000000000000000" pitchFamily="2" charset="0"/>
              <a:cs typeface="Roboto" panose="02000000000000000000" pitchFamily="2" charset="0"/>
            </a:endParaRPr>
          </a:p>
        </p:txBody>
      </p:sp>
      <p:cxnSp>
        <p:nvCxnSpPr>
          <p:cNvPr id="52" name="Straight Connector 51">
            <a:extLst>
              <a:ext uri="{FF2B5EF4-FFF2-40B4-BE49-F238E27FC236}">
                <a16:creationId xmlns:a16="http://schemas.microsoft.com/office/drawing/2014/main" id="{8F4A3597-F729-E8DF-9F4B-05FFE9CF4D67}"/>
              </a:ext>
            </a:extLst>
          </p:cNvPr>
          <p:cNvCxnSpPr>
            <a:cxnSpLocks/>
          </p:cNvCxnSpPr>
          <p:nvPr/>
        </p:nvCxnSpPr>
        <p:spPr>
          <a:xfrm flipH="1" flipV="1">
            <a:off x="8273735" y="688133"/>
            <a:ext cx="268869" cy="95398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4FDCC7F-2DE5-DCC3-4BDF-978B0856D386}"/>
              </a:ext>
            </a:extLst>
          </p:cNvPr>
          <p:cNvCxnSpPr/>
          <p:nvPr/>
        </p:nvCxnSpPr>
        <p:spPr>
          <a:xfrm>
            <a:off x="7976905" y="692697"/>
            <a:ext cx="288032" cy="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A8D37AD-4CF5-6B40-F595-846EFD81B3A0}"/>
              </a:ext>
            </a:extLst>
          </p:cNvPr>
          <p:cNvCxnSpPr>
            <a:stCxn id="56" idx="1"/>
            <a:endCxn id="56" idx="3"/>
          </p:cNvCxnSpPr>
          <p:nvPr/>
        </p:nvCxnSpPr>
        <p:spPr>
          <a:xfrm>
            <a:off x="3412933" y="4688470"/>
            <a:ext cx="100490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071" name="Group 2070">
            <a:extLst>
              <a:ext uri="{FF2B5EF4-FFF2-40B4-BE49-F238E27FC236}">
                <a16:creationId xmlns:a16="http://schemas.microsoft.com/office/drawing/2014/main" id="{0E1CCD50-28DB-3C51-75CC-B248722CF266}"/>
              </a:ext>
            </a:extLst>
          </p:cNvPr>
          <p:cNvGrpSpPr/>
          <p:nvPr/>
        </p:nvGrpSpPr>
        <p:grpSpPr>
          <a:xfrm>
            <a:off x="3412933" y="3571675"/>
            <a:ext cx="1004904" cy="2233589"/>
            <a:chOff x="3412933" y="3366258"/>
            <a:chExt cx="1004904" cy="2233589"/>
          </a:xfrm>
        </p:grpSpPr>
        <p:sp>
          <p:nvSpPr>
            <p:cNvPr id="56" name="Rectangle: Rounded Corners 55">
              <a:extLst>
                <a:ext uri="{FF2B5EF4-FFF2-40B4-BE49-F238E27FC236}">
                  <a16:creationId xmlns:a16="http://schemas.microsoft.com/office/drawing/2014/main" id="{E2097EE4-E6C7-B0E2-834E-7B4B65DAD28C}"/>
                </a:ext>
              </a:extLst>
            </p:cNvPr>
            <p:cNvSpPr/>
            <p:nvPr/>
          </p:nvSpPr>
          <p:spPr>
            <a:xfrm>
              <a:off x="3412933" y="3366258"/>
              <a:ext cx="1004904" cy="223358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TextBox 59">
              <a:extLst>
                <a:ext uri="{FF2B5EF4-FFF2-40B4-BE49-F238E27FC236}">
                  <a16:creationId xmlns:a16="http://schemas.microsoft.com/office/drawing/2014/main" id="{2EFFB776-4587-E5B8-0D51-3F278113C677}"/>
                </a:ext>
              </a:extLst>
            </p:cNvPr>
            <p:cNvSpPr txBox="1"/>
            <p:nvPr/>
          </p:nvSpPr>
          <p:spPr>
            <a:xfrm>
              <a:off x="3492833" y="3761131"/>
              <a:ext cx="845103" cy="338554"/>
            </a:xfrm>
            <a:prstGeom prst="rect">
              <a:avLst/>
            </a:prstGeom>
            <a:noFill/>
          </p:spPr>
          <p:txBody>
            <a:bodyPr wrap="non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Header</a:t>
              </a:r>
              <a:endParaRPr lang="tr-TR" sz="1600" dirty="0">
                <a:latin typeface="Roboto" panose="02000000000000000000" pitchFamily="2" charset="0"/>
                <a:ea typeface="Roboto" panose="02000000000000000000" pitchFamily="2" charset="0"/>
                <a:cs typeface="Roboto" panose="02000000000000000000" pitchFamily="2" charset="0"/>
              </a:endParaRPr>
            </a:p>
          </p:txBody>
        </p:sp>
        <p:sp>
          <p:nvSpPr>
            <p:cNvPr id="61" name="TextBox 60">
              <a:extLst>
                <a:ext uri="{FF2B5EF4-FFF2-40B4-BE49-F238E27FC236}">
                  <a16:creationId xmlns:a16="http://schemas.microsoft.com/office/drawing/2014/main" id="{43AFE3A9-8606-A046-46F7-F633A50F4786}"/>
                </a:ext>
              </a:extLst>
            </p:cNvPr>
            <p:cNvSpPr txBox="1"/>
            <p:nvPr/>
          </p:nvSpPr>
          <p:spPr>
            <a:xfrm>
              <a:off x="3593821" y="4872173"/>
              <a:ext cx="643125" cy="338554"/>
            </a:xfrm>
            <a:prstGeom prst="rect">
              <a:avLst/>
            </a:prstGeom>
            <a:noFill/>
          </p:spPr>
          <p:txBody>
            <a:bodyPr wrap="non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Body</a:t>
              </a:r>
              <a:endParaRPr lang="tr-TR" sz="1600" dirty="0">
                <a:latin typeface="Roboto" panose="02000000000000000000" pitchFamily="2" charset="0"/>
                <a:ea typeface="Roboto" panose="02000000000000000000" pitchFamily="2" charset="0"/>
                <a:cs typeface="Roboto" panose="02000000000000000000" pitchFamily="2" charset="0"/>
              </a:endParaRPr>
            </a:p>
          </p:txBody>
        </p:sp>
      </p:grpSp>
      <p:sp>
        <p:nvSpPr>
          <p:cNvPr id="63" name="TextBox 62">
            <a:extLst>
              <a:ext uri="{FF2B5EF4-FFF2-40B4-BE49-F238E27FC236}">
                <a16:creationId xmlns:a16="http://schemas.microsoft.com/office/drawing/2014/main" id="{BE52B7F8-3AC3-07ED-8EE6-B698441E6A0E}"/>
              </a:ext>
            </a:extLst>
          </p:cNvPr>
          <p:cNvSpPr txBox="1"/>
          <p:nvPr/>
        </p:nvSpPr>
        <p:spPr>
          <a:xfrm>
            <a:off x="5905335" y="4221286"/>
            <a:ext cx="2769278" cy="1938992"/>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Content Type     </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İçeriğin</a:t>
            </a:r>
            <a:r>
              <a:rPr lang="en-US" sz="1200" dirty="0">
                <a:latin typeface="Roboto" panose="02000000000000000000" pitchFamily="2" charset="0"/>
                <a:ea typeface="Roboto" panose="02000000000000000000" pitchFamily="2" charset="0"/>
                <a:cs typeface="Roboto" panose="02000000000000000000" pitchFamily="2" charset="0"/>
              </a:rPr>
              <a:t> format</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Content Length  </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İçeriğin</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boyutu</a:t>
            </a:r>
            <a:endParaRPr lang="en-US" sz="1200" dirty="0">
              <a:latin typeface="Roboto" panose="02000000000000000000" pitchFamily="2" charset="0"/>
              <a:ea typeface="Roboto" panose="02000000000000000000" pitchFamily="2" charset="0"/>
              <a:cs typeface="Roboto" panose="02000000000000000000" pitchFamily="2" charset="0"/>
            </a:endParaRP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Authorization  </a:t>
            </a:r>
            <a:r>
              <a:rPr lang="en-US" sz="1200" dirty="0">
                <a:latin typeface="Roboto" panose="02000000000000000000" pitchFamily="2" charset="0"/>
                <a:ea typeface="Roboto" panose="02000000000000000000" pitchFamily="2" charset="0"/>
                <a:cs typeface="Roboto" panose="02000000000000000000" pitchFamily="2" charset="0"/>
              </a:rPr>
              <a:t>   : </a:t>
            </a:r>
            <a:r>
              <a:rPr lang="en-US" sz="1200" dirty="0" err="1">
                <a:latin typeface="Roboto" panose="02000000000000000000" pitchFamily="2" charset="0"/>
                <a:ea typeface="Roboto" panose="02000000000000000000" pitchFamily="2" charset="0"/>
                <a:cs typeface="Roboto" panose="02000000000000000000" pitchFamily="2" charset="0"/>
              </a:rPr>
              <a:t>Kimlik</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doğrulama</a:t>
            </a:r>
            <a:endParaRPr lang="en-US" sz="1200" dirty="0">
              <a:latin typeface="Roboto" panose="02000000000000000000" pitchFamily="2" charset="0"/>
              <a:ea typeface="Roboto" panose="02000000000000000000" pitchFamily="2" charset="0"/>
              <a:cs typeface="Roboto" panose="02000000000000000000" pitchFamily="2" charset="0"/>
            </a:endParaRP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Accept</a:t>
            </a:r>
            <a:r>
              <a:rPr lang="en-US" sz="1200" dirty="0">
                <a:latin typeface="Roboto" panose="02000000000000000000" pitchFamily="2" charset="0"/>
                <a:ea typeface="Roboto" panose="02000000000000000000" pitchFamily="2" charset="0"/>
                <a:cs typeface="Roboto" panose="02000000000000000000" pitchFamily="2" charset="0"/>
              </a:rPr>
              <a:t>                 : Kabul </a:t>
            </a:r>
            <a:r>
              <a:rPr lang="en-US" sz="1200" dirty="0" err="1">
                <a:latin typeface="Roboto" panose="02000000000000000000" pitchFamily="2" charset="0"/>
                <a:ea typeface="Roboto" panose="02000000000000000000" pitchFamily="2" charset="0"/>
                <a:cs typeface="Roboto" panose="02000000000000000000" pitchFamily="2" charset="0"/>
              </a:rPr>
              <a:t>edilen</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tipler</a:t>
            </a:r>
            <a:endParaRPr lang="en-US" sz="1200" dirty="0">
              <a:latin typeface="Roboto" panose="02000000000000000000" pitchFamily="2" charset="0"/>
              <a:ea typeface="Roboto" panose="02000000000000000000" pitchFamily="2" charset="0"/>
              <a:cs typeface="Roboto" panose="02000000000000000000" pitchFamily="2" charset="0"/>
            </a:endParaRP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Cookie</a:t>
            </a:r>
            <a:r>
              <a:rPr lang="en-US" sz="1200" dirty="0">
                <a:latin typeface="Roboto" panose="02000000000000000000" pitchFamily="2" charset="0"/>
                <a:ea typeface="Roboto" panose="02000000000000000000" pitchFamily="2" charset="0"/>
                <a:cs typeface="Roboto" panose="02000000000000000000" pitchFamily="2" charset="0"/>
              </a:rPr>
              <a:t>                 : </a:t>
            </a:r>
            <a:r>
              <a:rPr lang="en-US" sz="1200" dirty="0" err="1">
                <a:latin typeface="Roboto" panose="02000000000000000000" pitchFamily="2" charset="0"/>
                <a:ea typeface="Roboto" panose="02000000000000000000" pitchFamily="2" charset="0"/>
                <a:cs typeface="Roboto" panose="02000000000000000000" pitchFamily="2" charset="0"/>
              </a:rPr>
              <a:t>Çerezler</a:t>
            </a:r>
            <a:endParaRPr lang="en-US" sz="1200" dirty="0">
              <a:latin typeface="Roboto" panose="02000000000000000000" pitchFamily="2" charset="0"/>
              <a:ea typeface="Roboto" panose="02000000000000000000" pitchFamily="2" charset="0"/>
              <a:cs typeface="Roboto" panose="02000000000000000000" pitchFamily="2" charset="0"/>
            </a:endParaRPr>
          </a:p>
          <a:p>
            <a:pPr lvl="2"/>
            <a:r>
              <a:rPr lang="en-US" sz="1200" b="1" dirty="0">
                <a:latin typeface="Roboto" panose="02000000000000000000" pitchFamily="2" charset="0"/>
                <a:ea typeface="Roboto" panose="02000000000000000000" pitchFamily="2" charset="0"/>
                <a:cs typeface="Roboto" panose="02000000000000000000" pitchFamily="2" charset="0"/>
              </a:rPr>
              <a:t>vb.</a:t>
            </a:r>
            <a:endParaRPr lang="tr-TR" sz="1200" b="1" dirty="0">
              <a:latin typeface="Roboto" panose="02000000000000000000" pitchFamily="2" charset="0"/>
              <a:ea typeface="Roboto" panose="02000000000000000000" pitchFamily="2" charset="0"/>
              <a:cs typeface="Roboto" panose="02000000000000000000" pitchFamily="2" charset="0"/>
            </a:endParaRPr>
          </a:p>
        </p:txBody>
      </p:sp>
      <p:sp>
        <p:nvSpPr>
          <p:cNvPr id="2061" name="Oval 2060">
            <a:extLst>
              <a:ext uri="{FF2B5EF4-FFF2-40B4-BE49-F238E27FC236}">
                <a16:creationId xmlns:a16="http://schemas.microsoft.com/office/drawing/2014/main" id="{0AAA9DDB-7C83-93D8-405E-52EEDA1D3D62}"/>
              </a:ext>
            </a:extLst>
          </p:cNvPr>
          <p:cNvSpPr/>
          <p:nvPr/>
        </p:nvSpPr>
        <p:spPr>
          <a:xfrm>
            <a:off x="8722021" y="1052738"/>
            <a:ext cx="2197500" cy="2051682"/>
          </a:xfrm>
          <a:prstGeom prst="ellipse">
            <a:avLst/>
          </a:prstGeom>
          <a:noFill/>
          <a:ln>
            <a:solidFill>
              <a:schemeClr val="tx1">
                <a:alpha val="28000"/>
              </a:schemeClr>
            </a:solidFill>
          </a:ln>
          <a:effectLst>
            <a:outerShdw blurRad="25400" algn="ctr" rotWithShape="0">
              <a:schemeClr val="tx1">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051" name="Straight Arrow Connector 2050">
            <a:extLst>
              <a:ext uri="{FF2B5EF4-FFF2-40B4-BE49-F238E27FC236}">
                <a16:creationId xmlns:a16="http://schemas.microsoft.com/office/drawing/2014/main" id="{C173DE56-D86B-EDB7-C20E-67E867FD641B}"/>
              </a:ext>
            </a:extLst>
          </p:cNvPr>
          <p:cNvCxnSpPr>
            <a:cxnSpLocks/>
            <a:stCxn id="60" idx="3"/>
            <a:endCxn id="63" idx="1"/>
          </p:cNvCxnSpPr>
          <p:nvPr/>
        </p:nvCxnSpPr>
        <p:spPr>
          <a:xfrm>
            <a:off x="4337936" y="4135825"/>
            <a:ext cx="1567399" cy="1054957"/>
          </a:xfrm>
          <a:prstGeom prst="straightConnector1">
            <a:avLst/>
          </a:prstGeom>
          <a:ln w="19050">
            <a:solidFill>
              <a:srgbClr val="FFC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E928CA2-1CC3-4E4E-81F9-D9A23682AE17}"/>
              </a:ext>
            </a:extLst>
          </p:cNvPr>
          <p:cNvSpPr txBox="1"/>
          <p:nvPr/>
        </p:nvSpPr>
        <p:spPr>
          <a:xfrm rot="202275">
            <a:off x="9101787" y="750985"/>
            <a:ext cx="632618" cy="338554"/>
          </a:xfrm>
          <a:prstGeom prst="rect">
            <a:avLst/>
          </a:prstGeom>
          <a:noFill/>
        </p:spPr>
        <p:txBody>
          <a:bodyPr wrap="square" rtlCol="0">
            <a:spAutoFit/>
          </a:bodyPr>
          <a:lstStyle/>
          <a:p>
            <a:r>
              <a:rPr lang="en-US" sz="1600" dirty="0"/>
              <a:t>Get</a:t>
            </a:r>
            <a:endParaRPr lang="tr-TR" sz="1600" dirty="0"/>
          </a:p>
        </p:txBody>
      </p:sp>
      <p:sp>
        <p:nvSpPr>
          <p:cNvPr id="12" name="TextBox 11">
            <a:extLst>
              <a:ext uri="{FF2B5EF4-FFF2-40B4-BE49-F238E27FC236}">
                <a16:creationId xmlns:a16="http://schemas.microsoft.com/office/drawing/2014/main" id="{5D5B90FA-E899-4AE1-A834-190AEC4B5583}"/>
              </a:ext>
            </a:extLst>
          </p:cNvPr>
          <p:cNvSpPr txBox="1"/>
          <p:nvPr/>
        </p:nvSpPr>
        <p:spPr>
          <a:xfrm>
            <a:off x="10671767" y="1141076"/>
            <a:ext cx="622473" cy="338554"/>
          </a:xfrm>
          <a:prstGeom prst="rect">
            <a:avLst/>
          </a:prstGeom>
          <a:noFill/>
        </p:spPr>
        <p:txBody>
          <a:bodyPr wrap="square" rtlCol="0">
            <a:spAutoFit/>
          </a:bodyPr>
          <a:lstStyle/>
          <a:p>
            <a:r>
              <a:rPr lang="en-US" sz="1600" dirty="0"/>
              <a:t>Post</a:t>
            </a:r>
            <a:endParaRPr lang="tr-TR" sz="1600" dirty="0"/>
          </a:p>
        </p:txBody>
      </p:sp>
      <p:sp>
        <p:nvSpPr>
          <p:cNvPr id="13" name="TextBox 12">
            <a:extLst>
              <a:ext uri="{FF2B5EF4-FFF2-40B4-BE49-F238E27FC236}">
                <a16:creationId xmlns:a16="http://schemas.microsoft.com/office/drawing/2014/main" id="{1626AE40-E162-4A33-B302-23F39DCA0BEE}"/>
              </a:ext>
            </a:extLst>
          </p:cNvPr>
          <p:cNvSpPr txBox="1"/>
          <p:nvPr/>
        </p:nvSpPr>
        <p:spPr>
          <a:xfrm>
            <a:off x="8182644" y="1918459"/>
            <a:ext cx="557280" cy="338554"/>
          </a:xfrm>
          <a:prstGeom prst="rect">
            <a:avLst/>
          </a:prstGeom>
          <a:noFill/>
        </p:spPr>
        <p:txBody>
          <a:bodyPr wrap="square" rtlCol="0">
            <a:spAutoFit/>
          </a:bodyPr>
          <a:lstStyle/>
          <a:p>
            <a:r>
              <a:rPr lang="en-US" sz="1600" dirty="0"/>
              <a:t>Put</a:t>
            </a:r>
            <a:endParaRPr lang="tr-TR" sz="1600" dirty="0"/>
          </a:p>
        </p:txBody>
      </p:sp>
      <p:sp>
        <p:nvSpPr>
          <p:cNvPr id="14" name="TextBox 13">
            <a:extLst>
              <a:ext uri="{FF2B5EF4-FFF2-40B4-BE49-F238E27FC236}">
                <a16:creationId xmlns:a16="http://schemas.microsoft.com/office/drawing/2014/main" id="{A6FA0F52-64EB-4EA8-AD46-F7E8E147BB73}"/>
              </a:ext>
            </a:extLst>
          </p:cNvPr>
          <p:cNvSpPr txBox="1"/>
          <p:nvPr/>
        </p:nvSpPr>
        <p:spPr>
          <a:xfrm rot="20397995">
            <a:off x="8897947" y="3214954"/>
            <a:ext cx="802756" cy="338554"/>
          </a:xfrm>
          <a:prstGeom prst="rect">
            <a:avLst/>
          </a:prstGeom>
          <a:noFill/>
        </p:spPr>
        <p:txBody>
          <a:bodyPr wrap="square" rtlCol="0">
            <a:spAutoFit/>
          </a:bodyPr>
          <a:lstStyle/>
          <a:p>
            <a:r>
              <a:rPr lang="en-US" sz="1600" dirty="0"/>
              <a:t>Patch</a:t>
            </a:r>
            <a:endParaRPr lang="tr-TR" sz="1600" dirty="0"/>
          </a:p>
        </p:txBody>
      </p:sp>
      <p:sp>
        <p:nvSpPr>
          <p:cNvPr id="15" name="TextBox 14">
            <a:extLst>
              <a:ext uri="{FF2B5EF4-FFF2-40B4-BE49-F238E27FC236}">
                <a16:creationId xmlns:a16="http://schemas.microsoft.com/office/drawing/2014/main" id="{2CAF74B8-F8AD-4686-ABF7-3096E4A5757A}"/>
              </a:ext>
            </a:extLst>
          </p:cNvPr>
          <p:cNvSpPr txBox="1"/>
          <p:nvPr/>
        </p:nvSpPr>
        <p:spPr>
          <a:xfrm rot="868218">
            <a:off x="10756306" y="2641470"/>
            <a:ext cx="904789" cy="338554"/>
          </a:xfrm>
          <a:prstGeom prst="rect">
            <a:avLst/>
          </a:prstGeom>
          <a:noFill/>
        </p:spPr>
        <p:txBody>
          <a:bodyPr wrap="square" rtlCol="0">
            <a:spAutoFit/>
          </a:bodyPr>
          <a:lstStyle/>
          <a:p>
            <a:r>
              <a:rPr lang="en-US" sz="1600" dirty="0"/>
              <a:t>Delete</a:t>
            </a:r>
            <a:endParaRPr lang="tr-TR" sz="1600" dirty="0"/>
          </a:p>
        </p:txBody>
      </p:sp>
      <p:sp>
        <p:nvSpPr>
          <p:cNvPr id="2062" name="Oval 2061">
            <a:extLst>
              <a:ext uri="{FF2B5EF4-FFF2-40B4-BE49-F238E27FC236}">
                <a16:creationId xmlns:a16="http://schemas.microsoft.com/office/drawing/2014/main" id="{C616537A-499D-35AF-81E9-578CC1413DBA}"/>
              </a:ext>
            </a:extLst>
          </p:cNvPr>
          <p:cNvSpPr/>
          <p:nvPr/>
        </p:nvSpPr>
        <p:spPr>
          <a:xfrm>
            <a:off x="9418096" y="1026490"/>
            <a:ext cx="144000" cy="144000"/>
          </a:xfrm>
          <a:prstGeom prst="ellipse">
            <a:avLst/>
          </a:prstGeom>
          <a:ln>
            <a:noFill/>
          </a:ln>
          <a:effectLst>
            <a:outerShdw blurRad="101600" sx="144000" sy="144000" algn="ctr" rotWithShape="0">
              <a:schemeClr val="tx1">
                <a:alpha val="80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2063" name="Oval 2062">
            <a:extLst>
              <a:ext uri="{FF2B5EF4-FFF2-40B4-BE49-F238E27FC236}">
                <a16:creationId xmlns:a16="http://schemas.microsoft.com/office/drawing/2014/main" id="{9C379D41-527D-45F4-CF6C-49843BCB259D}"/>
              </a:ext>
            </a:extLst>
          </p:cNvPr>
          <p:cNvSpPr/>
          <p:nvPr/>
        </p:nvSpPr>
        <p:spPr>
          <a:xfrm>
            <a:off x="10576939" y="1343991"/>
            <a:ext cx="144000" cy="144000"/>
          </a:xfrm>
          <a:prstGeom prst="ellipse">
            <a:avLst/>
          </a:prstGeom>
          <a:ln>
            <a:noFill/>
          </a:ln>
          <a:effectLst>
            <a:outerShdw blurRad="101600" sx="144000" sy="144000" algn="ctr" rotWithShape="0">
              <a:schemeClr val="tx1">
                <a:alpha val="80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2064" name="Oval 2063">
            <a:extLst>
              <a:ext uri="{FF2B5EF4-FFF2-40B4-BE49-F238E27FC236}">
                <a16:creationId xmlns:a16="http://schemas.microsoft.com/office/drawing/2014/main" id="{F5CA7880-36B1-B0ED-99CD-8C380F5F76CC}"/>
              </a:ext>
            </a:extLst>
          </p:cNvPr>
          <p:cNvSpPr/>
          <p:nvPr/>
        </p:nvSpPr>
        <p:spPr>
          <a:xfrm>
            <a:off x="10671767" y="2588432"/>
            <a:ext cx="144000" cy="144000"/>
          </a:xfrm>
          <a:prstGeom prst="ellipse">
            <a:avLst/>
          </a:prstGeom>
          <a:ln>
            <a:noFill/>
          </a:ln>
          <a:effectLst>
            <a:outerShdw blurRad="101600" sx="144000" sy="144000" algn="ctr" rotWithShape="0">
              <a:schemeClr val="tx1">
                <a:alpha val="80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2065" name="Oval 2064">
            <a:extLst>
              <a:ext uri="{FF2B5EF4-FFF2-40B4-BE49-F238E27FC236}">
                <a16:creationId xmlns:a16="http://schemas.microsoft.com/office/drawing/2014/main" id="{6AF1FEB0-B530-490D-48DC-BE92D2C2E397}"/>
              </a:ext>
            </a:extLst>
          </p:cNvPr>
          <p:cNvSpPr/>
          <p:nvPr/>
        </p:nvSpPr>
        <p:spPr>
          <a:xfrm>
            <a:off x="9510248" y="2998142"/>
            <a:ext cx="144000" cy="144000"/>
          </a:xfrm>
          <a:prstGeom prst="ellipse">
            <a:avLst/>
          </a:prstGeom>
          <a:ln>
            <a:noFill/>
          </a:ln>
          <a:effectLst>
            <a:outerShdw blurRad="101600" sx="144000" sy="144000" algn="ctr" rotWithShape="0">
              <a:schemeClr val="tx1">
                <a:alpha val="80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2066" name="Oval 2065">
            <a:extLst>
              <a:ext uri="{FF2B5EF4-FFF2-40B4-BE49-F238E27FC236}">
                <a16:creationId xmlns:a16="http://schemas.microsoft.com/office/drawing/2014/main" id="{400E8C2D-C1D6-D913-90A7-9B0F71641450}"/>
              </a:ext>
            </a:extLst>
          </p:cNvPr>
          <p:cNvSpPr/>
          <p:nvPr/>
        </p:nvSpPr>
        <p:spPr>
          <a:xfrm>
            <a:off x="8652453" y="2006576"/>
            <a:ext cx="144000" cy="144000"/>
          </a:xfrm>
          <a:prstGeom prst="ellipse">
            <a:avLst/>
          </a:prstGeom>
          <a:ln>
            <a:noFill/>
          </a:ln>
          <a:effectLst>
            <a:outerShdw blurRad="101600" sx="144000" sy="144000" algn="ctr" rotWithShape="0">
              <a:schemeClr val="tx1">
                <a:alpha val="80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1533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anim calcmode="lin" valueType="num">
                                      <p:cBhvr>
                                        <p:cTn id="8" dur="2000" fill="hold"/>
                                        <p:tgtEl>
                                          <p:spTgt spid="18"/>
                                        </p:tgtEl>
                                        <p:attrNameLst>
                                          <p:attrName>ppt_w</p:attrName>
                                        </p:attrNameLst>
                                      </p:cBhvr>
                                      <p:tavLst>
                                        <p:tav tm="0" fmla="#ppt_w*sin(2.5*pi*$)">
                                          <p:val>
                                            <p:fltVal val="0"/>
                                          </p:val>
                                        </p:tav>
                                        <p:tav tm="100000">
                                          <p:val>
                                            <p:fltVal val="1"/>
                                          </p:val>
                                        </p:tav>
                                      </p:tavLst>
                                    </p:anim>
                                    <p:anim calcmode="lin" valueType="num">
                                      <p:cBhvr>
                                        <p:cTn id="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D516C-E07E-92CD-0951-F8EDB7D60F04}"/>
              </a:ext>
            </a:extLst>
          </p:cNvPr>
          <p:cNvSpPr>
            <a:spLocks noGrp="1"/>
          </p:cNvSpPr>
          <p:nvPr>
            <p:ph type="title"/>
          </p:nvPr>
        </p:nvSpPr>
        <p:spPr>
          <a:xfrm>
            <a:off x="837981" y="220262"/>
            <a:ext cx="10512862" cy="1058765"/>
          </a:xfrm>
        </p:spPr>
        <p:txBody>
          <a:bodyPr>
            <a:normAutofit/>
          </a:bodyPr>
          <a:lstStyle/>
          <a:p>
            <a:r>
              <a:rPr lang="en-US" dirty="0">
                <a:latin typeface="Roboto" panose="02000000000000000000" pitchFamily="2" charset="0"/>
                <a:ea typeface="Roboto" panose="02000000000000000000" pitchFamily="2" charset="0"/>
                <a:cs typeface="Roboto" panose="02000000000000000000" pitchFamily="2" charset="0"/>
              </a:rPr>
              <a:t>    HTTP RESPONSE</a:t>
            </a:r>
            <a:endParaRPr lang="tr-TR"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811AD63F-C8F6-DEB9-BCD2-5A58E9E0CB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834" t="11302"/>
          <a:stretch/>
        </p:blipFill>
        <p:spPr>
          <a:xfrm>
            <a:off x="2151668" y="2133000"/>
            <a:ext cx="2063851" cy="1296000"/>
          </a:xfrm>
          <a:prstGeom prst="roundRect">
            <a:avLst/>
          </a:prstGeom>
        </p:spPr>
      </p:pic>
      <p:sp>
        <p:nvSpPr>
          <p:cNvPr id="4" name="Arrow: Right 3">
            <a:extLst>
              <a:ext uri="{FF2B5EF4-FFF2-40B4-BE49-F238E27FC236}">
                <a16:creationId xmlns:a16="http://schemas.microsoft.com/office/drawing/2014/main" id="{3DD8F22A-FD01-7C8D-8743-517A0F48C5C4}"/>
              </a:ext>
            </a:extLst>
          </p:cNvPr>
          <p:cNvSpPr/>
          <p:nvPr/>
        </p:nvSpPr>
        <p:spPr>
          <a:xfrm>
            <a:off x="4527931" y="2542253"/>
            <a:ext cx="3093376" cy="376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sp>
        <p:nvSpPr>
          <p:cNvPr id="6" name="TextBox 5">
            <a:extLst>
              <a:ext uri="{FF2B5EF4-FFF2-40B4-BE49-F238E27FC236}">
                <a16:creationId xmlns:a16="http://schemas.microsoft.com/office/drawing/2014/main" id="{013D0A3F-D386-D9D4-EB89-6836B9484F68}"/>
              </a:ext>
            </a:extLst>
          </p:cNvPr>
          <p:cNvSpPr txBox="1"/>
          <p:nvPr/>
        </p:nvSpPr>
        <p:spPr>
          <a:xfrm flipH="1">
            <a:off x="5091246" y="2787601"/>
            <a:ext cx="1590580" cy="523220"/>
          </a:xfrm>
          <a:prstGeom prst="rect">
            <a:avLst/>
          </a:prstGeom>
          <a:noFill/>
        </p:spPr>
        <p:txBody>
          <a:bodyPr wrap="square" rtlCol="0">
            <a:spAutoFit/>
          </a:bodyPr>
          <a:lstStyle/>
          <a:p>
            <a:pPr algn="ctr"/>
            <a:r>
              <a:rPr lang="en-US" sz="1400" b="1" dirty="0"/>
              <a:t>Request </a:t>
            </a:r>
          </a:p>
          <a:p>
            <a:pPr algn="ctr"/>
            <a:r>
              <a:rPr lang="en-US" sz="1400" b="1" dirty="0"/>
              <a:t>(Get Method)</a:t>
            </a:r>
            <a:endParaRPr lang="tr-TR" sz="1400" b="1" dirty="0"/>
          </a:p>
        </p:txBody>
      </p:sp>
      <p:pic>
        <p:nvPicPr>
          <p:cNvPr id="12" name="Picture 2" descr="Free photo: technology, servers, server, computer, network Server, data,  internet | Hippopx">
            <a:extLst>
              <a:ext uri="{FF2B5EF4-FFF2-40B4-BE49-F238E27FC236}">
                <a16:creationId xmlns:a16="http://schemas.microsoft.com/office/drawing/2014/main" id="{B0304E43-DC26-38F2-36CA-02858FB9C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612" y="2133000"/>
            <a:ext cx="1728000" cy="1296000"/>
          </a:xfrm>
          <a:prstGeom prst="round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305446F0-4E0E-32EC-1A85-F73ADEA0CC6F}"/>
              </a:ext>
            </a:extLst>
          </p:cNvPr>
          <p:cNvGrpSpPr/>
          <p:nvPr/>
        </p:nvGrpSpPr>
        <p:grpSpPr>
          <a:xfrm>
            <a:off x="5384087" y="3453496"/>
            <a:ext cx="1004904" cy="2233589"/>
            <a:chOff x="3412933" y="3366258"/>
            <a:chExt cx="1004904" cy="2233589"/>
          </a:xfrm>
        </p:grpSpPr>
        <p:sp>
          <p:nvSpPr>
            <p:cNvPr id="17" name="Rectangle: Rounded Corners 16">
              <a:extLst>
                <a:ext uri="{FF2B5EF4-FFF2-40B4-BE49-F238E27FC236}">
                  <a16:creationId xmlns:a16="http://schemas.microsoft.com/office/drawing/2014/main" id="{2C15A75B-4357-A563-D756-766ABF70C55B}"/>
                </a:ext>
              </a:extLst>
            </p:cNvPr>
            <p:cNvSpPr/>
            <p:nvPr/>
          </p:nvSpPr>
          <p:spPr>
            <a:xfrm>
              <a:off x="3412933" y="3366258"/>
              <a:ext cx="1004904" cy="223358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TextBox 17">
              <a:extLst>
                <a:ext uri="{FF2B5EF4-FFF2-40B4-BE49-F238E27FC236}">
                  <a16:creationId xmlns:a16="http://schemas.microsoft.com/office/drawing/2014/main" id="{F115E1D2-EF10-DE60-58B9-20187CAFD261}"/>
                </a:ext>
              </a:extLst>
            </p:cNvPr>
            <p:cNvSpPr txBox="1"/>
            <p:nvPr/>
          </p:nvSpPr>
          <p:spPr>
            <a:xfrm>
              <a:off x="3492830" y="4161222"/>
              <a:ext cx="845103" cy="338554"/>
            </a:xfrm>
            <a:prstGeom prst="rect">
              <a:avLst/>
            </a:prstGeom>
            <a:noFill/>
          </p:spPr>
          <p:txBody>
            <a:bodyPr wrap="non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Header</a:t>
              </a:r>
              <a:endParaRPr lang="tr-TR" sz="1600" dirty="0">
                <a:latin typeface="Roboto" panose="02000000000000000000" pitchFamily="2" charset="0"/>
                <a:ea typeface="Roboto" panose="02000000000000000000" pitchFamily="2" charset="0"/>
                <a:cs typeface="Roboto" panose="02000000000000000000" pitchFamily="2" charset="0"/>
              </a:endParaRPr>
            </a:p>
          </p:txBody>
        </p:sp>
        <p:sp>
          <p:nvSpPr>
            <p:cNvPr id="19" name="TextBox 18">
              <a:extLst>
                <a:ext uri="{FF2B5EF4-FFF2-40B4-BE49-F238E27FC236}">
                  <a16:creationId xmlns:a16="http://schemas.microsoft.com/office/drawing/2014/main" id="{3466FF7B-5BF6-A167-2200-5FC8FA01BEC1}"/>
                </a:ext>
              </a:extLst>
            </p:cNvPr>
            <p:cNvSpPr txBox="1"/>
            <p:nvPr/>
          </p:nvSpPr>
          <p:spPr>
            <a:xfrm>
              <a:off x="3593818" y="4971727"/>
              <a:ext cx="643125" cy="338554"/>
            </a:xfrm>
            <a:prstGeom prst="rect">
              <a:avLst/>
            </a:prstGeom>
            <a:noFill/>
          </p:spPr>
          <p:txBody>
            <a:bodyPr wrap="non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Body</a:t>
              </a:r>
              <a:endParaRPr lang="tr-TR" sz="1600" dirty="0">
                <a:latin typeface="Roboto" panose="02000000000000000000" pitchFamily="2" charset="0"/>
                <a:ea typeface="Roboto" panose="02000000000000000000" pitchFamily="2" charset="0"/>
                <a:cs typeface="Roboto" panose="02000000000000000000" pitchFamily="2" charset="0"/>
              </a:endParaRPr>
            </a:p>
          </p:txBody>
        </p:sp>
        <p:sp>
          <p:nvSpPr>
            <p:cNvPr id="24" name="TextBox 23">
              <a:extLst>
                <a:ext uri="{FF2B5EF4-FFF2-40B4-BE49-F238E27FC236}">
                  <a16:creationId xmlns:a16="http://schemas.microsoft.com/office/drawing/2014/main" id="{A75C5AEF-4660-43B6-BA84-6040FAB95605}"/>
                </a:ext>
              </a:extLst>
            </p:cNvPr>
            <p:cNvSpPr txBox="1"/>
            <p:nvPr/>
          </p:nvSpPr>
          <p:spPr>
            <a:xfrm>
              <a:off x="3492828" y="3533102"/>
              <a:ext cx="772969" cy="338554"/>
            </a:xfrm>
            <a:prstGeom prst="rect">
              <a:avLst/>
            </a:prstGeom>
            <a:noFill/>
          </p:spPr>
          <p:txBody>
            <a:bodyPr wrap="non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Status</a:t>
              </a:r>
              <a:endParaRPr lang="tr-TR" sz="1600" dirty="0">
                <a:latin typeface="Roboto" panose="02000000000000000000" pitchFamily="2" charset="0"/>
                <a:ea typeface="Roboto" panose="02000000000000000000" pitchFamily="2" charset="0"/>
                <a:cs typeface="Roboto" panose="02000000000000000000" pitchFamily="2" charset="0"/>
              </a:endParaRPr>
            </a:p>
          </p:txBody>
        </p:sp>
      </p:grpSp>
      <p:cxnSp>
        <p:nvCxnSpPr>
          <p:cNvPr id="22" name="Straight Connector 21">
            <a:extLst>
              <a:ext uri="{FF2B5EF4-FFF2-40B4-BE49-F238E27FC236}">
                <a16:creationId xmlns:a16="http://schemas.microsoft.com/office/drawing/2014/main" id="{E4E5169F-4C04-D822-CA39-5BE989E290EF}"/>
              </a:ext>
            </a:extLst>
          </p:cNvPr>
          <p:cNvCxnSpPr/>
          <p:nvPr/>
        </p:nvCxnSpPr>
        <p:spPr>
          <a:xfrm>
            <a:off x="5384087" y="4102909"/>
            <a:ext cx="100490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99C14B3-4C4C-77F7-FCBA-CC9E0E752A80}"/>
              </a:ext>
            </a:extLst>
          </p:cNvPr>
          <p:cNvCxnSpPr/>
          <p:nvPr/>
        </p:nvCxnSpPr>
        <p:spPr>
          <a:xfrm>
            <a:off x="5384087" y="4822989"/>
            <a:ext cx="100490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FDBCDE-9BEF-4A23-E698-7D6DF882B640}"/>
              </a:ext>
            </a:extLst>
          </p:cNvPr>
          <p:cNvSpPr txBox="1"/>
          <p:nvPr/>
        </p:nvSpPr>
        <p:spPr>
          <a:xfrm>
            <a:off x="1989956" y="4166413"/>
            <a:ext cx="2063852" cy="2123658"/>
          </a:xfrm>
          <a:prstGeom prst="rect">
            <a:avLst/>
          </a:prstGeom>
          <a:noFill/>
        </p:spPr>
        <p:txBody>
          <a:bodyPr wrap="square" rtlCol="0">
            <a:spAutoFit/>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Status Code</a:t>
            </a:r>
          </a:p>
          <a:p>
            <a:pPr algn="ctr"/>
            <a:endParaRPr lang="en-US" sz="1200" b="1"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100 - 199  </a:t>
            </a:r>
            <a:r>
              <a:rPr lang="en-US" sz="1200" dirty="0">
                <a:latin typeface="Roboto" panose="02000000000000000000" pitchFamily="2" charset="0"/>
                <a:ea typeface="Roboto" panose="02000000000000000000" pitchFamily="2" charset="0"/>
                <a:cs typeface="Roboto" panose="02000000000000000000" pitchFamily="2" charset="0"/>
              </a:rPr>
              <a:t>: Information</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200 – 299 </a:t>
            </a:r>
            <a:r>
              <a:rPr lang="en-US" sz="1200" dirty="0">
                <a:latin typeface="Roboto" panose="02000000000000000000" pitchFamily="2" charset="0"/>
                <a:ea typeface="Roboto" panose="02000000000000000000" pitchFamily="2" charset="0"/>
                <a:cs typeface="Roboto" panose="02000000000000000000" pitchFamily="2" charset="0"/>
              </a:rPr>
              <a:t>: Success</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300 - 399 </a:t>
            </a:r>
            <a:r>
              <a:rPr lang="en-US" sz="1200" dirty="0">
                <a:latin typeface="Roboto" panose="02000000000000000000" pitchFamily="2" charset="0"/>
                <a:ea typeface="Roboto" panose="02000000000000000000" pitchFamily="2" charset="0"/>
                <a:cs typeface="Roboto" panose="02000000000000000000" pitchFamily="2" charset="0"/>
              </a:rPr>
              <a:t> : Redirection</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400 – 499</a:t>
            </a:r>
            <a:r>
              <a:rPr lang="en-US" sz="1200" dirty="0">
                <a:latin typeface="Roboto" panose="02000000000000000000" pitchFamily="2" charset="0"/>
                <a:ea typeface="Roboto" panose="02000000000000000000" pitchFamily="2" charset="0"/>
                <a:cs typeface="Roboto" panose="02000000000000000000" pitchFamily="2" charset="0"/>
              </a:rPr>
              <a:t>  : Client Errors</a:t>
            </a:r>
          </a:p>
          <a:p>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200" b="1" dirty="0">
                <a:latin typeface="Roboto" panose="02000000000000000000" pitchFamily="2" charset="0"/>
                <a:ea typeface="Roboto" panose="02000000000000000000" pitchFamily="2" charset="0"/>
                <a:cs typeface="Roboto" panose="02000000000000000000" pitchFamily="2" charset="0"/>
              </a:rPr>
              <a:t>500 – 599</a:t>
            </a:r>
            <a:r>
              <a:rPr lang="en-US" sz="1200" dirty="0">
                <a:latin typeface="Roboto" panose="02000000000000000000" pitchFamily="2" charset="0"/>
                <a:ea typeface="Roboto" panose="02000000000000000000" pitchFamily="2" charset="0"/>
                <a:cs typeface="Roboto" panose="02000000000000000000" pitchFamily="2" charset="0"/>
              </a:rPr>
              <a:t>  : Server Error</a:t>
            </a:r>
            <a:endParaRPr lang="tr-TR" sz="1200" b="1" dirty="0">
              <a:latin typeface="Roboto" panose="02000000000000000000" pitchFamily="2" charset="0"/>
              <a:ea typeface="Roboto" panose="02000000000000000000" pitchFamily="2" charset="0"/>
              <a:cs typeface="Roboto" panose="02000000000000000000" pitchFamily="2" charset="0"/>
            </a:endParaRPr>
          </a:p>
        </p:txBody>
      </p:sp>
      <p:cxnSp>
        <p:nvCxnSpPr>
          <p:cNvPr id="26" name="Straight Arrow Connector 25">
            <a:extLst>
              <a:ext uri="{FF2B5EF4-FFF2-40B4-BE49-F238E27FC236}">
                <a16:creationId xmlns:a16="http://schemas.microsoft.com/office/drawing/2014/main" id="{364E577C-8A79-3139-B94C-FEB9D13A1D94}"/>
              </a:ext>
            </a:extLst>
          </p:cNvPr>
          <p:cNvCxnSpPr>
            <a:cxnSpLocks/>
            <a:stCxn id="24" idx="1"/>
            <a:endCxn id="25" idx="0"/>
          </p:cNvCxnSpPr>
          <p:nvPr/>
        </p:nvCxnSpPr>
        <p:spPr>
          <a:xfrm flipH="1">
            <a:off x="3021882" y="3789617"/>
            <a:ext cx="2442100" cy="376796"/>
          </a:xfrm>
          <a:prstGeom prst="straightConnector1">
            <a:avLst/>
          </a:prstGeom>
          <a:ln w="19050">
            <a:solidFill>
              <a:srgbClr val="FFC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DB1A602-6715-A0C4-33B1-709666A7E7D1}"/>
              </a:ext>
            </a:extLst>
          </p:cNvPr>
          <p:cNvSpPr txBox="1"/>
          <p:nvPr/>
        </p:nvSpPr>
        <p:spPr>
          <a:xfrm>
            <a:off x="7546596" y="4941168"/>
            <a:ext cx="2973891" cy="954107"/>
          </a:xfrm>
          <a:prstGeom prst="rect">
            <a:avLst/>
          </a:prstGeom>
          <a:noFill/>
        </p:spPr>
        <p:txBody>
          <a:bodyPr wrap="none" rtlCol="0">
            <a:spAutoFit/>
          </a:bodyPr>
          <a:lstStyle/>
          <a:p>
            <a:pPr defTabSz="914400"/>
            <a:r>
              <a:rPr lang="en-US" sz="1400" b="1"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Content Type     :</a:t>
            </a:r>
            <a:r>
              <a:rPr lang="en-US" sz="1400"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İçeriğin</a:t>
            </a:r>
            <a:r>
              <a:rPr lang="en-US" sz="1400"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formatı</a:t>
            </a:r>
            <a:endParaRPr lang="en-US" sz="1400"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endParaRPr>
          </a:p>
          <a:p>
            <a:pPr defTabSz="914400"/>
            <a:r>
              <a:rPr lang="en-US" sz="1400" b="1"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Content Length  :</a:t>
            </a:r>
            <a:r>
              <a:rPr lang="en-US" sz="1400"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İçeriğin</a:t>
            </a:r>
            <a:r>
              <a:rPr lang="en-US" sz="1400"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uzunluğu</a:t>
            </a:r>
            <a:endParaRPr lang="en-US" sz="1400"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endParaRPr>
          </a:p>
          <a:p>
            <a:pPr defTabSz="914400"/>
            <a:r>
              <a:rPr lang="en-US" sz="1400" b="1"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Expires                 :</a:t>
            </a:r>
            <a:r>
              <a:rPr lang="en-US" sz="1400"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Geçerlilik</a:t>
            </a:r>
            <a:r>
              <a:rPr lang="en-US" sz="1400"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süresi</a:t>
            </a:r>
            <a:endParaRPr lang="en-US" sz="1400"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endParaRPr>
          </a:p>
          <a:p>
            <a:pPr algn="r" defTabSz="914400"/>
            <a:r>
              <a:rPr lang="en-US" sz="1400" b="1"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rPr>
              <a:t>vb.</a:t>
            </a:r>
            <a:endParaRPr lang="tr-TR" sz="1400" b="1" dirty="0">
              <a:solidFill>
                <a:prstClr val="white">
                  <a:lumMod val="95000"/>
                </a:prstClr>
              </a:solidFill>
              <a:latin typeface="Roboto" panose="02000000000000000000" pitchFamily="2" charset="0"/>
              <a:ea typeface="Roboto" panose="02000000000000000000" pitchFamily="2" charset="0"/>
              <a:cs typeface="Roboto" panose="02000000000000000000" pitchFamily="2" charset="0"/>
            </a:endParaRPr>
          </a:p>
        </p:txBody>
      </p:sp>
      <p:cxnSp>
        <p:nvCxnSpPr>
          <p:cNvPr id="35" name="Straight Arrow Connector 34">
            <a:extLst>
              <a:ext uri="{FF2B5EF4-FFF2-40B4-BE49-F238E27FC236}">
                <a16:creationId xmlns:a16="http://schemas.microsoft.com/office/drawing/2014/main" id="{D1B4F88A-E33A-831C-F8C9-444DD9D915B7}"/>
              </a:ext>
            </a:extLst>
          </p:cNvPr>
          <p:cNvCxnSpPr>
            <a:cxnSpLocks/>
            <a:stCxn id="18" idx="3"/>
            <a:endCxn id="34" idx="0"/>
          </p:cNvCxnSpPr>
          <p:nvPr/>
        </p:nvCxnSpPr>
        <p:spPr>
          <a:xfrm>
            <a:off x="6309087" y="4417737"/>
            <a:ext cx="2724455" cy="523431"/>
          </a:xfrm>
          <a:prstGeom prst="straightConnector1">
            <a:avLst/>
          </a:prstGeom>
          <a:ln w="19050">
            <a:solidFill>
              <a:srgbClr val="FFC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592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45EF5C-5B92-4D3A-8DA1-0E27E7B1FEE4}"/>
              </a:ext>
            </a:extLst>
          </p:cNvPr>
          <p:cNvSpPr>
            <a:spLocks noGrp="1"/>
          </p:cNvSpPr>
          <p:nvPr>
            <p:ph type="title"/>
          </p:nvPr>
        </p:nvSpPr>
        <p:spPr>
          <a:xfrm>
            <a:off x="477788" y="188640"/>
            <a:ext cx="8532178" cy="974243"/>
          </a:xfrm>
        </p:spPr>
        <p:txBody>
          <a:bodyPr/>
          <a:lstStyle/>
          <a:p>
            <a:r>
              <a:rPr lang="tr-TR" dirty="0"/>
              <a:t>Http </a:t>
            </a:r>
            <a:r>
              <a:rPr lang="tr-TR" dirty="0" err="1"/>
              <a:t>Status</a:t>
            </a:r>
            <a:r>
              <a:rPr lang="tr-TR" dirty="0"/>
              <a:t> </a:t>
            </a:r>
            <a:r>
              <a:rPr lang="tr-TR" dirty="0" err="1"/>
              <a:t>Code</a:t>
            </a:r>
            <a:endParaRPr lang="tr-TR" dirty="0"/>
          </a:p>
        </p:txBody>
      </p:sp>
      <p:sp>
        <p:nvSpPr>
          <p:cNvPr id="5" name="Metin kutusu 4">
            <a:extLst>
              <a:ext uri="{FF2B5EF4-FFF2-40B4-BE49-F238E27FC236}">
                <a16:creationId xmlns:a16="http://schemas.microsoft.com/office/drawing/2014/main" id="{6F36A276-AF88-4466-A73D-1A4C034061CC}"/>
              </a:ext>
            </a:extLst>
          </p:cNvPr>
          <p:cNvSpPr txBox="1"/>
          <p:nvPr/>
        </p:nvSpPr>
        <p:spPr>
          <a:xfrm>
            <a:off x="621804" y="1581558"/>
            <a:ext cx="2304256" cy="954107"/>
          </a:xfrm>
          <a:prstGeom prst="rect">
            <a:avLst/>
          </a:prstGeom>
          <a:noFill/>
        </p:spPr>
        <p:txBody>
          <a:bodyPr wrap="square">
            <a:spAutoFit/>
          </a:bodyPr>
          <a:lstStyle/>
          <a:p>
            <a:r>
              <a:rPr lang="tr-TR" sz="1400" dirty="0">
                <a:solidFill>
                  <a:srgbClr val="0790DC"/>
                </a:solidFill>
                <a:latin typeface="Roboto" panose="02000000000000000000" pitchFamily="2" charset="0"/>
                <a:ea typeface="Roboto" panose="02000000000000000000" pitchFamily="2" charset="0"/>
                <a:cs typeface="Roboto" panose="02000000000000000000" pitchFamily="2" charset="0"/>
              </a:rPr>
              <a:t>1xx </a:t>
            </a:r>
            <a:r>
              <a:rPr lang="tr-TR" sz="1400" dirty="0" err="1">
                <a:solidFill>
                  <a:srgbClr val="0790DC"/>
                </a:solidFill>
                <a:latin typeface="Roboto" panose="02000000000000000000" pitchFamily="2" charset="0"/>
                <a:ea typeface="Roboto" panose="02000000000000000000" pitchFamily="2" charset="0"/>
                <a:cs typeface="Roboto" panose="02000000000000000000" pitchFamily="2" charset="0"/>
              </a:rPr>
              <a:t>Informational</a:t>
            </a:r>
            <a:endParaRPr lang="tr-TR" sz="1400" dirty="0">
              <a:solidFill>
                <a:srgbClr val="0790DC"/>
              </a:solidFill>
              <a:latin typeface="Roboto" panose="02000000000000000000" pitchFamily="2" charset="0"/>
              <a:ea typeface="Roboto" panose="02000000000000000000" pitchFamily="2" charset="0"/>
              <a:cs typeface="Roboto" panose="02000000000000000000" pitchFamily="2" charset="0"/>
            </a:endParaRPr>
          </a:p>
          <a:p>
            <a:r>
              <a:rPr lang="tr-TR" sz="1400" dirty="0">
                <a:latin typeface="Roboto" panose="02000000000000000000" pitchFamily="2" charset="0"/>
                <a:ea typeface="Roboto" panose="02000000000000000000" pitchFamily="2" charset="0"/>
                <a:cs typeface="Roboto" panose="02000000000000000000" pitchFamily="2" charset="0"/>
              </a:rPr>
              <a:t>100 </a:t>
            </a:r>
            <a:r>
              <a:rPr lang="tr-TR" sz="1400" dirty="0" err="1">
                <a:latin typeface="Roboto" panose="02000000000000000000" pitchFamily="2" charset="0"/>
                <a:ea typeface="Roboto" panose="02000000000000000000" pitchFamily="2" charset="0"/>
                <a:cs typeface="Roboto" panose="02000000000000000000" pitchFamily="2" charset="0"/>
              </a:rPr>
              <a:t>Continue</a:t>
            </a:r>
            <a:endParaRPr lang="tr-TR" sz="1400" dirty="0">
              <a:latin typeface="Roboto" panose="02000000000000000000" pitchFamily="2" charset="0"/>
              <a:ea typeface="Roboto" panose="02000000000000000000" pitchFamily="2" charset="0"/>
              <a:cs typeface="Roboto" panose="02000000000000000000" pitchFamily="2" charset="0"/>
            </a:endParaRPr>
          </a:p>
          <a:p>
            <a:r>
              <a:rPr lang="tr-TR" sz="1400" dirty="0">
                <a:latin typeface="Roboto" panose="02000000000000000000" pitchFamily="2" charset="0"/>
                <a:ea typeface="Roboto" panose="02000000000000000000" pitchFamily="2" charset="0"/>
                <a:cs typeface="Roboto" panose="02000000000000000000" pitchFamily="2" charset="0"/>
              </a:rPr>
              <a:t>101 </a:t>
            </a:r>
            <a:r>
              <a:rPr lang="tr-TR" sz="1400" dirty="0" err="1">
                <a:latin typeface="Roboto" panose="02000000000000000000" pitchFamily="2" charset="0"/>
                <a:ea typeface="Roboto" panose="02000000000000000000" pitchFamily="2" charset="0"/>
                <a:cs typeface="Roboto" panose="02000000000000000000" pitchFamily="2" charset="0"/>
              </a:rPr>
              <a:t>Switching</a:t>
            </a:r>
            <a:r>
              <a:rPr lang="tr-TR" sz="1400" dirty="0">
                <a:latin typeface="Roboto" panose="02000000000000000000" pitchFamily="2" charset="0"/>
                <a:ea typeface="Roboto" panose="02000000000000000000" pitchFamily="2" charset="0"/>
                <a:cs typeface="Roboto" panose="02000000000000000000" pitchFamily="2" charset="0"/>
              </a:rPr>
              <a:t> </a:t>
            </a:r>
            <a:r>
              <a:rPr lang="tr-TR" sz="1400" dirty="0" err="1">
                <a:latin typeface="Roboto" panose="02000000000000000000" pitchFamily="2" charset="0"/>
                <a:ea typeface="Roboto" panose="02000000000000000000" pitchFamily="2" charset="0"/>
                <a:cs typeface="Roboto" panose="02000000000000000000" pitchFamily="2" charset="0"/>
              </a:rPr>
              <a:t>Protocols</a:t>
            </a:r>
            <a:endParaRPr lang="tr-TR" sz="1400" dirty="0">
              <a:latin typeface="Roboto" panose="02000000000000000000" pitchFamily="2" charset="0"/>
              <a:ea typeface="Roboto" panose="02000000000000000000" pitchFamily="2" charset="0"/>
              <a:cs typeface="Roboto" panose="02000000000000000000" pitchFamily="2" charset="0"/>
            </a:endParaRPr>
          </a:p>
          <a:p>
            <a:r>
              <a:rPr lang="tr-TR" sz="1400" dirty="0">
                <a:latin typeface="Roboto" panose="02000000000000000000" pitchFamily="2" charset="0"/>
                <a:ea typeface="Roboto" panose="02000000000000000000" pitchFamily="2" charset="0"/>
                <a:cs typeface="Roboto" panose="02000000000000000000" pitchFamily="2" charset="0"/>
              </a:rPr>
              <a:t>102 Processing (WebDAV)</a:t>
            </a:r>
          </a:p>
        </p:txBody>
      </p:sp>
      <p:sp>
        <p:nvSpPr>
          <p:cNvPr id="7" name="Metin kutusu 6">
            <a:extLst>
              <a:ext uri="{FF2B5EF4-FFF2-40B4-BE49-F238E27FC236}">
                <a16:creationId xmlns:a16="http://schemas.microsoft.com/office/drawing/2014/main" id="{24977EF5-B96E-451D-AF1A-97EBA95C804D}"/>
              </a:ext>
            </a:extLst>
          </p:cNvPr>
          <p:cNvSpPr txBox="1"/>
          <p:nvPr/>
        </p:nvSpPr>
        <p:spPr>
          <a:xfrm>
            <a:off x="5031132" y="1581558"/>
            <a:ext cx="2107395" cy="1600438"/>
          </a:xfrm>
          <a:prstGeom prst="rect">
            <a:avLst/>
          </a:prstGeom>
          <a:noFill/>
        </p:spPr>
        <p:txBody>
          <a:bodyPr wrap="square">
            <a:spAutoFit/>
          </a:bodyPr>
          <a:lstStyle>
            <a:defPPr rtl="0">
              <a:defRPr lang="tr-tr"/>
            </a:defPPr>
            <a:lvl1pPr>
              <a:defRPr sz="1400">
                <a:latin typeface="Roboto" panose="02000000000000000000" pitchFamily="2" charset="0"/>
                <a:ea typeface="Roboto" panose="02000000000000000000" pitchFamily="2" charset="0"/>
                <a:cs typeface="Roboto" panose="02000000000000000000" pitchFamily="2" charset="0"/>
              </a:defRPr>
            </a:lvl1pPr>
          </a:lstStyle>
          <a:p>
            <a:r>
              <a:rPr lang="tr-TR" dirty="0">
                <a:solidFill>
                  <a:srgbClr val="EFD400"/>
                </a:solidFill>
              </a:rPr>
              <a:t>3xx </a:t>
            </a:r>
            <a:r>
              <a:rPr lang="tr-TR" dirty="0" err="1">
                <a:solidFill>
                  <a:srgbClr val="EFD400"/>
                </a:solidFill>
              </a:rPr>
              <a:t>Redirection</a:t>
            </a:r>
            <a:endParaRPr lang="tr-TR" dirty="0">
              <a:solidFill>
                <a:srgbClr val="EFD400"/>
              </a:solidFill>
            </a:endParaRPr>
          </a:p>
          <a:p>
            <a:r>
              <a:rPr lang="tr-TR" dirty="0"/>
              <a:t>300 </a:t>
            </a:r>
            <a:r>
              <a:rPr lang="tr-TR" dirty="0" err="1"/>
              <a:t>Multiple</a:t>
            </a:r>
            <a:r>
              <a:rPr lang="tr-TR" dirty="0"/>
              <a:t> </a:t>
            </a:r>
            <a:r>
              <a:rPr lang="tr-TR" dirty="0" err="1"/>
              <a:t>Choices</a:t>
            </a:r>
            <a:endParaRPr lang="tr-TR" dirty="0"/>
          </a:p>
          <a:p>
            <a:r>
              <a:rPr lang="tr-TR" dirty="0"/>
              <a:t>301 </a:t>
            </a:r>
            <a:r>
              <a:rPr lang="tr-TR" dirty="0" err="1"/>
              <a:t>Moved</a:t>
            </a:r>
            <a:r>
              <a:rPr lang="tr-TR" dirty="0"/>
              <a:t> </a:t>
            </a:r>
            <a:r>
              <a:rPr lang="tr-TR" dirty="0" err="1"/>
              <a:t>Permanently</a:t>
            </a:r>
            <a:endParaRPr lang="tr-TR" dirty="0"/>
          </a:p>
          <a:p>
            <a:r>
              <a:rPr lang="tr-TR" dirty="0"/>
              <a:t>302 </a:t>
            </a:r>
            <a:r>
              <a:rPr lang="tr-TR" dirty="0" err="1"/>
              <a:t>Found</a:t>
            </a:r>
            <a:endParaRPr lang="tr-TR" dirty="0"/>
          </a:p>
          <a:p>
            <a:r>
              <a:rPr lang="tr-TR" dirty="0"/>
              <a:t>303 </a:t>
            </a:r>
            <a:r>
              <a:rPr lang="tr-TR" dirty="0" err="1"/>
              <a:t>See</a:t>
            </a:r>
            <a:r>
              <a:rPr lang="tr-TR" dirty="0"/>
              <a:t> </a:t>
            </a:r>
            <a:r>
              <a:rPr lang="tr-TR" dirty="0" err="1"/>
              <a:t>Other</a:t>
            </a:r>
            <a:endParaRPr lang="tr-TR" dirty="0"/>
          </a:p>
          <a:p>
            <a:r>
              <a:rPr lang="tr-TR" dirty="0"/>
              <a:t>304 Not </a:t>
            </a:r>
            <a:r>
              <a:rPr lang="tr-TR" dirty="0" err="1"/>
              <a:t>Modified</a:t>
            </a:r>
            <a:endParaRPr lang="tr-TR" dirty="0"/>
          </a:p>
          <a:p>
            <a:r>
              <a:rPr lang="tr-TR" dirty="0"/>
              <a:t>……</a:t>
            </a:r>
          </a:p>
        </p:txBody>
      </p:sp>
      <p:sp>
        <p:nvSpPr>
          <p:cNvPr id="9" name="Metin kutusu 8">
            <a:extLst>
              <a:ext uri="{FF2B5EF4-FFF2-40B4-BE49-F238E27FC236}">
                <a16:creationId xmlns:a16="http://schemas.microsoft.com/office/drawing/2014/main" id="{C3A51B9A-66BD-43BB-9A93-65C354982F2C}"/>
              </a:ext>
            </a:extLst>
          </p:cNvPr>
          <p:cNvSpPr txBox="1"/>
          <p:nvPr/>
        </p:nvSpPr>
        <p:spPr>
          <a:xfrm>
            <a:off x="9243599" y="1581558"/>
            <a:ext cx="2107395" cy="1384995"/>
          </a:xfrm>
          <a:prstGeom prst="rect">
            <a:avLst/>
          </a:prstGeom>
          <a:noFill/>
        </p:spPr>
        <p:txBody>
          <a:bodyPr wrap="square">
            <a:spAutoFit/>
          </a:bodyPr>
          <a:lstStyle>
            <a:defPPr rtl="0">
              <a:defRPr lang="tr-tr"/>
            </a:defPPr>
            <a:lvl1pPr>
              <a:defRPr sz="1400">
                <a:latin typeface="Roboto" panose="02000000000000000000" pitchFamily="2" charset="0"/>
                <a:ea typeface="Roboto" panose="02000000000000000000" pitchFamily="2" charset="0"/>
                <a:cs typeface="Roboto" panose="02000000000000000000" pitchFamily="2" charset="0"/>
              </a:defRPr>
            </a:lvl1pPr>
          </a:lstStyle>
          <a:p>
            <a:r>
              <a:rPr lang="tr-TR" dirty="0">
                <a:solidFill>
                  <a:srgbClr val="FF0000"/>
                </a:solidFill>
              </a:rPr>
              <a:t>5xx Server Error</a:t>
            </a:r>
          </a:p>
          <a:p>
            <a:r>
              <a:rPr lang="tr-TR" dirty="0"/>
              <a:t>500 </a:t>
            </a:r>
            <a:r>
              <a:rPr lang="tr-TR" dirty="0" err="1"/>
              <a:t>Internal</a:t>
            </a:r>
            <a:r>
              <a:rPr lang="tr-TR" dirty="0"/>
              <a:t> Server </a:t>
            </a:r>
            <a:r>
              <a:rPr lang="tr-TR" dirty="0" err="1"/>
              <a:t>Error</a:t>
            </a:r>
            <a:endParaRPr lang="tr-TR" dirty="0"/>
          </a:p>
          <a:p>
            <a:r>
              <a:rPr lang="tr-TR" dirty="0"/>
              <a:t>501 Not </a:t>
            </a:r>
            <a:r>
              <a:rPr lang="tr-TR" dirty="0" err="1"/>
              <a:t>Implemented</a:t>
            </a:r>
            <a:endParaRPr lang="tr-TR" dirty="0"/>
          </a:p>
          <a:p>
            <a:r>
              <a:rPr lang="tr-TR" dirty="0"/>
              <a:t>502 </a:t>
            </a:r>
            <a:r>
              <a:rPr lang="tr-TR" dirty="0" err="1"/>
              <a:t>Bad</a:t>
            </a:r>
            <a:r>
              <a:rPr lang="tr-TR" dirty="0"/>
              <a:t> Gateway</a:t>
            </a:r>
          </a:p>
          <a:p>
            <a:r>
              <a:rPr lang="tr-TR" dirty="0"/>
              <a:t>503 Service </a:t>
            </a:r>
            <a:r>
              <a:rPr lang="tr-TR" dirty="0" err="1"/>
              <a:t>Unavailable</a:t>
            </a:r>
            <a:endParaRPr lang="tr-TR" dirty="0"/>
          </a:p>
          <a:p>
            <a:r>
              <a:rPr lang="tr-TR" dirty="0"/>
              <a:t>…..</a:t>
            </a:r>
          </a:p>
        </p:txBody>
      </p:sp>
      <p:sp>
        <p:nvSpPr>
          <p:cNvPr id="13" name="TextBox 12">
            <a:extLst>
              <a:ext uri="{FF2B5EF4-FFF2-40B4-BE49-F238E27FC236}">
                <a16:creationId xmlns:a16="http://schemas.microsoft.com/office/drawing/2014/main" id="{5ACA94B1-1452-6D3E-48AC-513D3B487CBA}"/>
              </a:ext>
            </a:extLst>
          </p:cNvPr>
          <p:cNvSpPr txBox="1"/>
          <p:nvPr/>
        </p:nvSpPr>
        <p:spPr>
          <a:xfrm>
            <a:off x="7131187" y="3243551"/>
            <a:ext cx="2952340" cy="3323987"/>
          </a:xfrm>
          <a:prstGeom prst="rect">
            <a:avLst/>
          </a:prstGeom>
          <a:noFill/>
        </p:spPr>
        <p:txBody>
          <a:bodyPr wrap="square">
            <a:spAutoFit/>
          </a:bodyPr>
          <a:lstStyle/>
          <a:p>
            <a:r>
              <a:rPr lang="tr-TR" sz="1400" dirty="0">
                <a:solidFill>
                  <a:srgbClr val="EB9C0C"/>
                </a:solidFill>
                <a:latin typeface="Roboto" panose="02000000000000000000" pitchFamily="2" charset="0"/>
                <a:ea typeface="Roboto" panose="02000000000000000000" pitchFamily="2" charset="0"/>
                <a:cs typeface="Roboto" panose="02000000000000000000" pitchFamily="2" charset="0"/>
              </a:rPr>
              <a:t>4xx Client Error</a:t>
            </a:r>
          </a:p>
          <a:p>
            <a:r>
              <a:rPr lang="tr-TR" sz="1400" dirty="0">
                <a:latin typeface="Roboto" panose="02000000000000000000" pitchFamily="2" charset="0"/>
                <a:ea typeface="Roboto" panose="02000000000000000000" pitchFamily="2" charset="0"/>
                <a:cs typeface="Roboto" panose="02000000000000000000" pitchFamily="2" charset="0"/>
              </a:rPr>
              <a:t>400 Bad Request</a:t>
            </a:r>
          </a:p>
          <a:p>
            <a:r>
              <a:rPr lang="tr-TR" sz="1400" dirty="0">
                <a:latin typeface="Roboto" panose="02000000000000000000" pitchFamily="2" charset="0"/>
                <a:ea typeface="Roboto" panose="02000000000000000000" pitchFamily="2" charset="0"/>
                <a:cs typeface="Roboto" panose="02000000000000000000" pitchFamily="2" charset="0"/>
              </a:rPr>
              <a:t>401 Unauthorized</a:t>
            </a:r>
          </a:p>
          <a:p>
            <a:r>
              <a:rPr lang="tr-TR" sz="1400" dirty="0">
                <a:latin typeface="Roboto" panose="02000000000000000000" pitchFamily="2" charset="0"/>
                <a:ea typeface="Roboto" panose="02000000000000000000" pitchFamily="2" charset="0"/>
                <a:cs typeface="Roboto" panose="02000000000000000000" pitchFamily="2" charset="0"/>
              </a:rPr>
              <a:t>402 Payment Required</a:t>
            </a:r>
          </a:p>
          <a:p>
            <a:r>
              <a:rPr lang="tr-TR" sz="1400" dirty="0">
                <a:latin typeface="Roboto" panose="02000000000000000000" pitchFamily="2" charset="0"/>
                <a:ea typeface="Roboto" panose="02000000000000000000" pitchFamily="2" charset="0"/>
                <a:cs typeface="Roboto" panose="02000000000000000000" pitchFamily="2" charset="0"/>
              </a:rPr>
              <a:t>403 Forbidden</a:t>
            </a:r>
          </a:p>
          <a:p>
            <a:r>
              <a:rPr lang="tr-TR" sz="1400" dirty="0">
                <a:latin typeface="Roboto" panose="02000000000000000000" pitchFamily="2" charset="0"/>
                <a:ea typeface="Roboto" panose="02000000000000000000" pitchFamily="2" charset="0"/>
                <a:cs typeface="Roboto" panose="02000000000000000000" pitchFamily="2" charset="0"/>
              </a:rPr>
              <a:t>404 Not Found</a:t>
            </a:r>
            <a:endParaRPr lang="en-US" sz="1400" dirty="0">
              <a:latin typeface="Roboto" panose="02000000000000000000" pitchFamily="2" charset="0"/>
              <a:ea typeface="Roboto" panose="02000000000000000000" pitchFamily="2" charset="0"/>
              <a:cs typeface="Roboto" panose="02000000000000000000" pitchFamily="2" charset="0"/>
            </a:endParaRPr>
          </a:p>
          <a:p>
            <a:r>
              <a:rPr lang="tr-TR" sz="1400" dirty="0">
                <a:latin typeface="Roboto" panose="02000000000000000000" pitchFamily="2" charset="0"/>
                <a:ea typeface="Roboto" panose="02000000000000000000" pitchFamily="2" charset="0"/>
                <a:cs typeface="Roboto" panose="02000000000000000000" pitchFamily="2" charset="0"/>
              </a:rPr>
              <a:t>405 Method Not Allowed</a:t>
            </a:r>
          </a:p>
          <a:p>
            <a:r>
              <a:rPr lang="tr-TR" sz="1400" dirty="0">
                <a:latin typeface="Roboto" panose="02000000000000000000" pitchFamily="2" charset="0"/>
                <a:ea typeface="Roboto" panose="02000000000000000000" pitchFamily="2" charset="0"/>
                <a:cs typeface="Roboto" panose="02000000000000000000" pitchFamily="2" charset="0"/>
              </a:rPr>
              <a:t>406 Not Acceptable</a:t>
            </a:r>
          </a:p>
          <a:p>
            <a:r>
              <a:rPr lang="tr-TR" sz="1400" dirty="0">
                <a:latin typeface="Roboto" panose="02000000000000000000" pitchFamily="2" charset="0"/>
                <a:ea typeface="Roboto" panose="02000000000000000000" pitchFamily="2" charset="0"/>
                <a:cs typeface="Roboto" panose="02000000000000000000" pitchFamily="2" charset="0"/>
              </a:rPr>
              <a:t>407 Proxy Authentication Required</a:t>
            </a:r>
          </a:p>
          <a:p>
            <a:r>
              <a:rPr lang="tr-TR" sz="1400" dirty="0">
                <a:latin typeface="Roboto" panose="02000000000000000000" pitchFamily="2" charset="0"/>
                <a:ea typeface="Roboto" panose="02000000000000000000" pitchFamily="2" charset="0"/>
                <a:cs typeface="Roboto" panose="02000000000000000000" pitchFamily="2" charset="0"/>
              </a:rPr>
              <a:t>408 Request Timeout</a:t>
            </a:r>
          </a:p>
          <a:p>
            <a:r>
              <a:rPr lang="tr-TR" sz="1400" dirty="0">
                <a:latin typeface="Roboto" panose="02000000000000000000" pitchFamily="2" charset="0"/>
                <a:ea typeface="Roboto" panose="02000000000000000000" pitchFamily="2" charset="0"/>
                <a:cs typeface="Roboto" panose="02000000000000000000" pitchFamily="2" charset="0"/>
              </a:rPr>
              <a:t>409 Conflict</a:t>
            </a:r>
          </a:p>
          <a:p>
            <a:r>
              <a:rPr lang="tr-TR" sz="1400" dirty="0">
                <a:latin typeface="Roboto" panose="02000000000000000000" pitchFamily="2" charset="0"/>
                <a:ea typeface="Roboto" panose="02000000000000000000" pitchFamily="2" charset="0"/>
                <a:cs typeface="Roboto" panose="02000000000000000000" pitchFamily="2" charset="0"/>
              </a:rPr>
              <a:t>410 Gone</a:t>
            </a:r>
          </a:p>
          <a:p>
            <a:r>
              <a:rPr lang="tr-TR" sz="1400" dirty="0">
                <a:latin typeface="Roboto" panose="02000000000000000000" pitchFamily="2" charset="0"/>
                <a:ea typeface="Roboto" panose="02000000000000000000" pitchFamily="2" charset="0"/>
                <a:cs typeface="Roboto" panose="02000000000000000000" pitchFamily="2" charset="0"/>
              </a:rPr>
              <a:t>411 Length Required</a:t>
            </a:r>
          </a:p>
          <a:p>
            <a:r>
              <a:rPr lang="tr-TR" sz="1400" dirty="0">
                <a:latin typeface="Roboto" panose="02000000000000000000" pitchFamily="2" charset="0"/>
                <a:ea typeface="Roboto" panose="02000000000000000000" pitchFamily="2" charset="0"/>
                <a:cs typeface="Roboto" panose="02000000000000000000" pitchFamily="2" charset="0"/>
              </a:rPr>
              <a:t>…..</a:t>
            </a:r>
          </a:p>
          <a:p>
            <a:endParaRPr lang="tr-TR" sz="1400" dirty="0">
              <a:latin typeface="Roboto" panose="02000000000000000000" pitchFamily="2" charset="0"/>
              <a:ea typeface="Roboto" panose="02000000000000000000" pitchFamily="2" charset="0"/>
              <a:cs typeface="Roboto" panose="02000000000000000000" pitchFamily="2" charset="0"/>
            </a:endParaRPr>
          </a:p>
        </p:txBody>
      </p:sp>
      <p:sp>
        <p:nvSpPr>
          <p:cNvPr id="14" name="Metin kutusu 4">
            <a:extLst>
              <a:ext uri="{FF2B5EF4-FFF2-40B4-BE49-F238E27FC236}">
                <a16:creationId xmlns:a16="http://schemas.microsoft.com/office/drawing/2014/main" id="{349B7BB9-D070-F587-D9E3-5CD3788DFED2}"/>
              </a:ext>
            </a:extLst>
          </p:cNvPr>
          <p:cNvSpPr txBox="1"/>
          <p:nvPr/>
        </p:nvSpPr>
        <p:spPr>
          <a:xfrm>
            <a:off x="2926060" y="3243551"/>
            <a:ext cx="2952340" cy="2031325"/>
          </a:xfrm>
          <a:prstGeom prst="rect">
            <a:avLst/>
          </a:prstGeom>
          <a:noFill/>
        </p:spPr>
        <p:txBody>
          <a:bodyPr wrap="square">
            <a:spAutoFit/>
          </a:bodyPr>
          <a:lstStyle/>
          <a:p>
            <a:r>
              <a:rPr lang="tr-TR" sz="1400" b="1" dirty="0">
                <a:solidFill>
                  <a:srgbClr val="92D050"/>
                </a:solidFill>
                <a:latin typeface="Roboto" panose="02000000000000000000" pitchFamily="2" charset="0"/>
                <a:ea typeface="Roboto" panose="02000000000000000000" pitchFamily="2" charset="0"/>
                <a:cs typeface="Roboto" panose="02000000000000000000" pitchFamily="2" charset="0"/>
              </a:rPr>
              <a:t>2xx Success</a:t>
            </a:r>
          </a:p>
          <a:p>
            <a:r>
              <a:rPr lang="tr-TR" sz="1400" dirty="0">
                <a:latin typeface="Roboto" panose="02000000000000000000" pitchFamily="2" charset="0"/>
                <a:ea typeface="Roboto" panose="02000000000000000000" pitchFamily="2" charset="0"/>
                <a:cs typeface="Roboto" panose="02000000000000000000" pitchFamily="2" charset="0"/>
              </a:rPr>
              <a:t>200 OK</a:t>
            </a:r>
          </a:p>
          <a:p>
            <a:r>
              <a:rPr lang="tr-TR" sz="1400" dirty="0">
                <a:latin typeface="Roboto" panose="02000000000000000000" pitchFamily="2" charset="0"/>
                <a:ea typeface="Roboto" panose="02000000000000000000" pitchFamily="2" charset="0"/>
                <a:cs typeface="Roboto" panose="02000000000000000000" pitchFamily="2" charset="0"/>
              </a:rPr>
              <a:t>201 </a:t>
            </a:r>
            <a:r>
              <a:rPr lang="tr-TR" sz="1400" dirty="0" err="1">
                <a:latin typeface="Roboto" panose="02000000000000000000" pitchFamily="2" charset="0"/>
                <a:ea typeface="Roboto" panose="02000000000000000000" pitchFamily="2" charset="0"/>
                <a:cs typeface="Roboto" panose="02000000000000000000" pitchFamily="2" charset="0"/>
              </a:rPr>
              <a:t>Created</a:t>
            </a:r>
            <a:endParaRPr lang="tr-TR" sz="1400" dirty="0">
              <a:latin typeface="Roboto" panose="02000000000000000000" pitchFamily="2" charset="0"/>
              <a:ea typeface="Roboto" panose="02000000000000000000" pitchFamily="2" charset="0"/>
              <a:cs typeface="Roboto" panose="02000000000000000000" pitchFamily="2" charset="0"/>
            </a:endParaRPr>
          </a:p>
          <a:p>
            <a:r>
              <a:rPr lang="tr-TR" sz="1400" dirty="0">
                <a:latin typeface="Roboto" panose="02000000000000000000" pitchFamily="2" charset="0"/>
                <a:ea typeface="Roboto" panose="02000000000000000000" pitchFamily="2" charset="0"/>
                <a:cs typeface="Roboto" panose="02000000000000000000" pitchFamily="2" charset="0"/>
              </a:rPr>
              <a:t>202 </a:t>
            </a:r>
            <a:r>
              <a:rPr lang="tr-TR" sz="1400" dirty="0" err="1">
                <a:latin typeface="Roboto" panose="02000000000000000000" pitchFamily="2" charset="0"/>
                <a:ea typeface="Roboto" panose="02000000000000000000" pitchFamily="2" charset="0"/>
                <a:cs typeface="Roboto" panose="02000000000000000000" pitchFamily="2" charset="0"/>
              </a:rPr>
              <a:t>Accepted</a:t>
            </a:r>
            <a:endParaRPr lang="tr-TR" sz="1400" dirty="0">
              <a:latin typeface="Roboto" panose="02000000000000000000" pitchFamily="2" charset="0"/>
              <a:ea typeface="Roboto" panose="02000000000000000000" pitchFamily="2" charset="0"/>
              <a:cs typeface="Roboto" panose="02000000000000000000" pitchFamily="2" charset="0"/>
            </a:endParaRPr>
          </a:p>
          <a:p>
            <a:r>
              <a:rPr lang="tr-TR" sz="1400" dirty="0">
                <a:latin typeface="Roboto" panose="02000000000000000000" pitchFamily="2" charset="0"/>
                <a:ea typeface="Roboto" panose="02000000000000000000" pitchFamily="2" charset="0"/>
                <a:cs typeface="Roboto" panose="02000000000000000000" pitchFamily="2" charset="0"/>
              </a:rPr>
              <a:t>203 </a:t>
            </a:r>
            <a:r>
              <a:rPr lang="tr-TR" sz="1400" dirty="0" err="1">
                <a:latin typeface="Roboto" panose="02000000000000000000" pitchFamily="2" charset="0"/>
                <a:ea typeface="Roboto" panose="02000000000000000000" pitchFamily="2" charset="0"/>
                <a:cs typeface="Roboto" panose="02000000000000000000" pitchFamily="2" charset="0"/>
              </a:rPr>
              <a:t>Non-Authoritative</a:t>
            </a:r>
            <a:r>
              <a:rPr lang="tr-TR" sz="1400" dirty="0">
                <a:latin typeface="Roboto" panose="02000000000000000000" pitchFamily="2" charset="0"/>
                <a:ea typeface="Roboto" panose="02000000000000000000" pitchFamily="2" charset="0"/>
                <a:cs typeface="Roboto" panose="02000000000000000000" pitchFamily="2" charset="0"/>
              </a:rPr>
              <a:t> Information</a:t>
            </a:r>
          </a:p>
          <a:p>
            <a:r>
              <a:rPr lang="tr-TR" sz="1400" dirty="0">
                <a:latin typeface="Roboto" panose="02000000000000000000" pitchFamily="2" charset="0"/>
                <a:ea typeface="Roboto" panose="02000000000000000000" pitchFamily="2" charset="0"/>
                <a:cs typeface="Roboto" panose="02000000000000000000" pitchFamily="2" charset="0"/>
              </a:rPr>
              <a:t>204 No Content</a:t>
            </a:r>
          </a:p>
          <a:p>
            <a:r>
              <a:rPr lang="tr-TR" sz="1400" dirty="0">
                <a:latin typeface="Roboto" panose="02000000000000000000" pitchFamily="2" charset="0"/>
                <a:ea typeface="Roboto" panose="02000000000000000000" pitchFamily="2" charset="0"/>
                <a:cs typeface="Roboto" panose="02000000000000000000" pitchFamily="2" charset="0"/>
              </a:rPr>
              <a:t>205 </a:t>
            </a:r>
            <a:r>
              <a:rPr lang="tr-TR" sz="1400" dirty="0" err="1">
                <a:latin typeface="Roboto" panose="02000000000000000000" pitchFamily="2" charset="0"/>
                <a:ea typeface="Roboto" panose="02000000000000000000" pitchFamily="2" charset="0"/>
                <a:cs typeface="Roboto" panose="02000000000000000000" pitchFamily="2" charset="0"/>
              </a:rPr>
              <a:t>Reset</a:t>
            </a:r>
            <a:r>
              <a:rPr lang="tr-TR" sz="1400" dirty="0">
                <a:latin typeface="Roboto" panose="02000000000000000000" pitchFamily="2" charset="0"/>
                <a:ea typeface="Roboto" panose="02000000000000000000" pitchFamily="2" charset="0"/>
                <a:cs typeface="Roboto" panose="02000000000000000000" pitchFamily="2" charset="0"/>
              </a:rPr>
              <a:t> Content</a:t>
            </a:r>
          </a:p>
          <a:p>
            <a:r>
              <a:rPr lang="tr-TR" sz="1400" dirty="0">
                <a:latin typeface="Roboto" panose="02000000000000000000" pitchFamily="2" charset="0"/>
                <a:ea typeface="Roboto" panose="02000000000000000000" pitchFamily="2" charset="0"/>
                <a:cs typeface="Roboto" panose="02000000000000000000" pitchFamily="2" charset="0"/>
              </a:rPr>
              <a:t>206 </a:t>
            </a:r>
            <a:r>
              <a:rPr lang="tr-TR" sz="1400" dirty="0" err="1">
                <a:latin typeface="Roboto" panose="02000000000000000000" pitchFamily="2" charset="0"/>
                <a:ea typeface="Roboto" panose="02000000000000000000" pitchFamily="2" charset="0"/>
                <a:cs typeface="Roboto" panose="02000000000000000000" pitchFamily="2" charset="0"/>
              </a:rPr>
              <a:t>Partial</a:t>
            </a:r>
            <a:r>
              <a:rPr lang="tr-TR" sz="1400" dirty="0">
                <a:latin typeface="Roboto" panose="02000000000000000000" pitchFamily="2" charset="0"/>
                <a:ea typeface="Roboto" panose="02000000000000000000" pitchFamily="2" charset="0"/>
                <a:cs typeface="Roboto" panose="02000000000000000000" pitchFamily="2" charset="0"/>
              </a:rPr>
              <a:t> Content</a:t>
            </a:r>
          </a:p>
          <a:p>
            <a:r>
              <a:rPr lang="tr-TR" sz="1400" dirty="0">
                <a:latin typeface="Roboto" panose="02000000000000000000" pitchFamily="2" charset="0"/>
                <a:ea typeface="Roboto" panose="02000000000000000000" pitchFamily="2" charset="0"/>
                <a:cs typeface="Roboto" panose="02000000000000000000" pitchFamily="2" charset="0"/>
              </a:rPr>
              <a:t>……</a:t>
            </a:r>
          </a:p>
        </p:txBody>
      </p:sp>
      <p:pic>
        <p:nvPicPr>
          <p:cNvPr id="18" name="Picture 17">
            <a:extLst>
              <a:ext uri="{FF2B5EF4-FFF2-40B4-BE49-F238E27FC236}">
                <a16:creationId xmlns:a16="http://schemas.microsoft.com/office/drawing/2014/main" id="{F45B4164-B7F4-9A60-71E8-803E86EC15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6020" y="3068960"/>
            <a:ext cx="432000" cy="432000"/>
          </a:xfrm>
          <a:prstGeom prst="rect">
            <a:avLst/>
          </a:prstGeom>
        </p:spPr>
      </p:pic>
      <p:pic>
        <p:nvPicPr>
          <p:cNvPr id="20" name="Picture 19">
            <a:extLst>
              <a:ext uri="{FF2B5EF4-FFF2-40B4-BE49-F238E27FC236}">
                <a16:creationId xmlns:a16="http://schemas.microsoft.com/office/drawing/2014/main" id="{12513E81-5B19-FB4B-F4D8-B9621430B6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788" y="1473347"/>
            <a:ext cx="432000" cy="432000"/>
          </a:xfrm>
          <a:prstGeom prst="rect">
            <a:avLst/>
          </a:prstGeom>
        </p:spPr>
      </p:pic>
      <p:pic>
        <p:nvPicPr>
          <p:cNvPr id="22" name="Picture 21">
            <a:extLst>
              <a:ext uri="{FF2B5EF4-FFF2-40B4-BE49-F238E27FC236}">
                <a16:creationId xmlns:a16="http://schemas.microsoft.com/office/drawing/2014/main" id="{8CAEABBE-9583-528A-35DA-27735D3A1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21498" y="1473347"/>
            <a:ext cx="432000" cy="432000"/>
          </a:xfrm>
          <a:prstGeom prst="rect">
            <a:avLst/>
          </a:prstGeom>
        </p:spPr>
      </p:pic>
      <p:pic>
        <p:nvPicPr>
          <p:cNvPr id="24" name="Picture 23">
            <a:extLst>
              <a:ext uri="{FF2B5EF4-FFF2-40B4-BE49-F238E27FC236}">
                <a16:creationId xmlns:a16="http://schemas.microsoft.com/office/drawing/2014/main" id="{43FD3B98-753E-8704-9F93-68E907CBCC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99187" y="3062816"/>
            <a:ext cx="432000" cy="432000"/>
          </a:xfrm>
          <a:prstGeom prst="rect">
            <a:avLst/>
          </a:prstGeom>
        </p:spPr>
      </p:pic>
      <p:pic>
        <p:nvPicPr>
          <p:cNvPr id="26" name="Picture 25">
            <a:extLst>
              <a:ext uri="{FF2B5EF4-FFF2-40B4-BE49-F238E27FC236}">
                <a16:creationId xmlns:a16="http://schemas.microsoft.com/office/drawing/2014/main" id="{5E377FA7-8175-A4F9-91A6-1F7AFA3612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9132" y="1473347"/>
            <a:ext cx="432000" cy="432000"/>
          </a:xfrm>
          <a:prstGeom prst="rect">
            <a:avLst/>
          </a:prstGeom>
        </p:spPr>
      </p:pic>
    </p:spTree>
    <p:extLst>
      <p:ext uri="{BB962C8B-B14F-4D97-AF65-F5344CB8AC3E}">
        <p14:creationId xmlns:p14="http://schemas.microsoft.com/office/powerpoint/2010/main" val="2420497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45EF5C-5B92-4D3A-8DA1-0E27E7B1FEE4}"/>
              </a:ext>
            </a:extLst>
          </p:cNvPr>
          <p:cNvSpPr>
            <a:spLocks noGrp="1"/>
          </p:cNvSpPr>
          <p:nvPr>
            <p:ph type="title"/>
          </p:nvPr>
        </p:nvSpPr>
        <p:spPr>
          <a:xfrm>
            <a:off x="477788" y="188640"/>
            <a:ext cx="8532178" cy="974243"/>
          </a:xfrm>
        </p:spPr>
        <p:txBody>
          <a:bodyPr/>
          <a:lstStyle/>
          <a:p>
            <a:r>
              <a:rPr lang="en-US" dirty="0"/>
              <a:t>Best </a:t>
            </a:r>
            <a:r>
              <a:rPr lang="en-US" dirty="0" err="1"/>
              <a:t>Practıce</a:t>
            </a:r>
            <a:r>
              <a:rPr lang="en-US" dirty="0"/>
              <a:t> </a:t>
            </a:r>
            <a:r>
              <a:rPr lang="en-US" dirty="0" err="1"/>
              <a:t>Apı</a:t>
            </a:r>
            <a:r>
              <a:rPr lang="en-US" dirty="0"/>
              <a:t> </a:t>
            </a:r>
            <a:r>
              <a:rPr lang="en-US" dirty="0" err="1"/>
              <a:t>Endpoınt</a:t>
            </a:r>
            <a:r>
              <a:rPr lang="en-US" dirty="0"/>
              <a:t> </a:t>
            </a:r>
            <a:r>
              <a:rPr lang="en-US" dirty="0" err="1"/>
              <a:t>Yapısı</a:t>
            </a:r>
            <a:endParaRPr lang="tr-TR" dirty="0"/>
          </a:p>
        </p:txBody>
      </p:sp>
      <p:pic>
        <p:nvPicPr>
          <p:cNvPr id="3" name="Picture 2">
            <a:extLst>
              <a:ext uri="{FF2B5EF4-FFF2-40B4-BE49-F238E27FC236}">
                <a16:creationId xmlns:a16="http://schemas.microsoft.com/office/drawing/2014/main" id="{9988AF96-5673-C3B3-36EA-A42E09D775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834" t="11302"/>
          <a:stretch/>
        </p:blipFill>
        <p:spPr>
          <a:xfrm>
            <a:off x="2422004" y="1484784"/>
            <a:ext cx="2063851" cy="1296000"/>
          </a:xfrm>
          <a:prstGeom prst="roundRect">
            <a:avLst/>
          </a:prstGeom>
        </p:spPr>
      </p:pic>
      <p:sp>
        <p:nvSpPr>
          <p:cNvPr id="4" name="Arrow: Right 3">
            <a:extLst>
              <a:ext uri="{FF2B5EF4-FFF2-40B4-BE49-F238E27FC236}">
                <a16:creationId xmlns:a16="http://schemas.microsoft.com/office/drawing/2014/main" id="{475B37A7-39CC-511A-4C7A-160BEA3B670D}"/>
              </a:ext>
            </a:extLst>
          </p:cNvPr>
          <p:cNvSpPr/>
          <p:nvPr/>
        </p:nvSpPr>
        <p:spPr>
          <a:xfrm>
            <a:off x="4798267" y="1894037"/>
            <a:ext cx="3093376" cy="376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sp>
        <p:nvSpPr>
          <p:cNvPr id="6" name="TextBox 5">
            <a:extLst>
              <a:ext uri="{FF2B5EF4-FFF2-40B4-BE49-F238E27FC236}">
                <a16:creationId xmlns:a16="http://schemas.microsoft.com/office/drawing/2014/main" id="{0B08D585-A30F-CE2F-4923-BBE62D427596}"/>
              </a:ext>
            </a:extLst>
          </p:cNvPr>
          <p:cNvSpPr txBox="1"/>
          <p:nvPr/>
        </p:nvSpPr>
        <p:spPr>
          <a:xfrm flipH="1">
            <a:off x="5361582" y="2139385"/>
            <a:ext cx="1590580" cy="523220"/>
          </a:xfrm>
          <a:prstGeom prst="rect">
            <a:avLst/>
          </a:prstGeom>
          <a:noFill/>
        </p:spPr>
        <p:txBody>
          <a:bodyPr wrap="square" rtlCol="0">
            <a:spAutoFit/>
          </a:bodyPr>
          <a:lstStyle/>
          <a:p>
            <a:pPr algn="ctr"/>
            <a:r>
              <a:rPr lang="en-US" sz="1400" b="1" dirty="0"/>
              <a:t>Request </a:t>
            </a:r>
          </a:p>
          <a:p>
            <a:pPr algn="ctr"/>
            <a:r>
              <a:rPr lang="en-US" sz="1400" b="1" dirty="0"/>
              <a:t>(Get Method)</a:t>
            </a:r>
            <a:endParaRPr lang="tr-TR" sz="1400" b="1" dirty="0"/>
          </a:p>
        </p:txBody>
      </p:sp>
      <p:pic>
        <p:nvPicPr>
          <p:cNvPr id="8" name="Picture 2" descr="Free photo: technology, servers, server, computer, network Server, data,  internet | Hippopx">
            <a:extLst>
              <a:ext uri="{FF2B5EF4-FFF2-40B4-BE49-F238E27FC236}">
                <a16:creationId xmlns:a16="http://schemas.microsoft.com/office/drawing/2014/main" id="{F4AFDAB9-8283-DDB6-10F0-F8F125907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948" y="1484784"/>
            <a:ext cx="1728000" cy="1296000"/>
          </a:xfrm>
          <a:prstGeom prst="round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4">
            <a:extLst>
              <a:ext uri="{FF2B5EF4-FFF2-40B4-BE49-F238E27FC236}">
                <a16:creationId xmlns:a16="http://schemas.microsoft.com/office/drawing/2014/main" id="{F848352C-F518-AEF6-DB0B-61E5DE26A3FD}"/>
              </a:ext>
            </a:extLst>
          </p:cNvPr>
          <p:cNvGraphicFramePr>
            <a:graphicFrameLocks noGrp="1"/>
          </p:cNvGraphicFramePr>
          <p:nvPr>
            <p:extLst>
              <p:ext uri="{D42A27DB-BD31-4B8C-83A1-F6EECF244321}">
                <p14:modId xmlns:p14="http://schemas.microsoft.com/office/powerpoint/2010/main" val="756491758"/>
              </p:ext>
            </p:extLst>
          </p:nvPr>
        </p:nvGraphicFramePr>
        <p:xfrm>
          <a:off x="500272" y="3649887"/>
          <a:ext cx="6840760" cy="2595880"/>
        </p:xfrm>
        <a:graphic>
          <a:graphicData uri="http://schemas.openxmlformats.org/drawingml/2006/table">
            <a:tbl>
              <a:tblPr firstRow="1" bandRow="1">
                <a:tableStyleId>{EB344D84-9AFB-497E-A393-DC336BA19D2E}</a:tableStyleId>
              </a:tblPr>
              <a:tblGrid>
                <a:gridCol w="1296144">
                  <a:extLst>
                    <a:ext uri="{9D8B030D-6E8A-4147-A177-3AD203B41FA5}">
                      <a16:colId xmlns:a16="http://schemas.microsoft.com/office/drawing/2014/main" val="73328221"/>
                    </a:ext>
                  </a:extLst>
                </a:gridCol>
                <a:gridCol w="5544616">
                  <a:extLst>
                    <a:ext uri="{9D8B030D-6E8A-4147-A177-3AD203B41FA5}">
                      <a16:colId xmlns:a16="http://schemas.microsoft.com/office/drawing/2014/main" val="2607066300"/>
                    </a:ext>
                  </a:extLst>
                </a:gridCol>
              </a:tblGrid>
              <a:tr h="370840">
                <a:tc>
                  <a:txBody>
                    <a:bodyPr/>
                    <a:lstStyle/>
                    <a:p>
                      <a:pPr algn="ctr"/>
                      <a:r>
                        <a:rPr lang="en-US" dirty="0"/>
                        <a:t>Method</a:t>
                      </a:r>
                      <a:endParaRPr lang="tr-TR" dirty="0"/>
                    </a:p>
                  </a:txBody>
                  <a:tcPr/>
                </a:tc>
                <a:tc>
                  <a:txBody>
                    <a:bodyPr/>
                    <a:lstStyle/>
                    <a:p>
                      <a:pPr algn="ctr"/>
                      <a:r>
                        <a:rPr lang="en-US" dirty="0"/>
                        <a:t>Endpoint </a:t>
                      </a:r>
                      <a:r>
                        <a:rPr lang="en-US" dirty="0" err="1"/>
                        <a:t>Url</a:t>
                      </a:r>
                      <a:endParaRPr lang="tr-TR" dirty="0"/>
                    </a:p>
                  </a:txBody>
                  <a:tcPr/>
                </a:tc>
                <a:extLst>
                  <a:ext uri="{0D108BD9-81ED-4DB2-BD59-A6C34878D82A}">
                    <a16:rowId xmlns:a16="http://schemas.microsoft.com/office/drawing/2014/main" val="4158540771"/>
                  </a:ext>
                </a:extLst>
              </a:tr>
              <a:tr h="370840">
                <a:tc>
                  <a:txBody>
                    <a:bodyPr/>
                    <a:lstStyle/>
                    <a:p>
                      <a:pPr algn="ctr"/>
                      <a:r>
                        <a:rPr lang="en-US" dirty="0"/>
                        <a:t>Get</a:t>
                      </a:r>
                      <a:endParaRPr lang="tr-TR" dirty="0"/>
                    </a:p>
                  </a:txBody>
                  <a:tcPr/>
                </a:tc>
                <a:tc>
                  <a:txBody>
                    <a:bodyPr/>
                    <a:lstStyle/>
                    <a:p>
                      <a:r>
                        <a:rPr lang="en-US" dirty="0"/>
                        <a:t>samplesapi.com/</a:t>
                      </a:r>
                      <a:r>
                        <a:rPr lang="en-US" dirty="0" err="1"/>
                        <a:t>api</a:t>
                      </a:r>
                      <a:r>
                        <a:rPr lang="en-US" dirty="0"/>
                        <a:t>/products</a:t>
                      </a:r>
                      <a:endParaRPr lang="tr-TR" dirty="0"/>
                    </a:p>
                  </a:txBody>
                  <a:tcPr/>
                </a:tc>
                <a:extLst>
                  <a:ext uri="{0D108BD9-81ED-4DB2-BD59-A6C34878D82A}">
                    <a16:rowId xmlns:a16="http://schemas.microsoft.com/office/drawing/2014/main" val="3616491327"/>
                  </a:ext>
                </a:extLst>
              </a:tr>
              <a:tr h="370840">
                <a:tc>
                  <a:txBody>
                    <a:bodyPr/>
                    <a:lstStyle/>
                    <a:p>
                      <a:pPr algn="ctr"/>
                      <a:r>
                        <a:rPr lang="en-US" dirty="0"/>
                        <a:t>Get</a:t>
                      </a:r>
                      <a:endParaRPr lang="tr-TR" dirty="0"/>
                    </a:p>
                  </a:txBody>
                  <a:tcPr/>
                </a:tc>
                <a:tc>
                  <a:txBody>
                    <a:bodyPr/>
                    <a:lstStyle/>
                    <a:p>
                      <a:pPr marL="0" marR="0" lvl="0" indent="0" algn="l" defTabSz="457063" rtl="0" eaLnBrk="1" fontAlgn="auto" latinLnBrk="0" hangingPunct="1">
                        <a:lnSpc>
                          <a:spcPct val="100000"/>
                        </a:lnSpc>
                        <a:spcBef>
                          <a:spcPts val="0"/>
                        </a:spcBef>
                        <a:spcAft>
                          <a:spcPts val="0"/>
                        </a:spcAft>
                        <a:buClrTx/>
                        <a:buSzTx/>
                        <a:buFontTx/>
                        <a:buNone/>
                        <a:tabLst/>
                        <a:defRPr/>
                      </a:pPr>
                      <a:r>
                        <a:rPr lang="en-US" dirty="0"/>
                        <a:t>samplesapi.com/</a:t>
                      </a:r>
                      <a:r>
                        <a:rPr lang="en-US" dirty="0" err="1"/>
                        <a:t>api</a:t>
                      </a:r>
                      <a:r>
                        <a:rPr lang="en-US" dirty="0"/>
                        <a:t>/categories/8/products</a:t>
                      </a:r>
                      <a:endParaRPr lang="tr-TR" dirty="0"/>
                    </a:p>
                  </a:txBody>
                  <a:tcPr/>
                </a:tc>
                <a:extLst>
                  <a:ext uri="{0D108BD9-81ED-4DB2-BD59-A6C34878D82A}">
                    <a16:rowId xmlns:a16="http://schemas.microsoft.com/office/drawing/2014/main" val="640113988"/>
                  </a:ext>
                </a:extLst>
              </a:tr>
              <a:tr h="370840">
                <a:tc>
                  <a:txBody>
                    <a:bodyPr/>
                    <a:lstStyle/>
                    <a:p>
                      <a:pPr algn="ctr"/>
                      <a:r>
                        <a:rPr lang="en-US" dirty="0"/>
                        <a:t>Get</a:t>
                      </a:r>
                      <a:endParaRPr lang="tr-TR" dirty="0"/>
                    </a:p>
                  </a:txBody>
                  <a:tcPr/>
                </a:tc>
                <a:tc>
                  <a:txBody>
                    <a:bodyPr/>
                    <a:lstStyle/>
                    <a:p>
                      <a:r>
                        <a:rPr lang="en-US" dirty="0"/>
                        <a:t>samplesapi.com/</a:t>
                      </a:r>
                      <a:r>
                        <a:rPr lang="en-US" dirty="0" err="1"/>
                        <a:t>api</a:t>
                      </a:r>
                      <a:r>
                        <a:rPr lang="en-US" dirty="0"/>
                        <a:t>/products/10</a:t>
                      </a:r>
                      <a:endParaRPr lang="tr-TR" dirty="0"/>
                    </a:p>
                  </a:txBody>
                  <a:tcPr/>
                </a:tc>
                <a:extLst>
                  <a:ext uri="{0D108BD9-81ED-4DB2-BD59-A6C34878D82A}">
                    <a16:rowId xmlns:a16="http://schemas.microsoft.com/office/drawing/2014/main" val="3112324693"/>
                  </a:ext>
                </a:extLst>
              </a:tr>
              <a:tr h="370840">
                <a:tc>
                  <a:txBody>
                    <a:bodyPr/>
                    <a:lstStyle/>
                    <a:p>
                      <a:pPr algn="ctr"/>
                      <a:r>
                        <a:rPr lang="en-US" dirty="0"/>
                        <a:t>Post</a:t>
                      </a:r>
                      <a:endParaRPr lang="tr-TR" dirty="0"/>
                    </a:p>
                  </a:txBody>
                  <a:tcPr/>
                </a:tc>
                <a:tc>
                  <a:txBody>
                    <a:bodyPr/>
                    <a:lstStyle/>
                    <a:p>
                      <a:r>
                        <a:rPr lang="en-US" dirty="0"/>
                        <a:t>samplesapi.com/</a:t>
                      </a:r>
                      <a:r>
                        <a:rPr lang="en-US" dirty="0" err="1"/>
                        <a:t>api</a:t>
                      </a:r>
                      <a:r>
                        <a:rPr lang="en-US" dirty="0"/>
                        <a:t>/products</a:t>
                      </a:r>
                      <a:endParaRPr lang="tr-TR" dirty="0"/>
                    </a:p>
                  </a:txBody>
                  <a:tcPr/>
                </a:tc>
                <a:extLst>
                  <a:ext uri="{0D108BD9-81ED-4DB2-BD59-A6C34878D82A}">
                    <a16:rowId xmlns:a16="http://schemas.microsoft.com/office/drawing/2014/main" val="2189316622"/>
                  </a:ext>
                </a:extLst>
              </a:tr>
              <a:tr h="370840">
                <a:tc>
                  <a:txBody>
                    <a:bodyPr/>
                    <a:lstStyle/>
                    <a:p>
                      <a:pPr algn="ctr"/>
                      <a:r>
                        <a:rPr lang="en-US" dirty="0"/>
                        <a:t>Put</a:t>
                      </a:r>
                      <a:endParaRPr lang="tr-TR" dirty="0"/>
                    </a:p>
                  </a:txBody>
                  <a:tcPr/>
                </a:tc>
                <a:tc>
                  <a:txBody>
                    <a:bodyPr/>
                    <a:lstStyle/>
                    <a:p>
                      <a:r>
                        <a:rPr lang="en-US" dirty="0"/>
                        <a:t>samplesapi.com/</a:t>
                      </a:r>
                      <a:r>
                        <a:rPr lang="en-US" dirty="0" err="1"/>
                        <a:t>api</a:t>
                      </a:r>
                      <a:r>
                        <a:rPr lang="en-US" dirty="0"/>
                        <a:t>/products</a:t>
                      </a:r>
                      <a:endParaRPr lang="tr-TR" dirty="0"/>
                    </a:p>
                  </a:txBody>
                  <a:tcPr/>
                </a:tc>
                <a:extLst>
                  <a:ext uri="{0D108BD9-81ED-4DB2-BD59-A6C34878D82A}">
                    <a16:rowId xmlns:a16="http://schemas.microsoft.com/office/drawing/2014/main" val="4119406691"/>
                  </a:ext>
                </a:extLst>
              </a:tr>
              <a:tr h="370840">
                <a:tc>
                  <a:txBody>
                    <a:bodyPr/>
                    <a:lstStyle/>
                    <a:p>
                      <a:pPr algn="ctr"/>
                      <a:r>
                        <a:rPr lang="en-US" dirty="0"/>
                        <a:t>Delete</a:t>
                      </a:r>
                      <a:endParaRPr lang="tr-TR" dirty="0"/>
                    </a:p>
                  </a:txBody>
                  <a:tcPr/>
                </a:tc>
                <a:tc>
                  <a:txBody>
                    <a:bodyPr/>
                    <a:lstStyle/>
                    <a:p>
                      <a:r>
                        <a:rPr lang="en-US" dirty="0"/>
                        <a:t>samplesapi.com/</a:t>
                      </a:r>
                      <a:r>
                        <a:rPr lang="en-US" dirty="0" err="1"/>
                        <a:t>api</a:t>
                      </a:r>
                      <a:r>
                        <a:rPr lang="en-US" dirty="0"/>
                        <a:t>/products/2</a:t>
                      </a:r>
                      <a:endParaRPr lang="tr-TR" dirty="0"/>
                    </a:p>
                  </a:txBody>
                  <a:tcPr/>
                </a:tc>
                <a:extLst>
                  <a:ext uri="{0D108BD9-81ED-4DB2-BD59-A6C34878D82A}">
                    <a16:rowId xmlns:a16="http://schemas.microsoft.com/office/drawing/2014/main" val="973472561"/>
                  </a:ext>
                </a:extLst>
              </a:tr>
            </a:tbl>
          </a:graphicData>
        </a:graphic>
      </p:graphicFrame>
      <p:sp>
        <p:nvSpPr>
          <p:cNvPr id="16" name="TextBox 15">
            <a:extLst>
              <a:ext uri="{FF2B5EF4-FFF2-40B4-BE49-F238E27FC236}">
                <a16:creationId xmlns:a16="http://schemas.microsoft.com/office/drawing/2014/main" id="{3B9BB0BB-C3FB-7280-6E1C-490B186787C5}"/>
              </a:ext>
            </a:extLst>
          </p:cNvPr>
          <p:cNvSpPr txBox="1"/>
          <p:nvPr/>
        </p:nvSpPr>
        <p:spPr>
          <a:xfrm>
            <a:off x="8066947" y="4088630"/>
            <a:ext cx="3652002" cy="369332"/>
          </a:xfrm>
          <a:prstGeom prst="rect">
            <a:avLst/>
          </a:prstGeom>
          <a:noFill/>
        </p:spPr>
        <p:txBody>
          <a:bodyPr wrap="square">
            <a:spAutoFit/>
          </a:bodyPr>
          <a:lstStyle/>
          <a:p>
            <a:r>
              <a:rPr lang="en-US" sz="1800" dirty="0">
                <a:latin typeface="Roboto" panose="02000000000000000000" pitchFamily="2" charset="0"/>
                <a:ea typeface="Roboto" panose="02000000000000000000" pitchFamily="2" charset="0"/>
                <a:cs typeface="Roboto" panose="02000000000000000000" pitchFamily="2" charset="0"/>
              </a:rPr>
              <a:t>samplesapi.com/</a:t>
            </a:r>
            <a:r>
              <a:rPr lang="en-US" sz="1800" dirty="0" err="1">
                <a:latin typeface="Roboto" panose="02000000000000000000" pitchFamily="2" charset="0"/>
                <a:ea typeface="Roboto" panose="02000000000000000000" pitchFamily="2" charset="0"/>
                <a:cs typeface="Roboto" panose="02000000000000000000" pitchFamily="2" charset="0"/>
              </a:rPr>
              <a:t>api</a:t>
            </a:r>
            <a:r>
              <a:rPr lang="en-US" sz="1800" dirty="0">
                <a:latin typeface="Roboto" panose="02000000000000000000" pitchFamily="2" charset="0"/>
                <a:ea typeface="Roboto" panose="02000000000000000000" pitchFamily="2" charset="0"/>
                <a:cs typeface="Roboto" panose="02000000000000000000" pitchFamily="2" charset="0"/>
              </a:rPr>
              <a:t>/</a:t>
            </a:r>
            <a:r>
              <a:rPr lang="en-US" sz="1800" dirty="0" err="1">
                <a:latin typeface="Roboto" panose="02000000000000000000" pitchFamily="2" charset="0"/>
                <a:ea typeface="Roboto" panose="02000000000000000000" pitchFamily="2" charset="0"/>
                <a:cs typeface="Roboto" panose="02000000000000000000" pitchFamily="2" charset="0"/>
              </a:rPr>
              <a:t>getproduct</a:t>
            </a:r>
            <a:endParaRPr lang="tr-TR" sz="1800" dirty="0">
              <a:latin typeface="Roboto" panose="02000000000000000000" pitchFamily="2" charset="0"/>
              <a:ea typeface="Roboto" panose="02000000000000000000" pitchFamily="2" charset="0"/>
              <a:cs typeface="Roboto" panose="02000000000000000000" pitchFamily="2" charset="0"/>
            </a:endParaRPr>
          </a:p>
        </p:txBody>
      </p:sp>
      <p:cxnSp>
        <p:nvCxnSpPr>
          <p:cNvPr id="31" name="Straight Connector 30">
            <a:extLst>
              <a:ext uri="{FF2B5EF4-FFF2-40B4-BE49-F238E27FC236}">
                <a16:creationId xmlns:a16="http://schemas.microsoft.com/office/drawing/2014/main" id="{293080A9-BC8E-5233-A88E-278E0287FF9C}"/>
              </a:ext>
            </a:extLst>
          </p:cNvPr>
          <p:cNvCxnSpPr>
            <a:cxnSpLocks/>
          </p:cNvCxnSpPr>
          <p:nvPr/>
        </p:nvCxnSpPr>
        <p:spPr>
          <a:xfrm>
            <a:off x="8623864" y="4221088"/>
            <a:ext cx="2538169" cy="1135496"/>
          </a:xfrm>
          <a:prstGeom prst="line">
            <a:avLst/>
          </a:prstGeom>
          <a:ln w="5715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4BE95BB-1649-5900-2BD8-E1CF0D915BD2}"/>
              </a:ext>
            </a:extLst>
          </p:cNvPr>
          <p:cNvCxnSpPr>
            <a:cxnSpLocks/>
          </p:cNvCxnSpPr>
          <p:nvPr/>
        </p:nvCxnSpPr>
        <p:spPr>
          <a:xfrm flipV="1">
            <a:off x="8604009" y="4221088"/>
            <a:ext cx="2577878" cy="1153261"/>
          </a:xfrm>
          <a:prstGeom prst="line">
            <a:avLst/>
          </a:prstGeom>
          <a:ln w="57150">
            <a:solidFill>
              <a:srgbClr val="FF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6C9317-7339-DD82-72DC-5EF3094E6BEB}"/>
              </a:ext>
            </a:extLst>
          </p:cNvPr>
          <p:cNvSpPr txBox="1"/>
          <p:nvPr/>
        </p:nvSpPr>
        <p:spPr>
          <a:xfrm>
            <a:off x="8066947" y="4582261"/>
            <a:ext cx="3652002" cy="369332"/>
          </a:xfrm>
          <a:prstGeom prst="rect">
            <a:avLst/>
          </a:prstGeom>
          <a:noFill/>
        </p:spPr>
        <p:txBody>
          <a:bodyPr wrap="square">
            <a:spAutoFit/>
          </a:bodyPr>
          <a:lstStyle/>
          <a:p>
            <a:r>
              <a:rPr lang="en-US" sz="1800" dirty="0">
                <a:latin typeface="Roboto" panose="02000000000000000000" pitchFamily="2" charset="0"/>
                <a:ea typeface="Roboto" panose="02000000000000000000" pitchFamily="2" charset="0"/>
                <a:cs typeface="Roboto" panose="02000000000000000000" pitchFamily="2" charset="0"/>
              </a:rPr>
              <a:t>samplesapi.com/</a:t>
            </a:r>
            <a:r>
              <a:rPr lang="en-US" sz="1800" dirty="0" err="1">
                <a:latin typeface="Roboto" panose="02000000000000000000" pitchFamily="2" charset="0"/>
                <a:ea typeface="Roboto" panose="02000000000000000000" pitchFamily="2" charset="0"/>
                <a:cs typeface="Roboto" panose="02000000000000000000" pitchFamily="2" charset="0"/>
              </a:rPr>
              <a:t>api</a:t>
            </a:r>
            <a:r>
              <a:rPr lang="en-US" sz="1800" dirty="0">
                <a:latin typeface="Roboto" panose="02000000000000000000" pitchFamily="2" charset="0"/>
                <a:ea typeface="Roboto" panose="02000000000000000000" pitchFamily="2" charset="0"/>
                <a:cs typeface="Roboto" panose="02000000000000000000" pitchFamily="2" charset="0"/>
              </a:rPr>
              <a:t>/</a:t>
            </a:r>
            <a:r>
              <a:rPr lang="en-US" sz="1800" dirty="0" err="1">
                <a:latin typeface="Roboto" panose="02000000000000000000" pitchFamily="2" charset="0"/>
                <a:ea typeface="Roboto" panose="02000000000000000000" pitchFamily="2" charset="0"/>
                <a:cs typeface="Roboto" panose="02000000000000000000" pitchFamily="2" charset="0"/>
              </a:rPr>
              <a:t>saveproduct</a:t>
            </a:r>
            <a:endParaRPr lang="tr-TR" sz="1800" dirty="0">
              <a:latin typeface="Roboto" panose="02000000000000000000" pitchFamily="2" charset="0"/>
              <a:ea typeface="Roboto" panose="02000000000000000000" pitchFamily="2" charset="0"/>
              <a:cs typeface="Roboto" panose="02000000000000000000" pitchFamily="2" charset="0"/>
            </a:endParaRPr>
          </a:p>
        </p:txBody>
      </p:sp>
      <p:sp>
        <p:nvSpPr>
          <p:cNvPr id="34" name="TextBox 33">
            <a:extLst>
              <a:ext uri="{FF2B5EF4-FFF2-40B4-BE49-F238E27FC236}">
                <a16:creationId xmlns:a16="http://schemas.microsoft.com/office/drawing/2014/main" id="{9B14DFD2-72DE-6945-5A71-85D34D384D72}"/>
              </a:ext>
            </a:extLst>
          </p:cNvPr>
          <p:cNvSpPr txBox="1"/>
          <p:nvPr/>
        </p:nvSpPr>
        <p:spPr>
          <a:xfrm>
            <a:off x="8066946" y="5075892"/>
            <a:ext cx="3932121" cy="369332"/>
          </a:xfrm>
          <a:prstGeom prst="rect">
            <a:avLst/>
          </a:prstGeom>
          <a:noFill/>
        </p:spPr>
        <p:txBody>
          <a:bodyPr wrap="square">
            <a:spAutoFit/>
          </a:bodyPr>
          <a:lstStyle/>
          <a:p>
            <a:r>
              <a:rPr lang="en-US" sz="1800" dirty="0">
                <a:latin typeface="Roboto" panose="02000000000000000000" pitchFamily="2" charset="0"/>
                <a:ea typeface="Roboto" panose="02000000000000000000" pitchFamily="2" charset="0"/>
                <a:cs typeface="Roboto" panose="02000000000000000000" pitchFamily="2" charset="0"/>
              </a:rPr>
              <a:t>samplesapi.com/</a:t>
            </a:r>
            <a:r>
              <a:rPr lang="en-US" sz="1800" dirty="0" err="1">
                <a:latin typeface="Roboto" panose="02000000000000000000" pitchFamily="2" charset="0"/>
                <a:ea typeface="Roboto" panose="02000000000000000000" pitchFamily="2" charset="0"/>
                <a:cs typeface="Roboto" panose="02000000000000000000" pitchFamily="2" charset="0"/>
              </a:rPr>
              <a:t>api</a:t>
            </a:r>
            <a:r>
              <a:rPr lang="en-US" sz="1800" dirty="0">
                <a:latin typeface="Roboto" panose="02000000000000000000" pitchFamily="2" charset="0"/>
                <a:ea typeface="Roboto" panose="02000000000000000000" pitchFamily="2" charset="0"/>
                <a:cs typeface="Roboto" panose="02000000000000000000" pitchFamily="2" charset="0"/>
              </a:rPr>
              <a:t>/</a:t>
            </a:r>
            <a:r>
              <a:rPr lang="en-US" sz="1800" dirty="0" err="1">
                <a:latin typeface="Roboto" panose="02000000000000000000" pitchFamily="2" charset="0"/>
                <a:ea typeface="Roboto" panose="02000000000000000000" pitchFamily="2" charset="0"/>
                <a:cs typeface="Roboto" panose="02000000000000000000" pitchFamily="2" charset="0"/>
              </a:rPr>
              <a:t>removeproduct</a:t>
            </a:r>
            <a:endParaRPr lang="tr-TR" sz="1800" dirty="0">
              <a:latin typeface="Roboto" panose="02000000000000000000" pitchFamily="2" charset="0"/>
              <a:ea typeface="Roboto" panose="02000000000000000000" pitchFamily="2" charset="0"/>
              <a:cs typeface="Roboto" panose="02000000000000000000" pitchFamily="2" charset="0"/>
            </a:endParaRPr>
          </a:p>
        </p:txBody>
      </p:sp>
      <p:sp>
        <p:nvSpPr>
          <p:cNvPr id="39" name="TextBox 38">
            <a:extLst>
              <a:ext uri="{FF2B5EF4-FFF2-40B4-BE49-F238E27FC236}">
                <a16:creationId xmlns:a16="http://schemas.microsoft.com/office/drawing/2014/main" id="{707FAE8E-4918-F4CD-6995-EE8A006313CC}"/>
              </a:ext>
            </a:extLst>
          </p:cNvPr>
          <p:cNvSpPr txBox="1"/>
          <p:nvPr/>
        </p:nvSpPr>
        <p:spPr>
          <a:xfrm>
            <a:off x="9397460" y="3471092"/>
            <a:ext cx="990977" cy="46166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err="1">
                <a:solidFill>
                  <a:srgbClr val="C00000"/>
                </a:solidFill>
                <a:latin typeface="Roboto" panose="02000000000000000000" pitchFamily="2" charset="0"/>
                <a:ea typeface="Roboto" panose="02000000000000000000" pitchFamily="2" charset="0"/>
                <a:cs typeface="Roboto" panose="02000000000000000000" pitchFamily="2" charset="0"/>
              </a:rPr>
              <a:t>Hatalı</a:t>
            </a:r>
            <a:endParaRPr lang="tr-TR" dirty="0">
              <a:solidFill>
                <a:srgbClr val="C0000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696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96C9-8F3E-4329-BBC1-1C4AC465023D}"/>
              </a:ext>
            </a:extLst>
          </p:cNvPr>
          <p:cNvSpPr>
            <a:spLocks noGrp="1"/>
          </p:cNvSpPr>
          <p:nvPr>
            <p:ph type="title"/>
          </p:nvPr>
        </p:nvSpPr>
        <p:spPr>
          <a:xfrm>
            <a:off x="837981" y="365923"/>
            <a:ext cx="10512862" cy="752279"/>
          </a:xfrm>
        </p:spPr>
        <p:txBody>
          <a:bodyPr>
            <a:normAutofit/>
          </a:bodyPr>
          <a:lstStyle/>
          <a:p>
            <a:r>
              <a:rPr lang="en-US" sz="3599" dirty="0">
                <a:latin typeface="Roboto" panose="02000000000000000000" pitchFamily="2" charset="0"/>
                <a:ea typeface="Roboto" panose="02000000000000000000" pitchFamily="2" charset="0"/>
                <a:cs typeface="Roboto" panose="02000000000000000000" pitchFamily="2" charset="0"/>
              </a:rPr>
              <a:t>Best </a:t>
            </a:r>
            <a:r>
              <a:rPr lang="en-US" sz="3599" dirty="0" err="1">
                <a:latin typeface="Roboto" panose="02000000000000000000" pitchFamily="2" charset="0"/>
                <a:ea typeface="Roboto" panose="02000000000000000000" pitchFamily="2" charset="0"/>
                <a:cs typeface="Roboto" panose="02000000000000000000" pitchFamily="2" charset="0"/>
              </a:rPr>
              <a:t>Pratices</a:t>
            </a:r>
            <a:endParaRPr lang="tr-TR" sz="3599"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3A97B757-16C1-F911-FF06-B9D82809433E}"/>
              </a:ext>
            </a:extLst>
          </p:cNvPr>
          <p:cNvSpPr>
            <a:spLocks noGrp="1"/>
          </p:cNvSpPr>
          <p:nvPr>
            <p:ph idx="1"/>
          </p:nvPr>
        </p:nvSpPr>
        <p:spPr>
          <a:xfrm>
            <a:off x="837981" y="1385890"/>
            <a:ext cx="10512862" cy="4350205"/>
          </a:xfrm>
        </p:spPr>
        <p:txBody>
          <a:bodyPr>
            <a:normAutofit/>
          </a:bodyPr>
          <a:lstStyle/>
          <a:p>
            <a:pPr>
              <a:buBlip>
                <a:blip r:embed="rId3"/>
              </a:buBlip>
            </a:pP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Sayfalama</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Sıralama</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filtreleme</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ve</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arama</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desteği</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sağlayamak</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a:t>
            </a:r>
          </a:p>
          <a:p>
            <a:pPr>
              <a:buBlip>
                <a:blip r:embed="rId3"/>
              </a:buBlip>
            </a:pP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Önbellekleme</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yapılması</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a:t>
            </a:r>
          </a:p>
          <a:p>
            <a:pPr>
              <a:buBlip>
                <a:blip r:embed="rId3"/>
              </a:buBlip>
            </a:pP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Sorgu</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sınırı</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getirmek</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a:t>
            </a:r>
          </a:p>
          <a:p>
            <a:pPr>
              <a:buBlip>
                <a:blip r:embed="rId3"/>
              </a:buBlip>
            </a:pP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Versiyonlama</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yapmak</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a:t>
            </a:r>
          </a:p>
          <a:p>
            <a:pPr>
              <a:buBlip>
                <a:blip r:embed="rId3"/>
              </a:buBlip>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Veri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şekillendirme</a:t>
            </a:r>
            <a:endParaRPr lang="en-US" sz="2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buBlip>
                <a:blip r:embed="rId3"/>
              </a:buBlip>
            </a:pP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Belgelendirmeye</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özen</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göstermek</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a:t>
            </a:r>
          </a:p>
          <a:p>
            <a:pPr>
              <a:buBlip>
                <a:blip r:embed="rId3"/>
              </a:buBlip>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API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yayınlandıktan</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sonra</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dirty="0" err="1">
                <a:solidFill>
                  <a:schemeClr val="tx1"/>
                </a:solidFill>
                <a:latin typeface="Roboto" panose="02000000000000000000" pitchFamily="2" charset="0"/>
                <a:ea typeface="Roboto" panose="02000000000000000000" pitchFamily="2" charset="0"/>
                <a:cs typeface="Roboto" panose="02000000000000000000" pitchFamily="2" charset="0"/>
              </a:rPr>
              <a:t>değiştirmeyin</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a:t>
            </a:r>
            <a:endParaRPr lang="tr-TR" sz="2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1401001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E9B3-F8F0-4B7D-AEDD-4EE9E681906A}"/>
              </a:ext>
            </a:extLst>
          </p:cNvPr>
          <p:cNvSpPr>
            <a:spLocks noGrp="1"/>
          </p:cNvSpPr>
          <p:nvPr>
            <p:ph type="title"/>
          </p:nvPr>
        </p:nvSpPr>
        <p:spPr>
          <a:xfrm>
            <a:off x="621804" y="404664"/>
            <a:ext cx="10153128" cy="798983"/>
          </a:xfrm>
        </p:spPr>
        <p:txBody>
          <a:bodyPr>
            <a:normAutofit/>
          </a:bodyPr>
          <a:lstStyle/>
          <a:p>
            <a:r>
              <a:rPr lang="en-US" dirty="0"/>
              <a:t>CORS (Cross Origin Resource Request)</a:t>
            </a:r>
            <a:endParaRPr lang="tr-TR" dirty="0"/>
          </a:p>
        </p:txBody>
      </p:sp>
      <p:sp>
        <p:nvSpPr>
          <p:cNvPr id="7" name="TextBox 6">
            <a:extLst>
              <a:ext uri="{FF2B5EF4-FFF2-40B4-BE49-F238E27FC236}">
                <a16:creationId xmlns:a16="http://schemas.microsoft.com/office/drawing/2014/main" id="{C2A8C330-A3FE-A0A0-FA12-504A6FE2FDBA}"/>
              </a:ext>
            </a:extLst>
          </p:cNvPr>
          <p:cNvSpPr txBox="1"/>
          <p:nvPr/>
        </p:nvSpPr>
        <p:spPr>
          <a:xfrm>
            <a:off x="693812" y="1844824"/>
            <a:ext cx="10657184" cy="2308324"/>
          </a:xfrm>
          <a:prstGeom prst="rect">
            <a:avLst/>
          </a:prstGeom>
          <a:noFill/>
        </p:spPr>
        <p:txBody>
          <a:bodyPr wrap="square">
            <a:spAutoFit/>
          </a:bodyPr>
          <a:lstStyle/>
          <a:p>
            <a:pPr marL="342900" indent="-342900">
              <a:buFont typeface="Arial" panose="020B0604020202020204" pitchFamily="34" charset="0"/>
              <a:buChar char="•"/>
            </a:pPr>
            <a:r>
              <a:rPr lang="tr-TR" dirty="0"/>
              <a:t>Gelen istekleri URL, Header veya HTTP metotları bazında sınırlandırmak için kullanılır.</a:t>
            </a:r>
            <a:endParaRPr lang="en-US" dirty="0"/>
          </a:p>
          <a:p>
            <a:pPr marL="342900" indent="-342900">
              <a:buFont typeface="Arial" panose="020B0604020202020204" pitchFamily="34" charset="0"/>
              <a:buChar char="•"/>
            </a:pPr>
            <a:endParaRPr lang="tr-TR" dirty="0"/>
          </a:p>
          <a:p>
            <a:pPr marL="342900" indent="-342900">
              <a:buFont typeface="Arial" panose="020B0604020202020204" pitchFamily="34" charset="0"/>
              <a:buChar char="•"/>
            </a:pPr>
            <a:r>
              <a:rPr lang="tr-TR" dirty="0"/>
              <a:t>Sınırlandırma Access-Control-Allow-Origin, Access-Control-Allow-Headers, Access-Control-Allow-Methods HTTP header’ları kullanılarak yapılır.</a:t>
            </a:r>
          </a:p>
        </p:txBody>
      </p:sp>
    </p:spTree>
    <p:extLst>
      <p:ext uri="{BB962C8B-B14F-4D97-AF65-F5344CB8AC3E}">
        <p14:creationId xmlns:p14="http://schemas.microsoft.com/office/powerpoint/2010/main" val="1012465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3E956096-10AE-CDEE-8F7B-280A25092A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73" t="7142" r="4182" b="5948"/>
          <a:stretch/>
        </p:blipFill>
        <p:spPr bwMode="auto">
          <a:xfrm>
            <a:off x="117748" y="29634"/>
            <a:ext cx="7425027" cy="48395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4E7B102-7B47-3897-1549-E4DA61E8F6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80" t="14789" r="4459" b="12719"/>
          <a:stretch/>
        </p:blipFill>
        <p:spPr bwMode="auto">
          <a:xfrm>
            <a:off x="5158308" y="4353479"/>
            <a:ext cx="7002652" cy="250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35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7EED-CD95-3F32-9BD2-87BCBEF5CAD4}"/>
              </a:ext>
            </a:extLst>
          </p:cNvPr>
          <p:cNvSpPr>
            <a:spLocks noGrp="1"/>
          </p:cNvSpPr>
          <p:nvPr>
            <p:ph type="title"/>
          </p:nvPr>
        </p:nvSpPr>
        <p:spPr>
          <a:xfrm>
            <a:off x="648257" y="332657"/>
            <a:ext cx="8532178" cy="1008112"/>
          </a:xfrm>
        </p:spPr>
        <p:txBody>
          <a:bodyPr/>
          <a:lstStyle/>
          <a:p>
            <a:r>
              <a:rPr lang="tr-TR" dirty="0"/>
              <a:t>Security</a:t>
            </a:r>
          </a:p>
        </p:txBody>
      </p:sp>
      <p:sp>
        <p:nvSpPr>
          <p:cNvPr id="5" name="TextBox 4">
            <a:extLst>
              <a:ext uri="{FF2B5EF4-FFF2-40B4-BE49-F238E27FC236}">
                <a16:creationId xmlns:a16="http://schemas.microsoft.com/office/drawing/2014/main" id="{5DE201EC-129F-70B3-F9F5-6FE1C7893B29}"/>
              </a:ext>
            </a:extLst>
          </p:cNvPr>
          <p:cNvSpPr txBox="1"/>
          <p:nvPr/>
        </p:nvSpPr>
        <p:spPr>
          <a:xfrm>
            <a:off x="679298" y="1340769"/>
            <a:ext cx="10959730" cy="4934684"/>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tr-TR" sz="2400" b="1" i="0" u="none" strike="noStrike" dirty="0">
                <a:effectLst/>
                <a:latin typeface="Rubik"/>
              </a:rPr>
              <a:t>HTTPS</a:t>
            </a:r>
            <a:r>
              <a:rPr lang="tr-TR" sz="2400" b="0" i="0" u="none" strike="noStrike" dirty="0">
                <a:effectLst/>
                <a:latin typeface="Rubik"/>
              </a:rPr>
              <a:t> üzerinden yayın yapılmalıdır.</a:t>
            </a:r>
            <a:endParaRPr lang="en-US" sz="2400" b="0" i="0" u="none" strike="noStrike" dirty="0">
              <a:effectLst/>
              <a:latin typeface="Rubik"/>
            </a:endParaRPr>
          </a:p>
          <a:p>
            <a:pPr rtl="0" fontAlgn="base">
              <a:spcBef>
                <a:spcPts val="0"/>
              </a:spcBef>
              <a:spcAft>
                <a:spcPts val="0"/>
              </a:spcAft>
              <a:buFont typeface="Arial" panose="020B0604020202020204" pitchFamily="34" charset="0"/>
              <a:buChar char="•"/>
            </a:pPr>
            <a:endParaRPr lang="tr-TR" sz="2400" b="0" i="0" u="none" strike="noStrike" dirty="0">
              <a:effectLst/>
              <a:latin typeface="Rubik"/>
            </a:endParaRPr>
          </a:p>
          <a:p>
            <a:pPr rtl="0" fontAlgn="base">
              <a:spcBef>
                <a:spcPts val="0"/>
              </a:spcBef>
              <a:spcAft>
                <a:spcPts val="0"/>
              </a:spcAft>
              <a:buFont typeface="Arial" panose="020B0604020202020204" pitchFamily="34" charset="0"/>
              <a:buChar char="•"/>
            </a:pPr>
            <a:r>
              <a:rPr lang="tr-TR" sz="2400" b="1" i="0" u="none" strike="noStrike" dirty="0">
                <a:effectLst/>
                <a:latin typeface="Rubik"/>
              </a:rPr>
              <a:t>oAuth 2</a:t>
            </a:r>
            <a:r>
              <a:rPr lang="tr-TR" sz="2400" b="0" i="0" u="none" strike="noStrike" dirty="0">
                <a:effectLst/>
                <a:latin typeface="Rubik"/>
              </a:rPr>
              <a:t> veya </a:t>
            </a:r>
            <a:r>
              <a:rPr lang="tr-TR" sz="2400" b="1" i="0" u="none" strike="noStrike" dirty="0">
                <a:effectLst/>
                <a:latin typeface="Rubik"/>
              </a:rPr>
              <a:t>JWT</a:t>
            </a:r>
            <a:r>
              <a:rPr lang="tr-TR" sz="2400" b="0" i="0" u="none" strike="noStrike" dirty="0">
                <a:effectLst/>
                <a:latin typeface="Rubik"/>
              </a:rPr>
              <a:t> gibi token bazlı doğrulama standartları kullanılmalıdır.</a:t>
            </a:r>
            <a:endParaRPr lang="en-US" sz="2400" b="0" i="0" u="none" strike="noStrike" dirty="0">
              <a:effectLst/>
              <a:latin typeface="Rubik"/>
            </a:endParaRPr>
          </a:p>
          <a:p>
            <a:pPr rtl="0" fontAlgn="base">
              <a:spcBef>
                <a:spcPts val="0"/>
              </a:spcBef>
              <a:spcAft>
                <a:spcPts val="0"/>
              </a:spcAft>
              <a:buFont typeface="Arial" panose="020B0604020202020204" pitchFamily="34" charset="0"/>
              <a:buChar char="•"/>
            </a:pPr>
            <a:endParaRPr lang="tr-TR" sz="2400" b="0" i="0" u="none" strike="noStrike" dirty="0">
              <a:effectLst/>
              <a:latin typeface="Rubik"/>
            </a:endParaRPr>
          </a:p>
          <a:p>
            <a:pPr rtl="0" fontAlgn="base">
              <a:spcBef>
                <a:spcPts val="0"/>
              </a:spcBef>
              <a:spcAft>
                <a:spcPts val="0"/>
              </a:spcAft>
              <a:buFont typeface="Arial" panose="020B0604020202020204" pitchFamily="34" charset="0"/>
              <a:buChar char="•"/>
            </a:pPr>
            <a:r>
              <a:rPr lang="tr-TR" sz="2400" b="0" i="0" u="none" strike="noStrike" dirty="0">
                <a:effectLst/>
                <a:latin typeface="Rubik"/>
              </a:rPr>
              <a:t>İstekle gelen verinin doğruluğu sağlanmalıdır.</a:t>
            </a:r>
            <a:endParaRPr lang="en-US" sz="2400" b="0" i="0" u="none" strike="noStrike" dirty="0">
              <a:effectLst/>
              <a:latin typeface="Rubik"/>
            </a:endParaRPr>
          </a:p>
          <a:p>
            <a:pPr rtl="0" fontAlgn="base">
              <a:spcBef>
                <a:spcPts val="0"/>
              </a:spcBef>
              <a:spcAft>
                <a:spcPts val="0"/>
              </a:spcAft>
              <a:buFont typeface="Arial" panose="020B0604020202020204" pitchFamily="34" charset="0"/>
              <a:buChar char="•"/>
            </a:pPr>
            <a:endParaRPr lang="tr-TR" sz="2400" b="0" i="0" u="none" strike="noStrike" dirty="0">
              <a:effectLst/>
              <a:latin typeface="Rubik"/>
            </a:endParaRPr>
          </a:p>
          <a:p>
            <a:pPr rtl="0" fontAlgn="base">
              <a:spcBef>
                <a:spcPts val="0"/>
              </a:spcBef>
              <a:spcAft>
                <a:spcPts val="0"/>
              </a:spcAft>
              <a:buFont typeface="Arial" panose="020B0604020202020204" pitchFamily="34" charset="0"/>
              <a:buChar char="•"/>
            </a:pPr>
            <a:r>
              <a:rPr lang="tr-TR" sz="2400" b="1" i="0" u="none" strike="noStrike" dirty="0">
                <a:effectLst/>
                <a:latin typeface="Rubik"/>
              </a:rPr>
              <a:t>CORS</a:t>
            </a:r>
            <a:r>
              <a:rPr lang="tr-TR" sz="2400" b="0" i="0" u="none" strike="noStrike" dirty="0">
                <a:effectLst/>
                <a:latin typeface="Rubik"/>
              </a:rPr>
              <a:t> aktif hale getirilmelidir.</a:t>
            </a:r>
            <a:endParaRPr lang="en-US" sz="2400" b="0" i="0" u="none" strike="noStrike" dirty="0">
              <a:effectLst/>
              <a:latin typeface="Rubik"/>
            </a:endParaRPr>
          </a:p>
          <a:p>
            <a:pPr rtl="0" fontAlgn="base">
              <a:spcBef>
                <a:spcPts val="0"/>
              </a:spcBef>
              <a:spcAft>
                <a:spcPts val="0"/>
              </a:spcAft>
              <a:buFont typeface="Arial" panose="020B0604020202020204" pitchFamily="34" charset="0"/>
              <a:buChar char="•"/>
            </a:pPr>
            <a:endParaRPr lang="tr-TR" sz="2400" b="0" i="0" u="none" strike="noStrike" dirty="0">
              <a:effectLst/>
              <a:latin typeface="Rubik"/>
            </a:endParaRPr>
          </a:p>
          <a:p>
            <a:pPr rtl="0" fontAlgn="base">
              <a:spcBef>
                <a:spcPts val="0"/>
              </a:spcBef>
              <a:spcAft>
                <a:spcPts val="1600"/>
              </a:spcAft>
              <a:buFont typeface="Arial" panose="020B0604020202020204" pitchFamily="34" charset="0"/>
              <a:buChar char="•"/>
            </a:pPr>
            <a:r>
              <a:rPr lang="tr-TR" sz="2400" b="0" i="0" u="none" strike="noStrike" dirty="0">
                <a:effectLst/>
                <a:latin typeface="Rubik"/>
              </a:rPr>
              <a:t>Destek verilmeyen içerik tipleri engellenmeli.</a:t>
            </a:r>
            <a:endParaRPr lang="en-US" sz="2400" b="0" i="0" u="none" strike="noStrike" dirty="0">
              <a:effectLst/>
              <a:latin typeface="Rubik"/>
            </a:endParaRPr>
          </a:p>
          <a:p>
            <a:pPr rtl="0" fontAlgn="base">
              <a:spcBef>
                <a:spcPts val="0"/>
              </a:spcBef>
              <a:spcAft>
                <a:spcPts val="1600"/>
              </a:spcAft>
              <a:buFont typeface="Arial" panose="020B0604020202020204" pitchFamily="34" charset="0"/>
              <a:buChar char="•"/>
            </a:pPr>
            <a:r>
              <a:rPr lang="tr-TR" sz="2400" b="0" i="0" u="none" strike="noStrike" dirty="0">
                <a:effectLst/>
                <a:latin typeface="Rubik"/>
              </a:rPr>
              <a:t>API üzerindeki tüm işlemler </a:t>
            </a:r>
            <a:r>
              <a:rPr lang="tr-TR" sz="2400" b="1" i="0" u="none" strike="noStrike" dirty="0">
                <a:effectLst/>
                <a:latin typeface="Rubik"/>
              </a:rPr>
              <a:t>Audit Log</a:t>
            </a:r>
            <a:r>
              <a:rPr lang="tr-TR" sz="2400" b="0" i="0" u="none" strike="noStrike" dirty="0">
                <a:effectLst/>
                <a:latin typeface="Rubik"/>
              </a:rPr>
              <a:t> olarak tutulmalı.</a:t>
            </a:r>
            <a:endParaRPr lang="en-US" sz="2400" b="0" i="0" u="none" strike="noStrike" dirty="0">
              <a:effectLst/>
              <a:latin typeface="Rubik"/>
            </a:endParaRPr>
          </a:p>
          <a:p>
            <a:pPr rtl="0" fontAlgn="base">
              <a:spcBef>
                <a:spcPts val="0"/>
              </a:spcBef>
              <a:spcAft>
                <a:spcPts val="1600"/>
              </a:spcAft>
              <a:buFont typeface="Arial" panose="020B0604020202020204" pitchFamily="34" charset="0"/>
              <a:buChar char="•"/>
            </a:pPr>
            <a:r>
              <a:rPr lang="tr-TR" dirty="0"/>
              <a:t>X-Content-Type-Options veya X-Frame-Options gibi HTTP header’ları eklenmeli.</a:t>
            </a:r>
          </a:p>
        </p:txBody>
      </p:sp>
    </p:spTree>
    <p:extLst>
      <p:ext uri="{BB962C8B-B14F-4D97-AF65-F5344CB8AC3E}">
        <p14:creationId xmlns:p14="http://schemas.microsoft.com/office/powerpoint/2010/main" val="73412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5A00A0E-D86B-4880-B817-E802F877558B}"/>
              </a:ext>
            </a:extLst>
          </p:cNvPr>
          <p:cNvSpPr txBox="1"/>
          <p:nvPr/>
        </p:nvSpPr>
        <p:spPr>
          <a:xfrm>
            <a:off x="228011" y="6205414"/>
            <a:ext cx="1728192"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scene3d>
              <a:camera prst="orthographicFront"/>
              <a:lightRig rig="soft" dir="t">
                <a:rot lat="0" lon="0" rev="15600000"/>
              </a:lightRig>
            </a:scene3d>
            <a:sp3d extrusionH="57150" prstMaterial="softEdge">
              <a:bevelT w="25400" h="38100" prst="convex"/>
            </a:sp3d>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tr-TR" sz="2000" b="1" i="0" strike="noStrike" kern="1200" cap="none" spc="0" normalizeH="0" baseline="0" noProof="0" dirty="0">
                <a:ln/>
                <a:solidFill>
                  <a:srgbClr val="0070C0"/>
                </a:solidFill>
                <a:effectLst>
                  <a:outerShdw blurRad="38100" dist="38100" dir="2700000" algn="tl">
                    <a:srgbClr val="000000">
                      <a:alpha val="43137"/>
                    </a:srgbClr>
                  </a:outerShdw>
                </a:effectLst>
                <a:uLnTx/>
                <a:uFillTx/>
                <a:latin typeface="Thundergod" panose="00000800000000000000" pitchFamily="2" charset="0"/>
                <a:ea typeface="+mn-ea"/>
                <a:cs typeface="+mn-cs"/>
              </a:rPr>
              <a:t>Hüseyin OCAK</a:t>
            </a:r>
          </a:p>
        </p:txBody>
      </p:sp>
      <p:sp>
        <p:nvSpPr>
          <p:cNvPr id="3" name="TextBox 2">
            <a:extLst>
              <a:ext uri="{FF2B5EF4-FFF2-40B4-BE49-F238E27FC236}">
                <a16:creationId xmlns:a16="http://schemas.microsoft.com/office/drawing/2014/main" id="{EAA04D65-4F04-47B5-962F-32BBF60DA342}"/>
              </a:ext>
            </a:extLst>
          </p:cNvPr>
          <p:cNvSpPr txBox="1"/>
          <p:nvPr/>
        </p:nvSpPr>
        <p:spPr>
          <a:xfrm>
            <a:off x="195508" y="1261462"/>
            <a:ext cx="11797809"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uLnTx/>
                <a:uFillTx/>
                <a:latin typeface="&amp;quot"/>
              </a:rPr>
              <a:t>ASP.NET CORE 7.0</a:t>
            </a:r>
            <a:endParaRPr kumimoji="0" lang="tr-TR" sz="3600" b="0" i="0" u="none" strike="noStrike" kern="1200" cap="none" spc="0" normalizeH="0" baseline="0" noProof="0"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uLnTx/>
              <a:uFillTx/>
              <a:latin typeface="&amp;quot"/>
            </a:endParaRPr>
          </a:p>
        </p:txBody>
      </p:sp>
      <p:sp>
        <p:nvSpPr>
          <p:cNvPr id="5" name="TextBox 4">
            <a:extLst>
              <a:ext uri="{FF2B5EF4-FFF2-40B4-BE49-F238E27FC236}">
                <a16:creationId xmlns:a16="http://schemas.microsoft.com/office/drawing/2014/main" id="{BDE4711F-2951-48FD-68ED-D9FA3323B28B}"/>
              </a:ext>
            </a:extLst>
          </p:cNvPr>
          <p:cNvSpPr txBox="1"/>
          <p:nvPr/>
        </p:nvSpPr>
        <p:spPr>
          <a:xfrm>
            <a:off x="2632276" y="5974582"/>
            <a:ext cx="6912768" cy="338554"/>
          </a:xfrm>
          <a:prstGeom prst="rect">
            <a:avLst/>
          </a:prstGeom>
          <a:noFill/>
        </p:spPr>
        <p:txBody>
          <a:bodyPr wrap="square">
            <a:spAutoFit/>
          </a:bodyPr>
          <a:lstStyle/>
          <a:p>
            <a:r>
              <a:rPr lang="tr-TR" sz="1600" dirty="0"/>
              <a:t>https://github.com/huseyinocak/DotnetWebApplicationLearning.git</a:t>
            </a:r>
          </a:p>
        </p:txBody>
      </p:sp>
      <p:sp>
        <p:nvSpPr>
          <p:cNvPr id="8" name="Oval 7">
            <a:extLst>
              <a:ext uri="{FF2B5EF4-FFF2-40B4-BE49-F238E27FC236}">
                <a16:creationId xmlns:a16="http://schemas.microsoft.com/office/drawing/2014/main" id="{5917F6A5-62CC-2FBE-B628-D668121CE749}"/>
              </a:ext>
            </a:extLst>
          </p:cNvPr>
          <p:cNvSpPr/>
          <p:nvPr/>
        </p:nvSpPr>
        <p:spPr>
          <a:xfrm>
            <a:off x="1261911" y="3771791"/>
            <a:ext cx="9665003" cy="1169377"/>
          </a:xfrm>
          <a:prstGeom prst="ellipse">
            <a:avLst/>
          </a:prstGeom>
          <a:effectLst>
            <a:outerShdw blurRad="419100" dir="5400000" sx="95000" sy="95000" algn="ctr" rotWithShape="0">
              <a:schemeClr val="tx1">
                <a:alpha val="81000"/>
              </a:schemeClr>
            </a:outerShdw>
          </a:effectLst>
        </p:spPr>
        <p:style>
          <a:lnRef idx="0">
            <a:schemeClr val="dk1"/>
          </a:lnRef>
          <a:fillRef idx="3">
            <a:schemeClr val="dk1"/>
          </a:fillRef>
          <a:effectRef idx="3">
            <a:schemeClr val="dk1"/>
          </a:effectRef>
          <a:fontRef idx="minor">
            <a:schemeClr val="lt1"/>
          </a:fontRef>
        </p:style>
        <p:txBody>
          <a:bodyPr rtlCol="0" anchor="ctr"/>
          <a:lstStyle/>
          <a:p>
            <a:pPr algn="ctr" rtl="0"/>
            <a:r>
              <a:rPr lang="en-US" sz="4800" b="1" dirty="0">
                <a:gradFill flip="none" rotWithShape="1">
                  <a:gsLst>
                    <a:gs pos="0">
                      <a:srgbClr val="A746BA">
                        <a:alpha val="95686"/>
                      </a:srgbClr>
                    </a:gs>
                    <a:gs pos="51000">
                      <a:srgbClr val="A468D2"/>
                    </a:gs>
                    <a:gs pos="100000">
                      <a:srgbClr val="A468D2">
                        <a:lumMod val="60000"/>
                        <a:lumOff val="40000"/>
                      </a:srgbClr>
                    </a:gs>
                  </a:gsLst>
                  <a:path path="circle">
                    <a:fillToRect l="50000" t="50000" r="50000" b="50000"/>
                  </a:path>
                  <a:tileRect/>
                </a:gradFill>
                <a:latin typeface="Photonica" panose="00000400000000000000" pitchFamily="2" charset="0"/>
                <a:ea typeface="Soolidium" pitchFamily="2" charset="0"/>
              </a:rPr>
              <a:t>Introduction</a:t>
            </a:r>
            <a:endParaRPr lang="tr-TR" sz="4800" b="1" dirty="0">
              <a:gradFill flip="none" rotWithShape="1">
                <a:gsLst>
                  <a:gs pos="0">
                    <a:srgbClr val="A746BA">
                      <a:alpha val="95686"/>
                    </a:srgbClr>
                  </a:gs>
                  <a:gs pos="51000">
                    <a:srgbClr val="A468D2"/>
                  </a:gs>
                  <a:gs pos="100000">
                    <a:srgbClr val="A468D2">
                      <a:lumMod val="60000"/>
                      <a:lumOff val="40000"/>
                    </a:srgbClr>
                  </a:gs>
                </a:gsLst>
                <a:path path="circle">
                  <a:fillToRect l="50000" t="50000" r="50000" b="50000"/>
                </a:path>
                <a:tileRect/>
              </a:gradFill>
              <a:latin typeface="Thundergod" panose="00000800000000000000" pitchFamily="2" charset="0"/>
              <a:ea typeface="Soolidium" pitchFamily="2" charset="0"/>
            </a:endParaRPr>
          </a:p>
        </p:txBody>
      </p:sp>
      <p:pic>
        <p:nvPicPr>
          <p:cNvPr id="4" name="Picture 3">
            <a:extLst>
              <a:ext uri="{FF2B5EF4-FFF2-40B4-BE49-F238E27FC236}">
                <a16:creationId xmlns:a16="http://schemas.microsoft.com/office/drawing/2014/main" id="{C4922572-2B94-2B84-ED7D-40AB9925A6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6800" y="6344005"/>
            <a:ext cx="780002" cy="360000"/>
          </a:xfrm>
          <a:prstGeom prst="rect">
            <a:avLst/>
          </a:prstGeom>
        </p:spPr>
      </p:pic>
    </p:spTree>
    <p:extLst>
      <p:ext uri="{BB962C8B-B14F-4D97-AF65-F5344CB8AC3E}">
        <p14:creationId xmlns:p14="http://schemas.microsoft.com/office/powerpoint/2010/main" val="20920252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7EED-CD95-3F32-9BD2-87BCBEF5CAD4}"/>
              </a:ext>
            </a:extLst>
          </p:cNvPr>
          <p:cNvSpPr>
            <a:spLocks noGrp="1"/>
          </p:cNvSpPr>
          <p:nvPr>
            <p:ph type="title"/>
          </p:nvPr>
        </p:nvSpPr>
        <p:spPr>
          <a:xfrm>
            <a:off x="648257" y="332657"/>
            <a:ext cx="8532178" cy="1008112"/>
          </a:xfrm>
        </p:spPr>
        <p:txBody>
          <a:bodyPr/>
          <a:lstStyle/>
          <a:p>
            <a:r>
              <a:rPr lang="tr-TR" dirty="0"/>
              <a:t>Security</a:t>
            </a:r>
          </a:p>
        </p:txBody>
      </p:sp>
      <p:sp>
        <p:nvSpPr>
          <p:cNvPr id="5" name="TextBox 4">
            <a:extLst>
              <a:ext uri="{FF2B5EF4-FFF2-40B4-BE49-F238E27FC236}">
                <a16:creationId xmlns:a16="http://schemas.microsoft.com/office/drawing/2014/main" id="{5DE201EC-129F-70B3-F9F5-6FE1C7893B29}"/>
              </a:ext>
            </a:extLst>
          </p:cNvPr>
          <p:cNvSpPr txBox="1"/>
          <p:nvPr/>
        </p:nvSpPr>
        <p:spPr>
          <a:xfrm>
            <a:off x="679298" y="1340769"/>
            <a:ext cx="10959730" cy="1980029"/>
          </a:xfrm>
          <a:prstGeom prst="rect">
            <a:avLst/>
          </a:prstGeom>
          <a:noFill/>
        </p:spPr>
        <p:txBody>
          <a:bodyPr wrap="square">
            <a:spAutoFit/>
          </a:bodyPr>
          <a:lstStyle/>
          <a:p>
            <a:pPr rtl="0" fontAlgn="base">
              <a:spcBef>
                <a:spcPts val="0"/>
              </a:spcBef>
              <a:spcAft>
                <a:spcPts val="1600"/>
              </a:spcAft>
              <a:buFont typeface="Arial" panose="020B0604020202020204" pitchFamily="34" charset="0"/>
              <a:buChar char="•"/>
            </a:pPr>
            <a:r>
              <a:rPr lang="tr-TR" dirty="0"/>
              <a:t>HSTS aktif hale getirilmeli.</a:t>
            </a:r>
          </a:p>
          <a:p>
            <a:pPr rtl="0" fontAlgn="base">
              <a:spcBef>
                <a:spcPts val="0"/>
              </a:spcBef>
              <a:spcAft>
                <a:spcPts val="1600"/>
              </a:spcAft>
              <a:buFont typeface="Arial" panose="020B0604020202020204" pitchFamily="34" charset="0"/>
              <a:buChar char="•"/>
            </a:pPr>
            <a:r>
              <a:rPr lang="tr-TR" dirty="0"/>
              <a:t>Kritik bilgiler adres üzerinden değil, header veya body üzerinden taşınmalıdır.</a:t>
            </a:r>
          </a:p>
          <a:p>
            <a:pPr rtl="0" fontAlgn="base">
              <a:spcBef>
                <a:spcPts val="0"/>
              </a:spcBef>
              <a:spcAft>
                <a:spcPts val="1600"/>
              </a:spcAft>
              <a:buFont typeface="Arial" panose="020B0604020202020204" pitchFamily="34" charset="0"/>
              <a:buChar char="•"/>
            </a:pPr>
            <a:r>
              <a:rPr lang="tr-TR" dirty="0"/>
              <a:t>405, 406, 413, 415, 429 gibi HTTP durum kodları ile geri dönüş sağlanmalı.</a:t>
            </a:r>
          </a:p>
        </p:txBody>
      </p:sp>
    </p:spTree>
    <p:extLst>
      <p:ext uri="{BB962C8B-B14F-4D97-AF65-F5344CB8AC3E}">
        <p14:creationId xmlns:p14="http://schemas.microsoft.com/office/powerpoint/2010/main" val="1842027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1626-C616-870E-2216-70A0DCEEA4E9}"/>
              </a:ext>
            </a:extLst>
          </p:cNvPr>
          <p:cNvSpPr>
            <a:spLocks noGrp="1"/>
          </p:cNvSpPr>
          <p:nvPr>
            <p:ph type="title"/>
          </p:nvPr>
        </p:nvSpPr>
        <p:spPr>
          <a:xfrm>
            <a:off x="684034" y="332657"/>
            <a:ext cx="8532178" cy="1080120"/>
          </a:xfrm>
        </p:spPr>
        <p:txBody>
          <a:bodyPr/>
          <a:lstStyle/>
          <a:p>
            <a:r>
              <a:rPr lang="tr-TR" dirty="0"/>
              <a:t>Versioning</a:t>
            </a:r>
          </a:p>
        </p:txBody>
      </p:sp>
      <p:sp>
        <p:nvSpPr>
          <p:cNvPr id="5" name="TextBox 4">
            <a:extLst>
              <a:ext uri="{FF2B5EF4-FFF2-40B4-BE49-F238E27FC236}">
                <a16:creationId xmlns:a16="http://schemas.microsoft.com/office/drawing/2014/main" id="{4ED7C392-3292-CBA6-9DE0-31DD8208589A}"/>
              </a:ext>
            </a:extLst>
          </p:cNvPr>
          <p:cNvSpPr txBox="1"/>
          <p:nvPr/>
        </p:nvSpPr>
        <p:spPr>
          <a:xfrm>
            <a:off x="655479" y="1268760"/>
            <a:ext cx="10954994" cy="2031325"/>
          </a:xfrm>
          <a:prstGeom prst="rect">
            <a:avLst/>
          </a:prstGeom>
          <a:noFill/>
        </p:spPr>
        <p:txBody>
          <a:bodyPr wrap="square">
            <a:spAutoFit/>
          </a:bodyPr>
          <a:lstStyle/>
          <a:p>
            <a:pPr marL="342900" indent="-342900">
              <a:buFont typeface="Arial" panose="020B0604020202020204" pitchFamily="34" charset="0"/>
              <a:buChar char="•"/>
            </a:pPr>
            <a:r>
              <a:rPr lang="tr-TR" sz="1800" dirty="0"/>
              <a:t>API’larda yapılacak olan yapısal değişikliklerin mevcut kullanıcıları etkilememesi için versiyonlama yapılmalıdır.</a:t>
            </a:r>
          </a:p>
          <a:p>
            <a:pPr marL="342900" indent="-342900">
              <a:buFont typeface="Arial" panose="020B0604020202020204" pitchFamily="34" charset="0"/>
              <a:buChar char="•"/>
            </a:pPr>
            <a:r>
              <a:rPr lang="tr-TR" sz="1800" dirty="0"/>
              <a:t>Varsayılan API versiyonu tanımlanmalıdır.</a:t>
            </a:r>
          </a:p>
          <a:p>
            <a:pPr marL="342900" indent="-342900">
              <a:buFont typeface="Arial" panose="020B0604020202020204" pitchFamily="34" charset="0"/>
              <a:buChar char="•"/>
            </a:pPr>
            <a:r>
              <a:rPr lang="tr-TR" sz="1800" dirty="0"/>
              <a:t>Versiyon isimleri major.minor şeklinde olmalıdır.</a:t>
            </a:r>
          </a:p>
          <a:p>
            <a:pPr marL="342900" indent="-342900">
              <a:buFont typeface="Arial" panose="020B0604020202020204" pitchFamily="34" charset="0"/>
              <a:buChar char="•"/>
            </a:pPr>
            <a:r>
              <a:rPr lang="tr-TR" sz="1800" dirty="0"/>
              <a:t>URL yolundan, HTTP Header’ından veya Query String üzerinden versiyon belirtilebilir.</a:t>
            </a:r>
          </a:p>
          <a:p>
            <a:pPr marL="342900" indent="-342900">
              <a:buFont typeface="Arial" panose="020B0604020202020204" pitchFamily="34" charset="0"/>
              <a:buChar char="•"/>
            </a:pPr>
            <a:r>
              <a:rPr lang="tr-TR" sz="1800" dirty="0"/>
              <a:t>Breaking change varsa major, yoksa minor versiyon numarası değiştirilerek versiyonlama yapılmalıdır.</a:t>
            </a:r>
          </a:p>
        </p:txBody>
      </p:sp>
      <p:sp>
        <p:nvSpPr>
          <p:cNvPr id="7" name="TextBox 6">
            <a:extLst>
              <a:ext uri="{FF2B5EF4-FFF2-40B4-BE49-F238E27FC236}">
                <a16:creationId xmlns:a16="http://schemas.microsoft.com/office/drawing/2014/main" id="{90B2A34F-F312-D414-D01E-6F239852D739}"/>
              </a:ext>
            </a:extLst>
          </p:cNvPr>
          <p:cNvSpPr txBox="1"/>
          <p:nvPr/>
        </p:nvSpPr>
        <p:spPr>
          <a:xfrm>
            <a:off x="684034" y="3429000"/>
            <a:ext cx="4862869" cy="2000548"/>
          </a:xfrm>
          <a:prstGeom prst="rect">
            <a:avLst/>
          </a:prstGeom>
          <a:noFill/>
        </p:spPr>
        <p:txBody>
          <a:bodyPr wrap="square">
            <a:spAutoFit/>
          </a:bodyPr>
          <a:lstStyle/>
          <a:p>
            <a:pPr rtl="0">
              <a:spcBef>
                <a:spcPts val="0"/>
              </a:spcBef>
              <a:spcAft>
                <a:spcPts val="1600"/>
              </a:spcAft>
            </a:pPr>
            <a:r>
              <a:rPr lang="tr-TR" b="1" i="0" u="none" strike="noStrike" dirty="0">
                <a:effectLst/>
              </a:rPr>
              <a:t>URL yolu üzerinden:</a:t>
            </a:r>
            <a:endParaRPr lang="tr-TR" b="0" dirty="0">
              <a:effectLst/>
            </a:endParaRPr>
          </a:p>
          <a:p>
            <a:pPr rtl="0">
              <a:spcBef>
                <a:spcPts val="0"/>
              </a:spcBef>
              <a:spcAft>
                <a:spcPts val="1600"/>
              </a:spcAft>
            </a:pPr>
            <a:r>
              <a:rPr lang="tr-TR" sz="2000" b="0" i="0" u="sng" strike="noStrike" dirty="0">
                <a:solidFill>
                  <a:srgbClr val="FFC000"/>
                </a:solidFill>
                <a:effectLst/>
                <a:hlinkClick r:id="rId2">
                  <a:extLst>
                    <a:ext uri="{A12FA001-AC4F-418D-AE19-62706E023703}">
                      <ahyp:hlinkClr xmlns:ahyp="http://schemas.microsoft.com/office/drawing/2018/hyperlinkcolor" val="tx"/>
                    </a:ext>
                  </a:extLst>
                </a:hlinkClick>
              </a:rPr>
              <a:t>https://localhost:5001/v1/users</a:t>
            </a:r>
            <a:endParaRPr lang="tr-TR" sz="2000" b="0" dirty="0">
              <a:solidFill>
                <a:srgbClr val="FFC000"/>
              </a:solidFill>
              <a:effectLst/>
            </a:endParaRPr>
          </a:p>
          <a:p>
            <a:pPr rtl="0">
              <a:spcBef>
                <a:spcPts val="0"/>
              </a:spcBef>
              <a:spcAft>
                <a:spcPts val="1600"/>
              </a:spcAft>
            </a:pPr>
            <a:r>
              <a:rPr lang="tr-TR" sz="2000" b="0" i="0" u="sng" strike="noStrike" dirty="0">
                <a:solidFill>
                  <a:srgbClr val="FFC000"/>
                </a:solidFill>
                <a:effectLst/>
                <a:hlinkClick r:id="rId3">
                  <a:extLst>
                    <a:ext uri="{A12FA001-AC4F-418D-AE19-62706E023703}">
                      <ahyp:hlinkClr xmlns:ahyp="http://schemas.microsoft.com/office/drawing/2018/hyperlinkcolor" val="tx"/>
                    </a:ext>
                  </a:extLst>
                </a:hlinkClick>
              </a:rPr>
              <a:t>https://locahost:5001/v1.1/users</a:t>
            </a:r>
            <a:endParaRPr lang="tr-TR" sz="2000" b="0" dirty="0">
              <a:solidFill>
                <a:srgbClr val="FFC000"/>
              </a:solidFill>
              <a:effectLst/>
            </a:endParaRPr>
          </a:p>
          <a:p>
            <a:pPr rtl="0">
              <a:spcBef>
                <a:spcPts val="0"/>
              </a:spcBef>
              <a:spcAft>
                <a:spcPts val="1600"/>
              </a:spcAft>
            </a:pPr>
            <a:r>
              <a:rPr lang="tr-TR" sz="2000" b="0" i="0" u="sng" strike="noStrike" dirty="0">
                <a:solidFill>
                  <a:srgbClr val="FFC000"/>
                </a:solidFill>
                <a:effectLst/>
                <a:hlinkClick r:id="rId4">
                  <a:extLst>
                    <a:ext uri="{A12FA001-AC4F-418D-AE19-62706E023703}">
                      <ahyp:hlinkClr xmlns:ahyp="http://schemas.microsoft.com/office/drawing/2018/hyperlinkcolor" val="tx"/>
                    </a:ext>
                  </a:extLst>
                </a:hlinkClick>
              </a:rPr>
              <a:t>https://localhost:5001/v2/users</a:t>
            </a:r>
            <a:r>
              <a:rPr lang="tr-TR" sz="2000" b="0" i="0" u="none" strike="noStrike" dirty="0">
                <a:solidFill>
                  <a:srgbClr val="FFC000"/>
                </a:solidFill>
                <a:effectLst/>
              </a:rPr>
              <a:t> </a:t>
            </a:r>
            <a:endParaRPr lang="tr-TR" sz="2000" b="0" dirty="0">
              <a:solidFill>
                <a:srgbClr val="FFC000"/>
              </a:solidFill>
              <a:effectLst/>
            </a:endParaRPr>
          </a:p>
        </p:txBody>
      </p:sp>
      <p:sp>
        <p:nvSpPr>
          <p:cNvPr id="8" name="TextBox 7">
            <a:extLst>
              <a:ext uri="{FF2B5EF4-FFF2-40B4-BE49-F238E27FC236}">
                <a16:creationId xmlns:a16="http://schemas.microsoft.com/office/drawing/2014/main" id="{84649043-9459-8F38-4DA8-F795DE225A03}"/>
              </a:ext>
            </a:extLst>
          </p:cNvPr>
          <p:cNvSpPr txBox="1"/>
          <p:nvPr/>
        </p:nvSpPr>
        <p:spPr>
          <a:xfrm>
            <a:off x="5408791" y="3377015"/>
            <a:ext cx="6096000" cy="943848"/>
          </a:xfrm>
          <a:prstGeom prst="rect">
            <a:avLst/>
          </a:prstGeom>
          <a:noFill/>
        </p:spPr>
        <p:txBody>
          <a:bodyPr wrap="square">
            <a:spAutoFit/>
          </a:bodyPr>
          <a:lstStyle/>
          <a:p>
            <a:pPr rtl="0">
              <a:spcBef>
                <a:spcPts val="0"/>
              </a:spcBef>
              <a:spcAft>
                <a:spcPts val="1600"/>
              </a:spcAft>
            </a:pPr>
            <a:r>
              <a:rPr lang="tr-TR" b="1" i="0" u="none" strike="noStrike" dirty="0">
                <a:effectLst/>
              </a:rPr>
              <a:t>Query String üzerinden:</a:t>
            </a:r>
            <a:endParaRPr lang="tr-TR" b="0" dirty="0">
              <a:effectLst/>
            </a:endParaRPr>
          </a:p>
          <a:p>
            <a:pPr rtl="0">
              <a:spcBef>
                <a:spcPts val="0"/>
              </a:spcBef>
              <a:spcAft>
                <a:spcPts val="1600"/>
              </a:spcAft>
            </a:pPr>
            <a:r>
              <a:rPr lang="tr-TR" sz="1800" b="0" i="0" u="sng" strike="noStrike" dirty="0">
                <a:solidFill>
                  <a:srgbClr val="FFC000"/>
                </a:solidFill>
                <a:effectLst/>
                <a:hlinkClick r:id="rId5">
                  <a:extLst>
                    <a:ext uri="{A12FA001-AC4F-418D-AE19-62706E023703}">
                      <ahyp:hlinkClr xmlns:ahyp="http://schemas.microsoft.com/office/drawing/2018/hyperlinkcolor" val="tx"/>
                    </a:ext>
                  </a:extLst>
                </a:hlinkClick>
              </a:rPr>
              <a:t>https://localhost:5001/users?api-version=1.0</a:t>
            </a:r>
            <a:r>
              <a:rPr lang="tr-TR" sz="1800" b="0" i="0" u="none" strike="noStrike" dirty="0">
                <a:solidFill>
                  <a:srgbClr val="FFC000"/>
                </a:solidFill>
                <a:effectLst/>
              </a:rPr>
              <a:t> </a:t>
            </a:r>
            <a:endParaRPr lang="tr-TR" sz="1800" dirty="0"/>
          </a:p>
        </p:txBody>
      </p:sp>
      <p:pic>
        <p:nvPicPr>
          <p:cNvPr id="6146" name="Picture 2">
            <a:extLst>
              <a:ext uri="{FF2B5EF4-FFF2-40B4-BE49-F238E27FC236}">
                <a16:creationId xmlns:a16="http://schemas.microsoft.com/office/drawing/2014/main" id="{87B3D952-EFA9-CC87-9F3D-CC70E80518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821" t="14436" r="7917" b="11491"/>
          <a:stretch/>
        </p:blipFill>
        <p:spPr bwMode="auto">
          <a:xfrm>
            <a:off x="5408791" y="4494610"/>
            <a:ext cx="4915474" cy="222834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DE637BF-2B25-6DB1-0A93-2242FE5E5A81}"/>
              </a:ext>
            </a:extLst>
          </p:cNvPr>
          <p:cNvSpPr txBox="1"/>
          <p:nvPr/>
        </p:nvSpPr>
        <p:spPr>
          <a:xfrm>
            <a:off x="7318548" y="4494610"/>
            <a:ext cx="2953112" cy="400110"/>
          </a:xfrm>
          <a:prstGeom prst="rect">
            <a:avLst/>
          </a:prstGeom>
          <a:noFill/>
        </p:spPr>
        <p:txBody>
          <a:bodyPr wrap="square">
            <a:spAutoFit/>
          </a:bodyPr>
          <a:lstStyle/>
          <a:p>
            <a:r>
              <a:rPr lang="tr-TR" sz="2000" b="1" i="0" u="none" strike="noStrike" dirty="0">
                <a:effectLst/>
                <a:latin typeface="Fira Sans" panose="020B0503050000020004" pitchFamily="34" charset="0"/>
              </a:rPr>
              <a:t>HTTP Header üzerinden</a:t>
            </a:r>
            <a:endParaRPr lang="tr-TR" sz="2000" dirty="0"/>
          </a:p>
        </p:txBody>
      </p:sp>
    </p:spTree>
    <p:extLst>
      <p:ext uri="{BB962C8B-B14F-4D97-AF65-F5344CB8AC3E}">
        <p14:creationId xmlns:p14="http://schemas.microsoft.com/office/powerpoint/2010/main" val="417689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A3B4-A104-7664-E5A3-CB2AF438C514}"/>
              </a:ext>
            </a:extLst>
          </p:cNvPr>
          <p:cNvSpPr>
            <a:spLocks noGrp="1"/>
          </p:cNvSpPr>
          <p:nvPr>
            <p:ph type="title"/>
          </p:nvPr>
        </p:nvSpPr>
        <p:spPr>
          <a:xfrm>
            <a:off x="683245" y="685801"/>
            <a:ext cx="8532178" cy="870991"/>
          </a:xfrm>
        </p:spPr>
        <p:txBody>
          <a:bodyPr/>
          <a:lstStyle/>
          <a:p>
            <a:r>
              <a:rPr lang="tr-TR" dirty="0"/>
              <a:t>Documentation</a:t>
            </a:r>
          </a:p>
        </p:txBody>
      </p:sp>
      <p:sp>
        <p:nvSpPr>
          <p:cNvPr id="7" name="TextBox 6">
            <a:extLst>
              <a:ext uri="{FF2B5EF4-FFF2-40B4-BE49-F238E27FC236}">
                <a16:creationId xmlns:a16="http://schemas.microsoft.com/office/drawing/2014/main" id="{0C271ACD-5C7A-5013-AB25-0FC0CB28EF3F}"/>
              </a:ext>
            </a:extLst>
          </p:cNvPr>
          <p:cNvSpPr txBox="1"/>
          <p:nvPr/>
        </p:nvSpPr>
        <p:spPr>
          <a:xfrm>
            <a:off x="909836" y="1772816"/>
            <a:ext cx="6096000" cy="1938992"/>
          </a:xfrm>
          <a:prstGeom prst="rect">
            <a:avLst/>
          </a:prstGeom>
          <a:noFill/>
        </p:spPr>
        <p:txBody>
          <a:bodyPr wrap="square">
            <a:spAutoFit/>
          </a:bodyPr>
          <a:lstStyle/>
          <a:p>
            <a:pPr marL="342900" indent="-342900">
              <a:buFont typeface="Arial" panose="020B0604020202020204" pitchFamily="34" charset="0"/>
              <a:buChar char="•"/>
            </a:pPr>
            <a:r>
              <a:rPr lang="tr-TR" dirty="0"/>
              <a:t>Swagger</a:t>
            </a:r>
          </a:p>
          <a:p>
            <a:pPr marL="342900" indent="-342900">
              <a:buFont typeface="Arial" panose="020B0604020202020204" pitchFamily="34" charset="0"/>
              <a:buChar char="•"/>
            </a:pPr>
            <a:r>
              <a:rPr lang="tr-TR" dirty="0"/>
              <a:t>Doxygen</a:t>
            </a:r>
          </a:p>
          <a:p>
            <a:pPr marL="342900" indent="-342900">
              <a:buFont typeface="Arial" panose="020B0604020202020204" pitchFamily="34" charset="0"/>
              <a:buChar char="•"/>
            </a:pPr>
            <a:r>
              <a:rPr lang="tr-TR" dirty="0"/>
              <a:t>ReDoc</a:t>
            </a:r>
          </a:p>
          <a:p>
            <a:pPr marL="342900" indent="-342900">
              <a:buFont typeface="Arial" panose="020B0604020202020204" pitchFamily="34" charset="0"/>
              <a:buChar char="•"/>
            </a:pPr>
            <a:r>
              <a:rPr lang="tr-TR" dirty="0"/>
              <a:t>RAML</a:t>
            </a:r>
          </a:p>
          <a:p>
            <a:pPr marL="342900" indent="-342900">
              <a:buFont typeface="Arial" panose="020B0604020202020204" pitchFamily="34" charset="0"/>
              <a:buChar char="•"/>
            </a:pPr>
            <a:r>
              <a:rPr lang="tr-TR" dirty="0"/>
              <a:t>Docusaurus</a:t>
            </a:r>
          </a:p>
        </p:txBody>
      </p:sp>
    </p:spTree>
    <p:extLst>
      <p:ext uri="{BB962C8B-B14F-4D97-AF65-F5344CB8AC3E}">
        <p14:creationId xmlns:p14="http://schemas.microsoft.com/office/powerpoint/2010/main" val="1386122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793E7B-D26D-4A43-8278-95E9F1C7A2A0}"/>
              </a:ext>
            </a:extLst>
          </p:cNvPr>
          <p:cNvSpPr>
            <a:spLocks noGrp="1"/>
          </p:cNvSpPr>
          <p:nvPr>
            <p:ph type="title"/>
          </p:nvPr>
        </p:nvSpPr>
        <p:spPr/>
        <p:txBody>
          <a:bodyPr/>
          <a:lstStyle/>
          <a:p>
            <a:r>
              <a:rPr lang="tr-TR" dirty="0"/>
              <a:t>API DÖNÜŞ TÜRLERİ</a:t>
            </a:r>
          </a:p>
        </p:txBody>
      </p:sp>
      <p:sp>
        <p:nvSpPr>
          <p:cNvPr id="3" name="İçerik Yer Tutucusu 2">
            <a:extLst>
              <a:ext uri="{FF2B5EF4-FFF2-40B4-BE49-F238E27FC236}">
                <a16:creationId xmlns:a16="http://schemas.microsoft.com/office/drawing/2014/main" id="{98844790-1EDB-442D-A24D-1C3E00AFB534}"/>
              </a:ext>
            </a:extLst>
          </p:cNvPr>
          <p:cNvSpPr>
            <a:spLocks noGrp="1"/>
          </p:cNvSpPr>
          <p:nvPr>
            <p:ph idx="1"/>
          </p:nvPr>
        </p:nvSpPr>
        <p:spPr/>
        <p:txBody>
          <a:bodyPr/>
          <a:lstStyle/>
          <a:p>
            <a:r>
              <a:rPr lang="tr-TR" dirty="0"/>
              <a:t>Belirli Tür</a:t>
            </a:r>
          </a:p>
          <a:p>
            <a:r>
              <a:rPr lang="tr-TR" dirty="0" err="1"/>
              <a:t>IActionResult</a:t>
            </a:r>
            <a:endParaRPr lang="tr-TR" dirty="0"/>
          </a:p>
          <a:p>
            <a:r>
              <a:rPr lang="tr-TR" dirty="0" err="1"/>
              <a:t>IActionResult</a:t>
            </a:r>
            <a:r>
              <a:rPr lang="tr-TR" dirty="0"/>
              <a:t>&lt;T&gt;</a:t>
            </a:r>
          </a:p>
        </p:txBody>
      </p:sp>
    </p:spTree>
    <p:extLst>
      <p:ext uri="{BB962C8B-B14F-4D97-AF65-F5344CB8AC3E}">
        <p14:creationId xmlns:p14="http://schemas.microsoft.com/office/powerpoint/2010/main" val="113460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E649EA-76A3-4519-8D71-D026B7D71DA3}"/>
              </a:ext>
            </a:extLst>
          </p:cNvPr>
          <p:cNvSpPr>
            <a:spLocks noGrp="1"/>
          </p:cNvSpPr>
          <p:nvPr>
            <p:ph type="title"/>
          </p:nvPr>
        </p:nvSpPr>
        <p:spPr/>
        <p:txBody>
          <a:bodyPr/>
          <a:lstStyle/>
          <a:p>
            <a:r>
              <a:rPr lang="tr-TR" dirty="0" err="1"/>
              <a:t>JsonPatch</a:t>
            </a:r>
            <a:endParaRPr lang="tr-TR" dirty="0"/>
          </a:p>
        </p:txBody>
      </p:sp>
      <p:sp>
        <p:nvSpPr>
          <p:cNvPr id="7" name="Metin kutusu 6">
            <a:extLst>
              <a:ext uri="{FF2B5EF4-FFF2-40B4-BE49-F238E27FC236}">
                <a16:creationId xmlns:a16="http://schemas.microsoft.com/office/drawing/2014/main" id="{3765BBA4-3AD3-490B-95CB-1B3210830112}"/>
              </a:ext>
            </a:extLst>
          </p:cNvPr>
          <p:cNvSpPr txBox="1"/>
          <p:nvPr/>
        </p:nvSpPr>
        <p:spPr>
          <a:xfrm>
            <a:off x="405780" y="1484784"/>
            <a:ext cx="11449272" cy="1200329"/>
          </a:xfrm>
          <a:prstGeom prst="rect">
            <a:avLst/>
          </a:prstGeom>
          <a:noFill/>
        </p:spPr>
        <p:txBody>
          <a:bodyPr wrap="square">
            <a:spAutoFit/>
          </a:bodyPr>
          <a:lstStyle/>
          <a:p>
            <a:r>
              <a:rPr lang="tr-TR" sz="1800" dirty="0"/>
              <a:t>	Web </a:t>
            </a:r>
            <a:r>
              <a:rPr lang="tr-TR" sz="1800" dirty="0" err="1"/>
              <a:t>API'leri</a:t>
            </a:r>
            <a:r>
              <a:rPr lang="tr-TR" sz="1800" dirty="0"/>
              <a:t> oluştururken, HTTP yöntemlerinin çoğu uygulanır: GET, POST, PUT, PATCH ve DELETE. GET, POST ve PUT kolayca uygulanırken, PATCH işlevselliği, kaynağın bir veya daha fazla özelliğini değiştirmesine izin verdiği için biraz farklıdır. Kaynağı düzeltmek için kullanılır . Bunu yapmanın bir yolu </a:t>
            </a:r>
            <a:r>
              <a:rPr lang="tr-TR" sz="1800" b="1" dirty="0"/>
              <a:t>JSON </a:t>
            </a:r>
            <a:r>
              <a:rPr lang="tr-TR" sz="1800" b="1" dirty="0" err="1"/>
              <a:t>Patch</a:t>
            </a:r>
            <a:r>
              <a:rPr lang="tr-TR" sz="1800" b="1" dirty="0"/>
              <a:t> </a:t>
            </a:r>
            <a:r>
              <a:rPr lang="tr-TR" sz="1800" dirty="0"/>
              <a:t>adlı bir protokol kullanmaktır .</a:t>
            </a:r>
          </a:p>
        </p:txBody>
      </p:sp>
      <p:sp>
        <p:nvSpPr>
          <p:cNvPr id="13" name="Metin kutusu 12">
            <a:extLst>
              <a:ext uri="{FF2B5EF4-FFF2-40B4-BE49-F238E27FC236}">
                <a16:creationId xmlns:a16="http://schemas.microsoft.com/office/drawing/2014/main" id="{7131A9E7-5286-4BA1-B72A-67774B457482}"/>
              </a:ext>
            </a:extLst>
          </p:cNvPr>
          <p:cNvSpPr txBox="1"/>
          <p:nvPr/>
        </p:nvSpPr>
        <p:spPr>
          <a:xfrm>
            <a:off x="405780" y="2852936"/>
            <a:ext cx="10245476" cy="2031325"/>
          </a:xfrm>
          <a:prstGeom prst="rect">
            <a:avLst/>
          </a:prstGeom>
          <a:noFill/>
        </p:spPr>
        <p:txBody>
          <a:bodyPr wrap="square">
            <a:spAutoFit/>
          </a:bodyPr>
          <a:lstStyle/>
          <a:p>
            <a:r>
              <a:rPr lang="tr-TR" sz="1800" dirty="0"/>
              <a:t>OPERASYONLAR</a:t>
            </a:r>
          </a:p>
          <a:p>
            <a:r>
              <a:rPr lang="tr-TR" sz="1800" dirty="0" err="1"/>
              <a:t>add</a:t>
            </a:r>
            <a:r>
              <a:rPr lang="tr-TR" sz="1800" dirty="0"/>
              <a:t>	Bir özellik veya dizi öğesi ekleyin. Var olan özellik için: set değeri.</a:t>
            </a:r>
          </a:p>
          <a:p>
            <a:r>
              <a:rPr lang="tr-TR" sz="1800" dirty="0" err="1"/>
              <a:t>remove</a:t>
            </a:r>
            <a:r>
              <a:rPr lang="tr-TR" sz="1800" dirty="0"/>
              <a:t>	Bir özellik veya dizi öğesi kaldırın.</a:t>
            </a:r>
          </a:p>
          <a:p>
            <a:r>
              <a:rPr lang="tr-TR" sz="1800" dirty="0" err="1"/>
              <a:t>replace</a:t>
            </a:r>
            <a:r>
              <a:rPr lang="tr-TR" sz="1800" dirty="0"/>
              <a:t>	Aynı </a:t>
            </a:r>
            <a:r>
              <a:rPr lang="tr-TR" sz="1800" dirty="0" err="1"/>
              <a:t>remove</a:t>
            </a:r>
            <a:r>
              <a:rPr lang="tr-TR" sz="1800" dirty="0"/>
              <a:t> konumdaki ve sonrasında aynı </a:t>
            </a:r>
            <a:r>
              <a:rPr lang="tr-TR" sz="1800" dirty="0" err="1"/>
              <a:t>add</a:t>
            </a:r>
            <a:r>
              <a:rPr lang="tr-TR" sz="1800" dirty="0"/>
              <a:t> .</a:t>
            </a:r>
          </a:p>
          <a:p>
            <a:r>
              <a:rPr lang="tr-TR" sz="1800" dirty="0" err="1"/>
              <a:t>move</a:t>
            </a:r>
            <a:r>
              <a:rPr lang="tr-TR" sz="1800" dirty="0"/>
              <a:t>	Kaynaktaki </a:t>
            </a:r>
            <a:r>
              <a:rPr lang="tr-TR" sz="1800" dirty="0" err="1"/>
              <a:t>remove</a:t>
            </a:r>
            <a:r>
              <a:rPr lang="tr-TR" sz="1800" dirty="0"/>
              <a:t> </a:t>
            </a:r>
            <a:r>
              <a:rPr lang="tr-TR" sz="1800" dirty="0" err="1"/>
              <a:t>add</a:t>
            </a:r>
            <a:r>
              <a:rPr lang="tr-TR" sz="1800" dirty="0"/>
              <a:t> değeri kullanarak kaynağından sonra hedefle aynı.</a:t>
            </a:r>
          </a:p>
          <a:p>
            <a:r>
              <a:rPr lang="tr-TR" sz="1800" dirty="0" err="1"/>
              <a:t>copy</a:t>
            </a:r>
            <a:r>
              <a:rPr lang="tr-TR" sz="1800" dirty="0"/>
              <a:t>	</a:t>
            </a:r>
            <a:r>
              <a:rPr lang="tr-TR" sz="1800" dirty="0" err="1"/>
              <a:t>addKaynaktaki</a:t>
            </a:r>
            <a:r>
              <a:rPr lang="tr-TR" sz="1800" dirty="0"/>
              <a:t> değeri kullanarak hedefle aynı olacak şekilde aynı.</a:t>
            </a:r>
          </a:p>
          <a:p>
            <a:r>
              <a:rPr lang="tr-TR" sz="1800" dirty="0"/>
              <a:t>test	Değer: belirtilmişse başarı durum kodu döndürür </a:t>
            </a:r>
            <a:r>
              <a:rPr lang="tr-TR" sz="1800" dirty="0" err="1"/>
              <a:t>path</a:t>
            </a:r>
            <a:r>
              <a:rPr lang="tr-TR" sz="1800" dirty="0"/>
              <a:t> </a:t>
            </a:r>
            <a:r>
              <a:rPr lang="tr-TR" sz="1800" dirty="0" err="1"/>
              <a:t>value</a:t>
            </a:r>
            <a:r>
              <a:rPr lang="tr-TR" sz="1800" dirty="0"/>
              <a:t> .</a:t>
            </a:r>
          </a:p>
        </p:txBody>
      </p:sp>
    </p:spTree>
    <p:extLst>
      <p:ext uri="{BB962C8B-B14F-4D97-AF65-F5344CB8AC3E}">
        <p14:creationId xmlns:p14="http://schemas.microsoft.com/office/powerpoint/2010/main" val="396285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706349-FCB1-4163-858D-3938FDAA80F3}"/>
              </a:ext>
            </a:extLst>
          </p:cNvPr>
          <p:cNvSpPr>
            <a:spLocks noGrp="1"/>
          </p:cNvSpPr>
          <p:nvPr>
            <p:ph type="title"/>
          </p:nvPr>
        </p:nvSpPr>
        <p:spPr/>
        <p:txBody>
          <a:bodyPr/>
          <a:lstStyle/>
          <a:p>
            <a:endParaRPr lang="tr-TR"/>
          </a:p>
        </p:txBody>
      </p:sp>
      <p:pic>
        <p:nvPicPr>
          <p:cNvPr id="1026" name="Picture 2" descr="Ortak web uygulaması mimarileri | Microsoft Docs">
            <a:extLst>
              <a:ext uri="{FF2B5EF4-FFF2-40B4-BE49-F238E27FC236}">
                <a16:creationId xmlns:a16="http://schemas.microsoft.com/office/drawing/2014/main" id="{29A9E9F9-1C74-43B1-800A-FEBF014421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47"/>
          <a:stretch/>
        </p:blipFill>
        <p:spPr bwMode="auto">
          <a:xfrm>
            <a:off x="709182" y="1628800"/>
            <a:ext cx="10770459" cy="49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12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CB85BD-8499-479B-8775-F6B2488CABC8}"/>
              </a:ext>
            </a:extLst>
          </p:cNvPr>
          <p:cNvSpPr>
            <a:spLocks noGrp="1"/>
          </p:cNvSpPr>
          <p:nvPr>
            <p:ph type="title"/>
          </p:nvPr>
        </p:nvSpPr>
        <p:spPr/>
        <p:txBody>
          <a:bodyPr/>
          <a:lstStyle/>
          <a:p>
            <a:r>
              <a:rPr lang="tr-TR" dirty="0"/>
              <a:t>Content </a:t>
            </a:r>
            <a:r>
              <a:rPr lang="tr-TR" dirty="0" err="1"/>
              <a:t>Negotiation</a:t>
            </a:r>
            <a:endParaRPr lang="tr-TR" dirty="0"/>
          </a:p>
        </p:txBody>
      </p:sp>
      <p:sp>
        <p:nvSpPr>
          <p:cNvPr id="7" name="Metin kutusu 6">
            <a:extLst>
              <a:ext uri="{FF2B5EF4-FFF2-40B4-BE49-F238E27FC236}">
                <a16:creationId xmlns:a16="http://schemas.microsoft.com/office/drawing/2014/main" id="{AA446BC9-1BB2-4B36-9604-45FF1D09FFFC}"/>
              </a:ext>
            </a:extLst>
          </p:cNvPr>
          <p:cNvSpPr txBox="1"/>
          <p:nvPr/>
        </p:nvSpPr>
        <p:spPr>
          <a:xfrm>
            <a:off x="274897" y="1628800"/>
            <a:ext cx="11639029" cy="2862322"/>
          </a:xfrm>
          <a:prstGeom prst="rect">
            <a:avLst/>
          </a:prstGeom>
          <a:noFill/>
        </p:spPr>
        <p:txBody>
          <a:bodyPr wrap="square">
            <a:spAutoFit/>
          </a:bodyPr>
          <a:lstStyle/>
          <a:p>
            <a:r>
              <a:rPr lang="tr-TR" sz="1800" dirty="0">
                <a:solidFill>
                  <a:srgbClr val="000000"/>
                </a:solidFill>
                <a:latin typeface="Consolas" panose="020B0609020204030204" pitchFamily="49" charset="0"/>
              </a:rPr>
              <a:t>JSON FORMATTER BİÇİMLENDİRME</a:t>
            </a:r>
          </a:p>
          <a:p>
            <a:endParaRPr lang="tr-TR" sz="1800" dirty="0">
              <a:solidFill>
                <a:srgbClr val="000000"/>
              </a:solidFill>
              <a:latin typeface="Consolas" panose="020B0609020204030204" pitchFamily="49" charset="0"/>
            </a:endParaRPr>
          </a:p>
          <a:p>
            <a:r>
              <a:rPr lang="tr-TR" sz="1800" dirty="0" err="1">
                <a:solidFill>
                  <a:srgbClr val="000000"/>
                </a:solidFill>
                <a:latin typeface="Consolas" panose="020B0609020204030204" pitchFamily="49" charset="0"/>
              </a:rPr>
              <a:t>services.AddControllersWithViews</a:t>
            </a:r>
            <a:r>
              <a:rPr lang="tr-TR" sz="1800" dirty="0">
                <a:solidFill>
                  <a:srgbClr val="000000"/>
                </a:solidFill>
                <a:latin typeface="Consolas" panose="020B0609020204030204" pitchFamily="49" charset="0"/>
              </a:rPr>
              <a:t>(</a:t>
            </a:r>
            <a:r>
              <a:rPr lang="tr-TR" sz="1800" dirty="0" err="1">
                <a:solidFill>
                  <a:srgbClr val="000000"/>
                </a:solidFill>
                <a:latin typeface="Consolas" panose="020B0609020204030204" pitchFamily="49" charset="0"/>
              </a:rPr>
              <a:t>config</a:t>
            </a:r>
            <a:r>
              <a:rPr lang="tr-TR" sz="1800" dirty="0">
                <a:solidFill>
                  <a:srgbClr val="000000"/>
                </a:solidFill>
                <a:latin typeface="Consolas" panose="020B0609020204030204" pitchFamily="49" charset="0"/>
              </a:rPr>
              <a:t> =&gt; {</a:t>
            </a:r>
          </a:p>
          <a:p>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config.OutputFormatters.Clear</a:t>
            </a:r>
            <a:r>
              <a:rPr lang="tr-TR"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r>
              <a:rPr lang="tr-TR" sz="1800" dirty="0">
                <a:solidFill>
                  <a:srgbClr val="0000FF"/>
                </a:solidFill>
                <a:latin typeface="Consolas" panose="020B0609020204030204" pitchFamily="49" charset="0"/>
              </a:rPr>
              <a:t>var</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jsonConfig</a:t>
            </a:r>
            <a:r>
              <a:rPr lang="tr-TR" sz="1800" dirty="0">
                <a:solidFill>
                  <a:srgbClr val="000000"/>
                </a:solidFill>
                <a:latin typeface="Consolas" panose="020B0609020204030204" pitchFamily="49" charset="0"/>
              </a:rPr>
              <a:t> = </a:t>
            </a:r>
            <a:r>
              <a:rPr lang="tr-TR" sz="1800" dirty="0" err="1">
                <a:solidFill>
                  <a:srgbClr val="0000FF"/>
                </a:solidFill>
                <a:latin typeface="Consolas" panose="020B0609020204030204" pitchFamily="49" charset="0"/>
              </a:rPr>
              <a:t>new</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System.Text.Json.JsonSerializerOptions</a:t>
            </a:r>
            <a:r>
              <a:rPr lang="tr-TR"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jsonConfig.WriteIndented</a:t>
            </a:r>
            <a:r>
              <a:rPr lang="tr-TR" sz="1800" dirty="0">
                <a:solidFill>
                  <a:srgbClr val="000000"/>
                </a:solidFill>
                <a:latin typeface="Consolas" panose="020B0609020204030204" pitchFamily="49" charset="0"/>
              </a:rPr>
              <a:t> = </a:t>
            </a:r>
            <a:r>
              <a:rPr lang="tr-TR" sz="1800" dirty="0" err="1">
                <a:solidFill>
                  <a:srgbClr val="0000FF"/>
                </a:solidFill>
                <a:latin typeface="Consolas" panose="020B0609020204030204" pitchFamily="49" charset="0"/>
              </a:rPr>
              <a:t>true</a:t>
            </a:r>
            <a:r>
              <a:rPr lang="tr-TR"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jsonConfig.PropertyNamingPolicy</a:t>
            </a:r>
            <a:r>
              <a:rPr lang="tr-TR" sz="1800" dirty="0">
                <a:solidFill>
                  <a:srgbClr val="000000"/>
                </a:solidFill>
                <a:latin typeface="Consolas" panose="020B0609020204030204" pitchFamily="49" charset="0"/>
              </a:rPr>
              <a:t> = </a:t>
            </a:r>
            <a:r>
              <a:rPr lang="tr-TR" sz="1800" dirty="0" err="1">
                <a:solidFill>
                  <a:srgbClr val="000000"/>
                </a:solidFill>
                <a:latin typeface="Consolas" panose="020B0609020204030204" pitchFamily="49" charset="0"/>
              </a:rPr>
              <a:t>JsonNamingPolicy.CamelCase</a:t>
            </a:r>
            <a:r>
              <a:rPr lang="tr-TR"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config.OutputFormatters.Add</a:t>
            </a:r>
            <a:r>
              <a:rPr lang="tr-TR" sz="1800" dirty="0">
                <a:solidFill>
                  <a:srgbClr val="000000"/>
                </a:solidFill>
                <a:latin typeface="Consolas" panose="020B0609020204030204" pitchFamily="49" charset="0"/>
              </a:rPr>
              <a:t>(</a:t>
            </a:r>
            <a:r>
              <a:rPr lang="tr-TR" sz="1800" dirty="0" err="1">
                <a:solidFill>
                  <a:srgbClr val="0000FF"/>
                </a:solidFill>
                <a:latin typeface="Consolas" panose="020B0609020204030204" pitchFamily="49" charset="0"/>
              </a:rPr>
              <a:t>new</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SystemTextJsonOutputFormatter</a:t>
            </a:r>
            <a:r>
              <a:rPr lang="tr-TR" sz="1800" dirty="0">
                <a:solidFill>
                  <a:srgbClr val="000000"/>
                </a:solidFill>
                <a:latin typeface="Consolas" panose="020B0609020204030204" pitchFamily="49" charset="0"/>
              </a:rPr>
              <a:t>(</a:t>
            </a:r>
            <a:r>
              <a:rPr lang="tr-TR" sz="1800" dirty="0" err="1">
                <a:solidFill>
                  <a:srgbClr val="000000"/>
                </a:solidFill>
                <a:latin typeface="Consolas" panose="020B0609020204030204" pitchFamily="49" charset="0"/>
              </a:rPr>
              <a:t>jsonConfig</a:t>
            </a:r>
            <a:r>
              <a:rPr lang="tr-TR" sz="1800" dirty="0">
                <a:solidFill>
                  <a:srgbClr val="000000"/>
                </a:solidFill>
                <a:latin typeface="Consolas" panose="020B0609020204030204" pitchFamily="49" charset="0"/>
              </a:rPr>
              <a:t>));</a:t>
            </a:r>
          </a:p>
          <a:p>
            <a:endParaRPr lang="tr-TR" sz="1800" dirty="0">
              <a:solidFill>
                <a:srgbClr val="000000"/>
              </a:solidFill>
              <a:latin typeface="Consolas" panose="020B0609020204030204" pitchFamily="49" charset="0"/>
            </a:endParaRPr>
          </a:p>
          <a:p>
            <a:r>
              <a:rPr lang="tr-TR" sz="1800" dirty="0">
                <a:solidFill>
                  <a:srgbClr val="000000"/>
                </a:solidFill>
                <a:latin typeface="Consolas" panose="020B0609020204030204" pitchFamily="49" charset="0"/>
              </a:rPr>
              <a:t>            });</a:t>
            </a:r>
            <a:endParaRPr lang="tr-TR" sz="1800" dirty="0"/>
          </a:p>
        </p:txBody>
      </p:sp>
    </p:spTree>
    <p:extLst>
      <p:ext uri="{BB962C8B-B14F-4D97-AF65-F5344CB8AC3E}">
        <p14:creationId xmlns:p14="http://schemas.microsoft.com/office/powerpoint/2010/main" val="178697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2BFF3-E842-43BF-92BC-574E7E78D678}"/>
              </a:ext>
            </a:extLst>
          </p:cNvPr>
          <p:cNvSpPr>
            <a:spLocks noGrp="1"/>
          </p:cNvSpPr>
          <p:nvPr>
            <p:ph type="title"/>
          </p:nvPr>
        </p:nvSpPr>
        <p:spPr/>
        <p:txBody>
          <a:bodyPr/>
          <a:lstStyle/>
          <a:p>
            <a:r>
              <a:rPr lang="tr-TR" dirty="0"/>
              <a:t>Faydalı Paketler</a:t>
            </a:r>
          </a:p>
        </p:txBody>
      </p:sp>
      <p:sp>
        <p:nvSpPr>
          <p:cNvPr id="3" name="Content Placeholder 2">
            <a:extLst>
              <a:ext uri="{FF2B5EF4-FFF2-40B4-BE49-F238E27FC236}">
                <a16:creationId xmlns:a16="http://schemas.microsoft.com/office/drawing/2014/main" id="{506A3249-76AA-4A3D-B86A-559A8F455DEB}"/>
              </a:ext>
            </a:extLst>
          </p:cNvPr>
          <p:cNvSpPr>
            <a:spLocks noGrp="1"/>
          </p:cNvSpPr>
          <p:nvPr>
            <p:ph idx="1"/>
          </p:nvPr>
        </p:nvSpPr>
        <p:spPr/>
        <p:txBody>
          <a:bodyPr/>
          <a:lstStyle/>
          <a:p>
            <a:r>
              <a:rPr lang="tr-TR" dirty="0"/>
              <a:t>FluentValidation</a:t>
            </a:r>
            <a:endParaRPr lang="en-US" dirty="0"/>
          </a:p>
          <a:p>
            <a:r>
              <a:rPr lang="en-US" dirty="0" err="1"/>
              <a:t>FluentEmail</a:t>
            </a:r>
            <a:endParaRPr lang="tr-TR" dirty="0"/>
          </a:p>
        </p:txBody>
      </p:sp>
    </p:spTree>
    <p:extLst>
      <p:ext uri="{BB962C8B-B14F-4D97-AF65-F5344CB8AC3E}">
        <p14:creationId xmlns:p14="http://schemas.microsoft.com/office/powerpoint/2010/main" val="324116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5A00A0E-D86B-4880-B817-E802F877558B}"/>
              </a:ext>
            </a:extLst>
          </p:cNvPr>
          <p:cNvSpPr txBox="1"/>
          <p:nvPr/>
        </p:nvSpPr>
        <p:spPr>
          <a:xfrm>
            <a:off x="228011" y="6205414"/>
            <a:ext cx="1728192"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scene3d>
              <a:camera prst="orthographicFront"/>
              <a:lightRig rig="soft" dir="t">
                <a:rot lat="0" lon="0" rev="15600000"/>
              </a:lightRig>
            </a:scene3d>
            <a:sp3d extrusionH="57150" prstMaterial="softEdge">
              <a:bevelT w="25400" h="38100" prst="convex"/>
            </a:sp3d>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solidFill>
                  <a:srgbClr val="0070C0"/>
                </a:solidFill>
                <a:effectLst>
                  <a:outerShdw blurRad="38100" dist="38100" dir="2700000" algn="tl">
                    <a:srgbClr val="000000">
                      <a:alpha val="43137"/>
                    </a:srgbClr>
                  </a:outerShdw>
                </a:effectLst>
                <a:uLnTx/>
                <a:uFillTx/>
                <a:latin typeface="Thundergod" panose="00000800000000000000" pitchFamily="2" charset="0"/>
                <a:ea typeface="+mn-ea"/>
                <a:cs typeface="+mn-cs"/>
              </a:rPr>
              <a:t>Hüseyin OCAK</a:t>
            </a:r>
          </a:p>
        </p:txBody>
      </p:sp>
      <p:sp>
        <p:nvSpPr>
          <p:cNvPr id="3" name="TextBox 2">
            <a:extLst>
              <a:ext uri="{FF2B5EF4-FFF2-40B4-BE49-F238E27FC236}">
                <a16:creationId xmlns:a16="http://schemas.microsoft.com/office/drawing/2014/main" id="{EAA04D65-4F04-47B5-962F-32BBF60DA342}"/>
              </a:ext>
            </a:extLst>
          </p:cNvPr>
          <p:cNvSpPr txBox="1"/>
          <p:nvPr/>
        </p:nvSpPr>
        <p:spPr>
          <a:xfrm>
            <a:off x="195508" y="1261462"/>
            <a:ext cx="11797809"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solidFill>
                    <a:srgbClr val="76DBF4">
                      <a:lumMod val="50000"/>
                    </a:srgbClr>
                  </a:solidFill>
                </a:ln>
                <a:noFill/>
                <a:effectLst>
                  <a:glow rad="76200">
                    <a:srgbClr val="052F61">
                      <a:satMod val="175000"/>
                      <a:alpha val="42000"/>
                    </a:srgbClr>
                  </a:glow>
                  <a:outerShdw blurRad="50800" dist="38100" dir="16200000" rotWithShape="0">
                    <a:srgbClr val="146194">
                      <a:lumMod val="40000"/>
                      <a:lumOff val="60000"/>
                      <a:alpha val="40000"/>
                    </a:srgbClr>
                  </a:outerShdw>
                </a:effectLst>
                <a:uLnTx/>
                <a:uFillTx/>
                <a:latin typeface="&amp;quot"/>
                <a:ea typeface="+mn-ea"/>
                <a:cs typeface="+mn-cs"/>
              </a:rPr>
              <a:t>ASP.NET CORE 7.0</a:t>
            </a:r>
            <a:endParaRPr kumimoji="0" lang="tr-TR" sz="3600" b="0" i="0" u="none" strike="noStrike" kern="1200" cap="none" spc="0" normalizeH="0" baseline="0" noProof="0" dirty="0">
              <a:ln>
                <a:solidFill>
                  <a:srgbClr val="76DBF4">
                    <a:lumMod val="50000"/>
                  </a:srgbClr>
                </a:solidFill>
              </a:ln>
              <a:noFill/>
              <a:effectLst>
                <a:glow rad="76200">
                  <a:srgbClr val="052F61">
                    <a:satMod val="175000"/>
                    <a:alpha val="42000"/>
                  </a:srgbClr>
                </a:glow>
                <a:outerShdw blurRad="50800" dist="38100" dir="16200000" rotWithShape="0">
                  <a:srgbClr val="146194">
                    <a:lumMod val="40000"/>
                    <a:lumOff val="60000"/>
                    <a:alpha val="40000"/>
                  </a:srgbClr>
                </a:outerShdw>
              </a:effectLst>
              <a:uLnTx/>
              <a:uFillTx/>
              <a:latin typeface="&amp;quot"/>
              <a:ea typeface="+mn-ea"/>
              <a:cs typeface="+mn-cs"/>
            </a:endParaRPr>
          </a:p>
        </p:txBody>
      </p:sp>
      <p:pic>
        <p:nvPicPr>
          <p:cNvPr id="7" name="Picture 6">
            <a:extLst>
              <a:ext uri="{FF2B5EF4-FFF2-40B4-BE49-F238E27FC236}">
                <a16:creationId xmlns:a16="http://schemas.microsoft.com/office/drawing/2014/main" id="{4EFB184C-3B3A-49E3-B0F5-5421B1C5C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0615" y="6145394"/>
            <a:ext cx="996950" cy="460130"/>
          </a:xfrm>
          <a:prstGeom prst="rect">
            <a:avLst/>
          </a:prstGeom>
        </p:spPr>
      </p:pic>
      <p:sp>
        <p:nvSpPr>
          <p:cNvPr id="5" name="TextBox 4">
            <a:extLst>
              <a:ext uri="{FF2B5EF4-FFF2-40B4-BE49-F238E27FC236}">
                <a16:creationId xmlns:a16="http://schemas.microsoft.com/office/drawing/2014/main" id="{BDE4711F-2951-48FD-68ED-D9FA3323B28B}"/>
              </a:ext>
            </a:extLst>
          </p:cNvPr>
          <p:cNvSpPr txBox="1"/>
          <p:nvPr/>
        </p:nvSpPr>
        <p:spPr>
          <a:xfrm>
            <a:off x="2632276" y="5974582"/>
            <a:ext cx="6912768" cy="338554"/>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Century Gothic" panose="020B0502020202020204"/>
                <a:ea typeface="+mn-ea"/>
                <a:cs typeface="+mn-cs"/>
              </a:rPr>
              <a:t>https://github.com/huseyinocak/DotnetWebApplicationLearning.git</a:t>
            </a:r>
          </a:p>
        </p:txBody>
      </p:sp>
      <p:sp>
        <p:nvSpPr>
          <p:cNvPr id="8" name="Oval 7">
            <a:extLst>
              <a:ext uri="{FF2B5EF4-FFF2-40B4-BE49-F238E27FC236}">
                <a16:creationId xmlns:a16="http://schemas.microsoft.com/office/drawing/2014/main" id="{5917F6A5-62CC-2FBE-B628-D668121CE749}"/>
              </a:ext>
            </a:extLst>
          </p:cNvPr>
          <p:cNvSpPr/>
          <p:nvPr/>
        </p:nvSpPr>
        <p:spPr>
          <a:xfrm>
            <a:off x="1261911" y="3771791"/>
            <a:ext cx="9665003" cy="1169377"/>
          </a:xfrm>
          <a:prstGeom prst="ellipse">
            <a:avLst/>
          </a:prstGeom>
          <a:effectLst>
            <a:outerShdw blurRad="419100" dir="5400000" sx="95000" sy="95000" algn="ctr" rotWithShape="0">
              <a:schemeClr val="tx1">
                <a:alpha val="81000"/>
              </a:schemeClr>
            </a:outerShd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gradFill flip="none" rotWithShape="1">
                  <a:gsLst>
                    <a:gs pos="0">
                      <a:srgbClr val="A746BA">
                        <a:alpha val="95686"/>
                      </a:srgbClr>
                    </a:gs>
                    <a:gs pos="51000">
                      <a:srgbClr val="A468D2"/>
                    </a:gs>
                    <a:gs pos="100000">
                      <a:srgbClr val="A468D2">
                        <a:lumMod val="60000"/>
                        <a:lumOff val="40000"/>
                      </a:srgbClr>
                    </a:gs>
                  </a:gsLst>
                  <a:path path="circle">
                    <a:fillToRect l="50000" t="50000" r="50000" b="50000"/>
                  </a:path>
                  <a:tileRect/>
                </a:gradFill>
                <a:effectLst/>
                <a:uLnTx/>
                <a:uFillTx/>
                <a:latin typeface="Photonica" panose="00000400000000000000" pitchFamily="2" charset="0"/>
                <a:ea typeface="Soolidium" pitchFamily="2" charset="0"/>
                <a:cs typeface="+mn-cs"/>
              </a:rPr>
              <a:t>MVC</a:t>
            </a:r>
            <a:endParaRPr kumimoji="0" lang="tr-TR" sz="4800" b="1" i="0" u="none" strike="noStrike" kern="1200" cap="none" spc="0" normalizeH="0" baseline="0" noProof="0" dirty="0">
              <a:ln>
                <a:noFill/>
              </a:ln>
              <a:gradFill flip="none" rotWithShape="1">
                <a:gsLst>
                  <a:gs pos="0">
                    <a:srgbClr val="A746BA">
                      <a:alpha val="95686"/>
                    </a:srgbClr>
                  </a:gs>
                  <a:gs pos="51000">
                    <a:srgbClr val="A468D2"/>
                  </a:gs>
                  <a:gs pos="100000">
                    <a:srgbClr val="A468D2">
                      <a:lumMod val="60000"/>
                      <a:lumOff val="40000"/>
                    </a:srgbClr>
                  </a:gs>
                </a:gsLst>
                <a:path path="circle">
                  <a:fillToRect l="50000" t="50000" r="50000" b="50000"/>
                </a:path>
                <a:tileRect/>
              </a:gradFill>
              <a:effectLst/>
              <a:uLnTx/>
              <a:uFillTx/>
              <a:latin typeface="Thundergod" panose="00000800000000000000" pitchFamily="2" charset="0"/>
              <a:ea typeface="Soolidium" pitchFamily="2" charset="0"/>
              <a:cs typeface="+mn-cs"/>
            </a:endParaRPr>
          </a:p>
        </p:txBody>
      </p:sp>
    </p:spTree>
    <p:extLst>
      <p:ext uri="{BB962C8B-B14F-4D97-AF65-F5344CB8AC3E}">
        <p14:creationId xmlns:p14="http://schemas.microsoft.com/office/powerpoint/2010/main" val="10280800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9F7AD411-4463-4286-96BC-46265E0E27DF}"/>
              </a:ext>
            </a:extLst>
          </p:cNvPr>
          <p:cNvGrpSpPr/>
          <p:nvPr/>
        </p:nvGrpSpPr>
        <p:grpSpPr>
          <a:xfrm>
            <a:off x="223362" y="1172376"/>
            <a:ext cx="3780000" cy="504000"/>
            <a:chOff x="969423" y="1484784"/>
            <a:chExt cx="4570366" cy="504000"/>
          </a:xfrm>
        </p:grpSpPr>
        <p:sp>
          <p:nvSpPr>
            <p:cNvPr id="4" name="Rectangle: Rounded Corners 3">
              <a:hlinkClick r:id="rId2" action="ppaction://hlinksldjump"/>
              <a:extLst>
                <a:ext uri="{FF2B5EF4-FFF2-40B4-BE49-F238E27FC236}">
                  <a16:creationId xmlns:a16="http://schemas.microsoft.com/office/drawing/2014/main" id="{B87D3548-BD6C-4FAB-B4B3-BA4762BB8E27}"/>
                </a:ext>
              </a:extLst>
            </p:cNvPr>
            <p:cNvSpPr/>
            <p:nvPr/>
          </p:nvSpPr>
          <p:spPr>
            <a:xfrm>
              <a:off x="1291789" y="1540768"/>
              <a:ext cx="4248000" cy="43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Introduction</a:t>
              </a:r>
              <a:endParaRPr lang="tr-TR" sz="1600" dirty="0">
                <a:solidFill>
                  <a:schemeClr val="bg1"/>
                </a:solidFill>
              </a:endParaRPr>
            </a:p>
          </p:txBody>
        </p:sp>
        <p:sp>
          <p:nvSpPr>
            <p:cNvPr id="5" name="Oval 4">
              <a:extLst>
                <a:ext uri="{FF2B5EF4-FFF2-40B4-BE49-F238E27FC236}">
                  <a16:creationId xmlns:a16="http://schemas.microsoft.com/office/drawing/2014/main" id="{C6EB9FCE-4AB5-492C-9828-0F7EB740DB83}"/>
                </a:ext>
              </a:extLst>
            </p:cNvPr>
            <p:cNvSpPr/>
            <p:nvPr/>
          </p:nvSpPr>
          <p:spPr>
            <a:xfrm>
              <a:off x="969423" y="1484784"/>
              <a:ext cx="609382" cy="504000"/>
            </a:xfrm>
            <a:prstGeom prst="ellipse">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1</a:t>
              </a:r>
              <a:endParaRPr lang="tr-TR" sz="1100" b="1" dirty="0">
                <a:solidFill>
                  <a:schemeClr val="tx1"/>
                </a:solidFill>
              </a:endParaRPr>
            </a:p>
          </p:txBody>
        </p:sp>
      </p:grpSp>
      <p:grpSp>
        <p:nvGrpSpPr>
          <p:cNvPr id="99" name="Group 98">
            <a:extLst>
              <a:ext uri="{FF2B5EF4-FFF2-40B4-BE49-F238E27FC236}">
                <a16:creationId xmlns:a16="http://schemas.microsoft.com/office/drawing/2014/main" id="{96D57976-EF4A-4525-83CD-C753B8E6D75C}"/>
              </a:ext>
            </a:extLst>
          </p:cNvPr>
          <p:cNvGrpSpPr/>
          <p:nvPr/>
        </p:nvGrpSpPr>
        <p:grpSpPr>
          <a:xfrm>
            <a:off x="222569" y="2269346"/>
            <a:ext cx="3780000" cy="504000"/>
            <a:chOff x="981900" y="2147076"/>
            <a:chExt cx="4570366" cy="504000"/>
          </a:xfrm>
        </p:grpSpPr>
        <p:sp>
          <p:nvSpPr>
            <p:cNvPr id="44" name="Rectangle: Rounded Corners 43">
              <a:extLst>
                <a:ext uri="{FF2B5EF4-FFF2-40B4-BE49-F238E27FC236}">
                  <a16:creationId xmlns:a16="http://schemas.microsoft.com/office/drawing/2014/main" id="{F1E26A72-BF1F-48E6-B317-BA8D892E817D}"/>
                </a:ext>
              </a:extLst>
            </p:cNvPr>
            <p:cNvSpPr/>
            <p:nvPr/>
          </p:nvSpPr>
          <p:spPr>
            <a:xfrm>
              <a:off x="1304266"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Routing</a:t>
              </a:r>
              <a:endParaRPr lang="tr-TR" sz="1600" dirty="0"/>
            </a:p>
          </p:txBody>
        </p:sp>
        <p:sp>
          <p:nvSpPr>
            <p:cNvPr id="45" name="Oval 44">
              <a:extLst>
                <a:ext uri="{FF2B5EF4-FFF2-40B4-BE49-F238E27FC236}">
                  <a16:creationId xmlns:a16="http://schemas.microsoft.com/office/drawing/2014/main" id="{75419D30-3A55-4C2A-B1F8-CFE056DE05BB}"/>
                </a:ext>
              </a:extLst>
            </p:cNvPr>
            <p:cNvSpPr/>
            <p:nvPr/>
          </p:nvSpPr>
          <p:spPr>
            <a:xfrm>
              <a:off x="981900" y="214707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2</a:t>
              </a:r>
              <a:endParaRPr lang="tr-TR" sz="1200" dirty="0">
                <a:solidFill>
                  <a:schemeClr val="bg1"/>
                </a:solidFill>
              </a:endParaRPr>
            </a:p>
          </p:txBody>
        </p:sp>
      </p:grpSp>
      <p:grpSp>
        <p:nvGrpSpPr>
          <p:cNvPr id="98" name="Group 97">
            <a:extLst>
              <a:ext uri="{FF2B5EF4-FFF2-40B4-BE49-F238E27FC236}">
                <a16:creationId xmlns:a16="http://schemas.microsoft.com/office/drawing/2014/main" id="{781F09C9-7A96-4052-9137-06A03DB5AA49}"/>
              </a:ext>
            </a:extLst>
          </p:cNvPr>
          <p:cNvGrpSpPr/>
          <p:nvPr/>
        </p:nvGrpSpPr>
        <p:grpSpPr>
          <a:xfrm>
            <a:off x="221776" y="3366316"/>
            <a:ext cx="3780000" cy="504000"/>
            <a:chOff x="969423" y="2876348"/>
            <a:chExt cx="4570366" cy="504000"/>
          </a:xfrm>
        </p:grpSpPr>
        <p:sp>
          <p:nvSpPr>
            <p:cNvPr id="53" name="Rectangle: Rounded Corners 52">
              <a:extLst>
                <a:ext uri="{FF2B5EF4-FFF2-40B4-BE49-F238E27FC236}">
                  <a16:creationId xmlns:a16="http://schemas.microsoft.com/office/drawing/2014/main" id="{861B2A06-4DB6-4E06-B5AF-BD67F2239BCD}"/>
                </a:ext>
              </a:extLst>
            </p:cNvPr>
            <p:cNvSpPr/>
            <p:nvPr/>
          </p:nvSpPr>
          <p:spPr>
            <a:xfrm>
              <a:off x="1291789" y="2932332"/>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Static Files</a:t>
              </a:r>
              <a:endParaRPr lang="tr-TR" sz="1600" dirty="0"/>
            </a:p>
          </p:txBody>
        </p:sp>
        <p:sp>
          <p:nvSpPr>
            <p:cNvPr id="54" name="Oval 53">
              <a:extLst>
                <a:ext uri="{FF2B5EF4-FFF2-40B4-BE49-F238E27FC236}">
                  <a16:creationId xmlns:a16="http://schemas.microsoft.com/office/drawing/2014/main" id="{6A962A9C-9F28-4700-9ACA-8F8F3A8BD17E}"/>
                </a:ext>
              </a:extLst>
            </p:cNvPr>
            <p:cNvSpPr/>
            <p:nvPr/>
          </p:nvSpPr>
          <p:spPr>
            <a:xfrm>
              <a:off x="969423" y="2876348"/>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3</a:t>
              </a:r>
              <a:endParaRPr lang="tr-TR" sz="1200" dirty="0">
                <a:solidFill>
                  <a:schemeClr val="bg1"/>
                </a:solidFill>
              </a:endParaRPr>
            </a:p>
          </p:txBody>
        </p:sp>
      </p:grpSp>
      <p:grpSp>
        <p:nvGrpSpPr>
          <p:cNvPr id="97" name="Group 96">
            <a:extLst>
              <a:ext uri="{FF2B5EF4-FFF2-40B4-BE49-F238E27FC236}">
                <a16:creationId xmlns:a16="http://schemas.microsoft.com/office/drawing/2014/main" id="{B8154BFE-D736-4C44-BB52-C13605940F3E}"/>
              </a:ext>
            </a:extLst>
          </p:cNvPr>
          <p:cNvGrpSpPr/>
          <p:nvPr/>
        </p:nvGrpSpPr>
        <p:grpSpPr>
          <a:xfrm>
            <a:off x="219397" y="4463286"/>
            <a:ext cx="3780000" cy="504000"/>
            <a:chOff x="969423" y="3601313"/>
            <a:chExt cx="4570366" cy="504000"/>
          </a:xfrm>
        </p:grpSpPr>
        <p:sp>
          <p:nvSpPr>
            <p:cNvPr id="56" name="Rectangle: Rounded Corners 55">
              <a:extLst>
                <a:ext uri="{FF2B5EF4-FFF2-40B4-BE49-F238E27FC236}">
                  <a16:creationId xmlns:a16="http://schemas.microsoft.com/office/drawing/2014/main" id="{B846FC17-40D3-428C-8133-A1C30B611B66}"/>
                </a:ext>
              </a:extLst>
            </p:cNvPr>
            <p:cNvSpPr/>
            <p:nvPr/>
          </p:nvSpPr>
          <p:spPr>
            <a:xfrm>
              <a:off x="1291789" y="3657297"/>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View - Partial View</a:t>
              </a:r>
              <a:endParaRPr lang="tr-TR" sz="1600" dirty="0"/>
            </a:p>
          </p:txBody>
        </p:sp>
        <p:sp>
          <p:nvSpPr>
            <p:cNvPr id="57" name="Oval 56">
              <a:extLst>
                <a:ext uri="{FF2B5EF4-FFF2-40B4-BE49-F238E27FC236}">
                  <a16:creationId xmlns:a16="http://schemas.microsoft.com/office/drawing/2014/main" id="{3B985490-17E8-4688-9142-88CC7C48EA19}"/>
                </a:ext>
              </a:extLst>
            </p:cNvPr>
            <p:cNvSpPr/>
            <p:nvPr/>
          </p:nvSpPr>
          <p:spPr>
            <a:xfrm>
              <a:off x="969423" y="3601313"/>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4</a:t>
              </a:r>
              <a:endParaRPr lang="tr-TR" sz="1200" dirty="0">
                <a:solidFill>
                  <a:schemeClr val="bg1"/>
                </a:solidFill>
              </a:endParaRPr>
            </a:p>
          </p:txBody>
        </p:sp>
      </p:grpSp>
      <p:grpSp>
        <p:nvGrpSpPr>
          <p:cNvPr id="96" name="Group 95">
            <a:extLst>
              <a:ext uri="{FF2B5EF4-FFF2-40B4-BE49-F238E27FC236}">
                <a16:creationId xmlns:a16="http://schemas.microsoft.com/office/drawing/2014/main" id="{ECA9E50B-FF10-42C3-AC1F-03C86766E4A1}"/>
              </a:ext>
            </a:extLst>
          </p:cNvPr>
          <p:cNvGrpSpPr/>
          <p:nvPr/>
        </p:nvGrpSpPr>
        <p:grpSpPr>
          <a:xfrm>
            <a:off x="220190" y="5560256"/>
            <a:ext cx="3780000" cy="504000"/>
            <a:chOff x="969423" y="4326278"/>
            <a:chExt cx="4570366" cy="504000"/>
          </a:xfrm>
        </p:grpSpPr>
        <p:sp>
          <p:nvSpPr>
            <p:cNvPr id="59" name="Rectangle: Rounded Corners 58">
              <a:extLst>
                <a:ext uri="{FF2B5EF4-FFF2-40B4-BE49-F238E27FC236}">
                  <a16:creationId xmlns:a16="http://schemas.microsoft.com/office/drawing/2014/main" id="{81FE3869-86EC-4BFF-BAFD-348773A4380C}"/>
                </a:ext>
              </a:extLst>
            </p:cNvPr>
            <p:cNvSpPr/>
            <p:nvPr/>
          </p:nvSpPr>
          <p:spPr>
            <a:xfrm>
              <a:off x="1291789" y="4382262"/>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Controller</a:t>
              </a:r>
              <a:endParaRPr lang="tr-TR" sz="1600" dirty="0"/>
            </a:p>
          </p:txBody>
        </p:sp>
        <p:sp>
          <p:nvSpPr>
            <p:cNvPr id="60" name="Oval 59">
              <a:extLst>
                <a:ext uri="{FF2B5EF4-FFF2-40B4-BE49-F238E27FC236}">
                  <a16:creationId xmlns:a16="http://schemas.microsoft.com/office/drawing/2014/main" id="{6F97D759-9EFB-4BC4-9D31-C7022E3EBB9D}"/>
                </a:ext>
              </a:extLst>
            </p:cNvPr>
            <p:cNvSpPr/>
            <p:nvPr/>
          </p:nvSpPr>
          <p:spPr>
            <a:xfrm>
              <a:off x="969423" y="4326278"/>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5</a:t>
              </a:r>
              <a:endParaRPr lang="tr-TR" sz="1200" dirty="0">
                <a:solidFill>
                  <a:schemeClr val="bg1"/>
                </a:solidFill>
              </a:endParaRPr>
            </a:p>
          </p:txBody>
        </p:sp>
      </p:grpSp>
      <p:grpSp>
        <p:nvGrpSpPr>
          <p:cNvPr id="95" name="Group 94">
            <a:extLst>
              <a:ext uri="{FF2B5EF4-FFF2-40B4-BE49-F238E27FC236}">
                <a16:creationId xmlns:a16="http://schemas.microsoft.com/office/drawing/2014/main" id="{02D6C46D-1733-407E-9DB6-035B584D0AA4}"/>
              </a:ext>
            </a:extLst>
          </p:cNvPr>
          <p:cNvGrpSpPr/>
          <p:nvPr/>
        </p:nvGrpSpPr>
        <p:grpSpPr>
          <a:xfrm>
            <a:off x="4161793" y="1231826"/>
            <a:ext cx="3780000" cy="504000"/>
            <a:chOff x="969423" y="5101039"/>
            <a:chExt cx="4570366" cy="504000"/>
          </a:xfrm>
        </p:grpSpPr>
        <p:sp>
          <p:nvSpPr>
            <p:cNvPr id="62" name="Rectangle: Rounded Corners 61">
              <a:extLst>
                <a:ext uri="{FF2B5EF4-FFF2-40B4-BE49-F238E27FC236}">
                  <a16:creationId xmlns:a16="http://schemas.microsoft.com/office/drawing/2014/main" id="{B1BD8DCE-6222-449E-8A54-F1FE02A1D7A5}"/>
                </a:ext>
              </a:extLst>
            </p:cNvPr>
            <p:cNvSpPr/>
            <p:nvPr/>
          </p:nvSpPr>
          <p:spPr>
            <a:xfrm>
              <a:off x="1291789"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State Management</a:t>
              </a:r>
              <a:endParaRPr lang="tr-TR" sz="1600" dirty="0"/>
            </a:p>
          </p:txBody>
        </p:sp>
        <p:sp>
          <p:nvSpPr>
            <p:cNvPr id="63" name="Oval 62">
              <a:extLst>
                <a:ext uri="{FF2B5EF4-FFF2-40B4-BE49-F238E27FC236}">
                  <a16:creationId xmlns:a16="http://schemas.microsoft.com/office/drawing/2014/main" id="{14A1908D-0B1E-4618-B206-1109435A821B}"/>
                </a:ext>
              </a:extLst>
            </p:cNvPr>
            <p:cNvSpPr/>
            <p:nvPr/>
          </p:nvSpPr>
          <p:spPr>
            <a:xfrm>
              <a:off x="969423" y="5101039"/>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6</a:t>
              </a:r>
              <a:endParaRPr lang="tr-TR" sz="1200" dirty="0">
                <a:solidFill>
                  <a:schemeClr val="bg1"/>
                </a:solidFill>
              </a:endParaRPr>
            </a:p>
          </p:txBody>
        </p:sp>
      </p:grpSp>
      <p:grpSp>
        <p:nvGrpSpPr>
          <p:cNvPr id="94" name="Group 93">
            <a:extLst>
              <a:ext uri="{FF2B5EF4-FFF2-40B4-BE49-F238E27FC236}">
                <a16:creationId xmlns:a16="http://schemas.microsoft.com/office/drawing/2014/main" id="{9717AB9D-FD4A-4756-9037-81D667CF5435}"/>
              </a:ext>
            </a:extLst>
          </p:cNvPr>
          <p:cNvGrpSpPr/>
          <p:nvPr/>
        </p:nvGrpSpPr>
        <p:grpSpPr>
          <a:xfrm>
            <a:off x="8146152" y="4472456"/>
            <a:ext cx="3780000" cy="504000"/>
            <a:chOff x="969423" y="5819816"/>
            <a:chExt cx="4570366" cy="504000"/>
          </a:xfrm>
        </p:grpSpPr>
        <p:sp>
          <p:nvSpPr>
            <p:cNvPr id="65" name="Rectangle: Rounded Corners 64">
              <a:extLst>
                <a:ext uri="{FF2B5EF4-FFF2-40B4-BE49-F238E27FC236}">
                  <a16:creationId xmlns:a16="http://schemas.microsoft.com/office/drawing/2014/main" id="{6A18A8BD-C88C-41BB-A4D6-1922F29866D8}"/>
                </a:ext>
              </a:extLst>
            </p:cNvPr>
            <p:cNvSpPr/>
            <p:nvPr/>
          </p:nvSpPr>
          <p:spPr>
            <a:xfrm>
              <a:off x="1291789"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View Components</a:t>
              </a:r>
              <a:endParaRPr lang="tr-TR" sz="1600" dirty="0"/>
            </a:p>
          </p:txBody>
        </p:sp>
        <p:sp>
          <p:nvSpPr>
            <p:cNvPr id="66" name="Oval 65">
              <a:extLst>
                <a:ext uri="{FF2B5EF4-FFF2-40B4-BE49-F238E27FC236}">
                  <a16:creationId xmlns:a16="http://schemas.microsoft.com/office/drawing/2014/main" id="{7ABD9B49-CE51-45C7-A4F1-63EF641709F8}"/>
                </a:ext>
              </a:extLst>
            </p:cNvPr>
            <p:cNvSpPr/>
            <p:nvPr/>
          </p:nvSpPr>
          <p:spPr>
            <a:xfrm>
              <a:off x="969423" y="5819816"/>
              <a:ext cx="609382"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14</a:t>
              </a:r>
              <a:endParaRPr lang="tr-TR" sz="1200" dirty="0">
                <a:solidFill>
                  <a:schemeClr val="bg1"/>
                </a:solidFill>
              </a:endParaRPr>
            </a:p>
          </p:txBody>
        </p:sp>
      </p:grpSp>
      <p:grpSp>
        <p:nvGrpSpPr>
          <p:cNvPr id="87" name="Group 86">
            <a:extLst>
              <a:ext uri="{FF2B5EF4-FFF2-40B4-BE49-F238E27FC236}">
                <a16:creationId xmlns:a16="http://schemas.microsoft.com/office/drawing/2014/main" id="{422B003C-CBE3-4318-AAFF-C176B8F2AAC5}"/>
              </a:ext>
            </a:extLst>
          </p:cNvPr>
          <p:cNvGrpSpPr/>
          <p:nvPr/>
        </p:nvGrpSpPr>
        <p:grpSpPr>
          <a:xfrm>
            <a:off x="4180607" y="3392246"/>
            <a:ext cx="3780001" cy="504000"/>
            <a:chOff x="6230489" y="1465501"/>
            <a:chExt cx="4581474" cy="504000"/>
          </a:xfrm>
        </p:grpSpPr>
        <p:sp>
          <p:nvSpPr>
            <p:cNvPr id="68" name="Rectangle: Rounded Corners 67">
              <a:hlinkClick r:id="rId3" action="ppaction://hlinksldjump"/>
              <a:extLst>
                <a:ext uri="{FF2B5EF4-FFF2-40B4-BE49-F238E27FC236}">
                  <a16:creationId xmlns:a16="http://schemas.microsoft.com/office/drawing/2014/main" id="{E95856AE-9782-49E7-B353-9B0244D49CA7}"/>
                </a:ext>
              </a:extLst>
            </p:cNvPr>
            <p:cNvSpPr/>
            <p:nvPr/>
          </p:nvSpPr>
          <p:spPr>
            <a:xfrm>
              <a:off x="6563963" y="1521485"/>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GlobalUsing</a:t>
              </a:r>
              <a:endParaRPr lang="tr-TR" sz="1600" dirty="0"/>
            </a:p>
          </p:txBody>
        </p:sp>
        <p:sp>
          <p:nvSpPr>
            <p:cNvPr id="69" name="Oval 68">
              <a:extLst>
                <a:ext uri="{FF2B5EF4-FFF2-40B4-BE49-F238E27FC236}">
                  <a16:creationId xmlns:a16="http://schemas.microsoft.com/office/drawing/2014/main" id="{4E79E412-3E2F-40E7-9628-805FAD895D75}"/>
                </a:ext>
              </a:extLst>
            </p:cNvPr>
            <p:cNvSpPr/>
            <p:nvPr/>
          </p:nvSpPr>
          <p:spPr>
            <a:xfrm>
              <a:off x="6230489" y="1465501"/>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8</a:t>
              </a:r>
              <a:endParaRPr lang="tr-TR" sz="1200" dirty="0">
                <a:solidFill>
                  <a:schemeClr val="bg1"/>
                </a:solidFill>
              </a:endParaRPr>
            </a:p>
          </p:txBody>
        </p:sp>
      </p:grpSp>
      <p:grpSp>
        <p:nvGrpSpPr>
          <p:cNvPr id="93" name="Group 92">
            <a:extLst>
              <a:ext uri="{FF2B5EF4-FFF2-40B4-BE49-F238E27FC236}">
                <a16:creationId xmlns:a16="http://schemas.microsoft.com/office/drawing/2014/main" id="{CCD4D726-096B-4B55-B427-C786DC0F4570}"/>
              </a:ext>
            </a:extLst>
          </p:cNvPr>
          <p:cNvGrpSpPr/>
          <p:nvPr/>
        </p:nvGrpSpPr>
        <p:grpSpPr>
          <a:xfrm>
            <a:off x="8102603" y="1250257"/>
            <a:ext cx="3780001" cy="504000"/>
            <a:chOff x="6230489" y="2147076"/>
            <a:chExt cx="4581474" cy="504000"/>
          </a:xfrm>
        </p:grpSpPr>
        <p:sp>
          <p:nvSpPr>
            <p:cNvPr id="71" name="Rectangle: Rounded Corners 70">
              <a:extLst>
                <a:ext uri="{FF2B5EF4-FFF2-40B4-BE49-F238E27FC236}">
                  <a16:creationId xmlns:a16="http://schemas.microsoft.com/office/drawing/2014/main" id="{35801018-9A12-4024-971D-6E25007173F9}"/>
                </a:ext>
              </a:extLst>
            </p:cNvPr>
            <p:cNvSpPr/>
            <p:nvPr/>
          </p:nvSpPr>
          <p:spPr>
            <a:xfrm>
              <a:off x="6563963" y="220306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Area</a:t>
              </a:r>
              <a:endParaRPr lang="tr-TR" sz="1600" dirty="0"/>
            </a:p>
          </p:txBody>
        </p:sp>
        <p:sp>
          <p:nvSpPr>
            <p:cNvPr id="72" name="Oval 71">
              <a:extLst>
                <a:ext uri="{FF2B5EF4-FFF2-40B4-BE49-F238E27FC236}">
                  <a16:creationId xmlns:a16="http://schemas.microsoft.com/office/drawing/2014/main" id="{5B145A0C-F644-4985-B737-4F12E08440A3}"/>
                </a:ext>
              </a:extLst>
            </p:cNvPr>
            <p:cNvSpPr/>
            <p:nvPr/>
          </p:nvSpPr>
          <p:spPr>
            <a:xfrm>
              <a:off x="6230489" y="214707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11</a:t>
              </a:r>
              <a:endParaRPr lang="tr-TR" sz="1200" dirty="0">
                <a:solidFill>
                  <a:schemeClr val="bg1"/>
                </a:solidFill>
              </a:endParaRPr>
            </a:p>
          </p:txBody>
        </p:sp>
      </p:grpSp>
      <p:grpSp>
        <p:nvGrpSpPr>
          <p:cNvPr id="92" name="Group 91">
            <a:extLst>
              <a:ext uri="{FF2B5EF4-FFF2-40B4-BE49-F238E27FC236}">
                <a16:creationId xmlns:a16="http://schemas.microsoft.com/office/drawing/2014/main" id="{A101A785-B9FD-4E16-836C-A1F48FCE4496}"/>
              </a:ext>
            </a:extLst>
          </p:cNvPr>
          <p:cNvGrpSpPr/>
          <p:nvPr/>
        </p:nvGrpSpPr>
        <p:grpSpPr>
          <a:xfrm>
            <a:off x="4180607" y="4472456"/>
            <a:ext cx="3780001" cy="504000"/>
            <a:chOff x="6230489" y="2896630"/>
            <a:chExt cx="4581474" cy="504000"/>
          </a:xfrm>
        </p:grpSpPr>
        <p:sp>
          <p:nvSpPr>
            <p:cNvPr id="74" name="Rectangle: Rounded Corners 73">
              <a:extLst>
                <a:ext uri="{FF2B5EF4-FFF2-40B4-BE49-F238E27FC236}">
                  <a16:creationId xmlns:a16="http://schemas.microsoft.com/office/drawing/2014/main" id="{CE39F7CA-F013-4875-B414-B8C1F9D98813}"/>
                </a:ext>
              </a:extLst>
            </p:cNvPr>
            <p:cNvSpPr/>
            <p:nvPr/>
          </p:nvSpPr>
          <p:spPr>
            <a:xfrm>
              <a:off x="6563963" y="2952614"/>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Razor syntax</a:t>
              </a:r>
              <a:endParaRPr lang="tr-TR" sz="1600" dirty="0"/>
            </a:p>
          </p:txBody>
        </p:sp>
        <p:sp>
          <p:nvSpPr>
            <p:cNvPr id="75" name="Oval 74">
              <a:extLst>
                <a:ext uri="{FF2B5EF4-FFF2-40B4-BE49-F238E27FC236}">
                  <a16:creationId xmlns:a16="http://schemas.microsoft.com/office/drawing/2014/main" id="{96750293-CC6A-4BB2-8FE2-5311D042469B}"/>
                </a:ext>
              </a:extLst>
            </p:cNvPr>
            <p:cNvSpPr/>
            <p:nvPr/>
          </p:nvSpPr>
          <p:spPr>
            <a:xfrm>
              <a:off x="6230489" y="2896630"/>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9</a:t>
              </a:r>
              <a:endParaRPr lang="tr-TR" sz="800" dirty="0">
                <a:solidFill>
                  <a:schemeClr val="bg1"/>
                </a:solidFill>
              </a:endParaRPr>
            </a:p>
          </p:txBody>
        </p:sp>
      </p:grpSp>
      <p:grpSp>
        <p:nvGrpSpPr>
          <p:cNvPr id="91" name="Group 90">
            <a:extLst>
              <a:ext uri="{FF2B5EF4-FFF2-40B4-BE49-F238E27FC236}">
                <a16:creationId xmlns:a16="http://schemas.microsoft.com/office/drawing/2014/main" id="{53D422AE-0A16-4406-9DD5-8B6D99BB8261}"/>
              </a:ext>
            </a:extLst>
          </p:cNvPr>
          <p:cNvGrpSpPr/>
          <p:nvPr/>
        </p:nvGrpSpPr>
        <p:grpSpPr>
          <a:xfrm>
            <a:off x="4172288" y="5552668"/>
            <a:ext cx="3780001" cy="504000"/>
            <a:chOff x="6238483" y="3646184"/>
            <a:chExt cx="4581474" cy="504000"/>
          </a:xfrm>
        </p:grpSpPr>
        <p:sp>
          <p:nvSpPr>
            <p:cNvPr id="77" name="Rectangle: Rounded Corners 76">
              <a:extLst>
                <a:ext uri="{FF2B5EF4-FFF2-40B4-BE49-F238E27FC236}">
                  <a16:creationId xmlns:a16="http://schemas.microsoft.com/office/drawing/2014/main" id="{C593FD7C-3B7E-4B9A-9115-9D7450F92729}"/>
                </a:ext>
              </a:extLst>
            </p:cNvPr>
            <p:cNvSpPr/>
            <p:nvPr/>
          </p:nvSpPr>
          <p:spPr>
            <a:xfrm>
              <a:off x="6571957" y="3702168"/>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Tag Helpers</a:t>
              </a:r>
              <a:endParaRPr lang="tr-TR" sz="1600" dirty="0"/>
            </a:p>
          </p:txBody>
        </p:sp>
        <p:sp>
          <p:nvSpPr>
            <p:cNvPr id="78" name="Oval 77">
              <a:extLst>
                <a:ext uri="{FF2B5EF4-FFF2-40B4-BE49-F238E27FC236}">
                  <a16:creationId xmlns:a16="http://schemas.microsoft.com/office/drawing/2014/main" id="{5B5A22CA-7A0D-461D-8628-E6EB3636314F}"/>
                </a:ext>
              </a:extLst>
            </p:cNvPr>
            <p:cNvSpPr/>
            <p:nvPr/>
          </p:nvSpPr>
          <p:spPr>
            <a:xfrm>
              <a:off x="6238483" y="3646184"/>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10</a:t>
              </a:r>
              <a:endParaRPr lang="tr-TR" sz="1200" dirty="0">
                <a:solidFill>
                  <a:schemeClr val="bg1"/>
                </a:solidFill>
              </a:endParaRPr>
            </a:p>
          </p:txBody>
        </p:sp>
      </p:grpSp>
      <p:grpSp>
        <p:nvGrpSpPr>
          <p:cNvPr id="90" name="Group 89">
            <a:extLst>
              <a:ext uri="{FF2B5EF4-FFF2-40B4-BE49-F238E27FC236}">
                <a16:creationId xmlns:a16="http://schemas.microsoft.com/office/drawing/2014/main" id="{F3882150-91DE-40F6-975C-F47590F038DD}"/>
              </a:ext>
            </a:extLst>
          </p:cNvPr>
          <p:cNvGrpSpPr/>
          <p:nvPr/>
        </p:nvGrpSpPr>
        <p:grpSpPr>
          <a:xfrm>
            <a:off x="8104191" y="2324323"/>
            <a:ext cx="3780001" cy="504000"/>
            <a:chOff x="6238483" y="4382016"/>
            <a:chExt cx="4581474" cy="504000"/>
          </a:xfrm>
        </p:grpSpPr>
        <p:sp>
          <p:nvSpPr>
            <p:cNvPr id="80" name="Rectangle: Rounded Corners 79">
              <a:extLst>
                <a:ext uri="{FF2B5EF4-FFF2-40B4-BE49-F238E27FC236}">
                  <a16:creationId xmlns:a16="http://schemas.microsoft.com/office/drawing/2014/main" id="{D9574ECB-6F65-4F5A-98BE-8507CFA091ED}"/>
                </a:ext>
              </a:extLst>
            </p:cNvPr>
            <p:cNvSpPr/>
            <p:nvPr/>
          </p:nvSpPr>
          <p:spPr>
            <a:xfrm>
              <a:off x="6571957" y="44380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 Parts</a:t>
              </a:r>
              <a:endParaRPr lang="tr-TR" sz="1600" dirty="0"/>
            </a:p>
          </p:txBody>
        </p:sp>
        <p:sp>
          <p:nvSpPr>
            <p:cNvPr id="81" name="Oval 80">
              <a:extLst>
                <a:ext uri="{FF2B5EF4-FFF2-40B4-BE49-F238E27FC236}">
                  <a16:creationId xmlns:a16="http://schemas.microsoft.com/office/drawing/2014/main" id="{610EC05B-763A-4B00-B143-0C01FF24F866}"/>
                </a:ext>
              </a:extLst>
            </p:cNvPr>
            <p:cNvSpPr/>
            <p:nvPr/>
          </p:nvSpPr>
          <p:spPr>
            <a:xfrm>
              <a:off x="6238483" y="43820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12</a:t>
              </a:r>
              <a:endParaRPr lang="tr-TR" sz="1200" dirty="0">
                <a:solidFill>
                  <a:schemeClr val="bg1"/>
                </a:solidFill>
              </a:endParaRPr>
            </a:p>
          </p:txBody>
        </p:sp>
      </p:grpSp>
      <p:grpSp>
        <p:nvGrpSpPr>
          <p:cNvPr id="89" name="Group 88">
            <a:extLst>
              <a:ext uri="{FF2B5EF4-FFF2-40B4-BE49-F238E27FC236}">
                <a16:creationId xmlns:a16="http://schemas.microsoft.com/office/drawing/2014/main" id="{5EA66C0F-CC77-4941-8349-12B16DD1E68C}"/>
              </a:ext>
            </a:extLst>
          </p:cNvPr>
          <p:cNvGrpSpPr/>
          <p:nvPr/>
        </p:nvGrpSpPr>
        <p:grpSpPr>
          <a:xfrm>
            <a:off x="8104191" y="3398389"/>
            <a:ext cx="3780001" cy="504000"/>
            <a:chOff x="6228663" y="5101039"/>
            <a:chExt cx="4581474" cy="504000"/>
          </a:xfrm>
        </p:grpSpPr>
        <p:sp>
          <p:nvSpPr>
            <p:cNvPr id="82" name="Rectangle: Rounded Corners 81">
              <a:extLst>
                <a:ext uri="{FF2B5EF4-FFF2-40B4-BE49-F238E27FC236}">
                  <a16:creationId xmlns:a16="http://schemas.microsoft.com/office/drawing/2014/main" id="{6DD5D41D-4726-42FC-BA0C-BEC5356730A1}"/>
                </a:ext>
              </a:extLst>
            </p:cNvPr>
            <p:cNvSpPr/>
            <p:nvPr/>
          </p:nvSpPr>
          <p:spPr>
            <a:xfrm>
              <a:off x="6562137" y="5157023"/>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 Model</a:t>
              </a:r>
              <a:endParaRPr lang="tr-TR" sz="1600" dirty="0"/>
            </a:p>
          </p:txBody>
        </p:sp>
        <p:sp>
          <p:nvSpPr>
            <p:cNvPr id="83" name="Oval 82">
              <a:extLst>
                <a:ext uri="{FF2B5EF4-FFF2-40B4-BE49-F238E27FC236}">
                  <a16:creationId xmlns:a16="http://schemas.microsoft.com/office/drawing/2014/main" id="{0671E822-671D-4E09-ABC2-324ACB90FE34}"/>
                </a:ext>
              </a:extLst>
            </p:cNvPr>
            <p:cNvSpPr/>
            <p:nvPr/>
          </p:nvSpPr>
          <p:spPr>
            <a:xfrm>
              <a:off x="6228663" y="5101039"/>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13</a:t>
              </a:r>
              <a:endParaRPr lang="tr-TR" sz="1200" dirty="0">
                <a:solidFill>
                  <a:schemeClr val="bg1"/>
                </a:solidFill>
              </a:endParaRPr>
            </a:p>
          </p:txBody>
        </p:sp>
      </p:grpSp>
      <p:grpSp>
        <p:nvGrpSpPr>
          <p:cNvPr id="52" name="Group 51">
            <a:extLst>
              <a:ext uri="{FF2B5EF4-FFF2-40B4-BE49-F238E27FC236}">
                <a16:creationId xmlns:a16="http://schemas.microsoft.com/office/drawing/2014/main" id="{8FD69C71-13BE-4643-A4F7-49EBE587A2E0}"/>
              </a:ext>
            </a:extLst>
          </p:cNvPr>
          <p:cNvGrpSpPr/>
          <p:nvPr/>
        </p:nvGrpSpPr>
        <p:grpSpPr>
          <a:xfrm>
            <a:off x="4161793" y="2312036"/>
            <a:ext cx="3780001" cy="504000"/>
            <a:chOff x="6238483" y="5819816"/>
            <a:chExt cx="4581474" cy="504000"/>
          </a:xfrm>
        </p:grpSpPr>
        <p:sp>
          <p:nvSpPr>
            <p:cNvPr id="55" name="Rectangle: Rounded Corners 54">
              <a:extLst>
                <a:ext uri="{FF2B5EF4-FFF2-40B4-BE49-F238E27FC236}">
                  <a16:creationId xmlns:a16="http://schemas.microsoft.com/office/drawing/2014/main" id="{9B2FB8D3-E100-4145-9004-A1462E0B4673}"/>
                </a:ext>
              </a:extLst>
            </p:cNvPr>
            <p:cNvSpPr/>
            <p:nvPr/>
          </p:nvSpPr>
          <p:spPr>
            <a:xfrm>
              <a:off x="6571957" y="5875800"/>
              <a:ext cx="4248000" cy="432000"/>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Layout-</a:t>
              </a:r>
              <a:r>
                <a:rPr lang="en-US" sz="1600" dirty="0" err="1"/>
                <a:t>ViewImport</a:t>
              </a:r>
              <a:r>
                <a:rPr lang="en-US" sz="1600" dirty="0"/>
                <a:t>-</a:t>
              </a:r>
              <a:r>
                <a:rPr lang="en-US" sz="1600" dirty="0" err="1"/>
                <a:t>ViewStart</a:t>
              </a:r>
              <a:endParaRPr lang="tr-TR" sz="1600" dirty="0"/>
            </a:p>
          </p:txBody>
        </p:sp>
        <p:sp>
          <p:nvSpPr>
            <p:cNvPr id="58" name="Oval 57">
              <a:extLst>
                <a:ext uri="{FF2B5EF4-FFF2-40B4-BE49-F238E27FC236}">
                  <a16:creationId xmlns:a16="http://schemas.microsoft.com/office/drawing/2014/main" id="{891BB666-79E9-4DD4-88DE-F9A685AE9AFB}"/>
                </a:ext>
              </a:extLst>
            </p:cNvPr>
            <p:cNvSpPr/>
            <p:nvPr/>
          </p:nvSpPr>
          <p:spPr>
            <a:xfrm>
              <a:off x="6238483" y="5819816"/>
              <a:ext cx="610863" cy="504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7</a:t>
              </a:r>
              <a:endParaRPr lang="tr-TR" sz="1200" dirty="0">
                <a:solidFill>
                  <a:schemeClr val="bg1"/>
                </a:solidFill>
              </a:endParaRPr>
            </a:p>
          </p:txBody>
        </p:sp>
      </p:grpSp>
      <p:sp>
        <p:nvSpPr>
          <p:cNvPr id="7" name="Başlık 1">
            <a:extLst>
              <a:ext uri="{FF2B5EF4-FFF2-40B4-BE49-F238E27FC236}">
                <a16:creationId xmlns:a16="http://schemas.microsoft.com/office/drawing/2014/main" id="{7C979713-5211-9645-D1A9-18945670F206}"/>
              </a:ext>
            </a:extLst>
          </p:cNvPr>
          <p:cNvSpPr>
            <a:spLocks noGrp="1"/>
          </p:cNvSpPr>
          <p:nvPr>
            <p:ph type="title"/>
          </p:nvPr>
        </p:nvSpPr>
        <p:spPr>
          <a:xfrm>
            <a:off x="45740" y="291426"/>
            <a:ext cx="12097344" cy="769441"/>
          </a:xfr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algn="ctr" defTabSz="457200">
              <a:spcBef>
                <a:spcPts val="0"/>
              </a:spcBef>
            </a:pPr>
            <a:r>
              <a:rPr lang="en-US"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rPr>
              <a:t>ASP.NET CORE MVC - CONTENT</a:t>
            </a:r>
            <a:endParaRPr lang="tr-TR" sz="4400" cap="none"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latin typeface="&amp;quot"/>
              <a:ea typeface="+mn-ea"/>
              <a:cs typeface="+mn-cs"/>
            </a:endParaRPr>
          </a:p>
        </p:txBody>
      </p:sp>
    </p:spTree>
    <p:extLst>
      <p:ext uri="{BB962C8B-B14F-4D97-AF65-F5344CB8AC3E}">
        <p14:creationId xmlns:p14="http://schemas.microsoft.com/office/powerpoint/2010/main" val="2672350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1">
            <a:extLst>
              <a:ext uri="{FF2B5EF4-FFF2-40B4-BE49-F238E27FC236}">
                <a16:creationId xmlns:a16="http://schemas.microsoft.com/office/drawing/2014/main" id="{324E6AE0-4135-A433-17CB-5B85CDF6BBB9}"/>
              </a:ext>
            </a:extLst>
          </p:cNvPr>
          <p:cNvSpPr txBox="1">
            <a:spLocks/>
          </p:cNvSpPr>
          <p:nvPr/>
        </p:nvSpPr>
        <p:spPr>
          <a:xfrm>
            <a:off x="645943" y="453493"/>
            <a:ext cx="9402274" cy="807701"/>
          </a:xfrm>
          <a:prstGeom prst="rect">
            <a:avLst/>
          </a:prstGeom>
        </p:spPr>
        <p:txBody>
          <a:bodyPr vert="horz" lIns="91416" tIns="45708" rIns="91416" bIns="4570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199" dirty="0">
                <a:solidFill>
                  <a:schemeClr val="tx1"/>
                </a:solidFill>
                <a:latin typeface="Photonica"/>
              </a:rPr>
              <a:t>NİÇİN </a:t>
            </a:r>
            <a:r>
              <a:rPr lang="tr-TR" sz="4199" dirty="0">
                <a:solidFill>
                  <a:schemeClr val="tx1"/>
                </a:solidFill>
                <a:latin typeface="Photonica"/>
              </a:rPr>
              <a:t>ASP</a:t>
            </a:r>
            <a:r>
              <a:rPr lang="en-US" sz="4199" dirty="0">
                <a:solidFill>
                  <a:schemeClr val="tx1"/>
                </a:solidFill>
                <a:latin typeface="Photonica"/>
              </a:rPr>
              <a:t>.</a:t>
            </a:r>
            <a:r>
              <a:rPr lang="tr-TR" sz="4199" dirty="0">
                <a:solidFill>
                  <a:schemeClr val="tx1"/>
                </a:solidFill>
                <a:latin typeface="Photonica"/>
              </a:rPr>
              <a:t>NET CORE</a:t>
            </a:r>
            <a:r>
              <a:rPr lang="en-US" sz="4199" dirty="0">
                <a:solidFill>
                  <a:schemeClr val="tx1"/>
                </a:solidFill>
                <a:latin typeface="Photonica"/>
              </a:rPr>
              <a:t> ?</a:t>
            </a:r>
            <a:endParaRPr lang="tr-TR" sz="4199" dirty="0">
              <a:solidFill>
                <a:schemeClr val="tx1"/>
              </a:solidFill>
              <a:latin typeface="Photonica"/>
            </a:endParaRPr>
          </a:p>
        </p:txBody>
      </p:sp>
      <p:grpSp>
        <p:nvGrpSpPr>
          <p:cNvPr id="3075" name="Group 3074">
            <a:extLst>
              <a:ext uri="{FF2B5EF4-FFF2-40B4-BE49-F238E27FC236}">
                <a16:creationId xmlns:a16="http://schemas.microsoft.com/office/drawing/2014/main" id="{12E6991E-3EC7-BC83-45CC-968236CAA561}"/>
              </a:ext>
            </a:extLst>
          </p:cNvPr>
          <p:cNvGrpSpPr/>
          <p:nvPr/>
        </p:nvGrpSpPr>
        <p:grpSpPr>
          <a:xfrm>
            <a:off x="272250" y="1309889"/>
            <a:ext cx="10592286" cy="1407260"/>
            <a:chOff x="272321" y="1647250"/>
            <a:chExt cx="10595045" cy="1407627"/>
          </a:xfrm>
        </p:grpSpPr>
        <p:sp>
          <p:nvSpPr>
            <p:cNvPr id="27" name="Rectangle: Rounded Corners 26">
              <a:extLst>
                <a:ext uri="{FF2B5EF4-FFF2-40B4-BE49-F238E27FC236}">
                  <a16:creationId xmlns:a16="http://schemas.microsoft.com/office/drawing/2014/main" id="{004BDDB2-008C-E8AB-E061-BE7C19E96A35}"/>
                </a:ext>
              </a:extLst>
            </p:cNvPr>
            <p:cNvSpPr/>
            <p:nvPr/>
          </p:nvSpPr>
          <p:spPr>
            <a:xfrm>
              <a:off x="690364" y="2965399"/>
              <a:ext cx="9510619" cy="45719"/>
            </a:xfrm>
            <a:prstGeom prst="roundRect">
              <a:avLst/>
            </a:prstGeom>
            <a:solidFill>
              <a:schemeClr val="bg1"/>
            </a:solidFill>
            <a:ln>
              <a:noFill/>
            </a:ln>
            <a:effectLst>
              <a:glow rad="381000">
                <a:schemeClr val="bg1">
                  <a:alpha val="30000"/>
                </a:schemeClr>
              </a:glow>
              <a:innerShdw blurRad="1270000" dist="1130300" dir="1800000">
                <a:prstClr val="black">
                  <a:alpha val="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sp>
          <p:nvSpPr>
            <p:cNvPr id="25" name="Rectangle: Rounded Corners 24">
              <a:extLst>
                <a:ext uri="{FF2B5EF4-FFF2-40B4-BE49-F238E27FC236}">
                  <a16:creationId xmlns:a16="http://schemas.microsoft.com/office/drawing/2014/main" id="{70B68E12-7F78-3F5C-1BB4-D505E60C84C9}"/>
                </a:ext>
              </a:extLst>
            </p:cNvPr>
            <p:cNvSpPr/>
            <p:nvPr/>
          </p:nvSpPr>
          <p:spPr>
            <a:xfrm flipV="1">
              <a:off x="665021" y="1820484"/>
              <a:ext cx="10021452" cy="46650"/>
            </a:xfrm>
            <a:prstGeom prst="roundRect">
              <a:avLst/>
            </a:prstGeom>
            <a:solidFill>
              <a:schemeClr val="bg1"/>
            </a:solidFill>
            <a:ln>
              <a:noFill/>
            </a:ln>
            <a:effectLst>
              <a:glow rad="381000">
                <a:schemeClr val="bg1">
                  <a:alpha val="30000"/>
                </a:schemeClr>
              </a:glow>
              <a:innerShdw blurRad="1270000" dist="1130300" dir="1800000">
                <a:prstClr val="black">
                  <a:alpha val="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sp>
          <p:nvSpPr>
            <p:cNvPr id="6" name="Rectangle: Rounded Corners 5">
              <a:extLst>
                <a:ext uri="{FF2B5EF4-FFF2-40B4-BE49-F238E27FC236}">
                  <a16:creationId xmlns:a16="http://schemas.microsoft.com/office/drawing/2014/main" id="{BD3E238A-D406-7B96-AB64-E9EE8D248B9A}"/>
                </a:ext>
              </a:extLst>
            </p:cNvPr>
            <p:cNvSpPr/>
            <p:nvPr/>
          </p:nvSpPr>
          <p:spPr>
            <a:xfrm>
              <a:off x="272321" y="1745674"/>
              <a:ext cx="10595045" cy="1309203"/>
            </a:xfrm>
            <a:prstGeom prst="roundRect">
              <a:avLst/>
            </a:prstGeom>
            <a:solidFill>
              <a:schemeClr val="tx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pic>
          <p:nvPicPr>
            <p:cNvPr id="3074" name="Picture 2">
              <a:extLst>
                <a:ext uri="{FF2B5EF4-FFF2-40B4-BE49-F238E27FC236}">
                  <a16:creationId xmlns:a16="http://schemas.microsoft.com/office/drawing/2014/main" id="{DC7EFF72-A516-DB56-EB0B-A7AFF951C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21" y="1647250"/>
              <a:ext cx="1062616" cy="1062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0F6813-D8B6-7DEB-FBF7-1FA3508E3E01}"/>
                </a:ext>
              </a:extLst>
            </p:cNvPr>
            <p:cNvSpPr txBox="1"/>
            <p:nvPr/>
          </p:nvSpPr>
          <p:spPr>
            <a:xfrm>
              <a:off x="290847" y="2461648"/>
              <a:ext cx="10303261" cy="523220"/>
            </a:xfrm>
            <a:prstGeom prst="rect">
              <a:avLst/>
            </a:prstGeom>
            <a:noFill/>
          </p:spPr>
          <p:txBody>
            <a:bodyPr wrap="square">
              <a:spAutoFit/>
            </a:bodyPr>
            <a:lstStyle/>
            <a:p>
              <a:r>
                <a:rPr lang="en-US" sz="1400" dirty="0">
                  <a:solidFill>
                    <a:schemeClr val="bg1"/>
                  </a:solidFill>
                  <a:latin typeface="Roboto" panose="02000000000000000000" pitchFamily="2" charset="0"/>
                </a:rPr>
                <a:t>	</a:t>
              </a:r>
              <a:r>
                <a:rPr lang="tr-TR" sz="1400" dirty="0">
                  <a:solidFill>
                    <a:schemeClr val="bg1"/>
                  </a:solidFill>
                  <a:latin typeface="Roboto" panose="02000000000000000000" pitchFamily="2" charset="0"/>
                </a:rPr>
                <a:t>.NET, birlikte harika şeyler inşa etmek isteyen milyonlarca geliştiricinin </a:t>
              </a:r>
              <a:r>
                <a:rPr lang="en-US" sz="1400" dirty="0" err="1">
                  <a:solidFill>
                    <a:schemeClr val="bg1"/>
                  </a:solidFill>
                  <a:latin typeface="Roboto" panose="02000000000000000000" pitchFamily="2" charset="0"/>
                </a:rPr>
                <a:t>için</a:t>
              </a:r>
              <a:r>
                <a:rPr lang="tr-TR" sz="1400" dirty="0">
                  <a:solidFill>
                    <a:schemeClr val="bg1"/>
                  </a:solidFill>
                  <a:latin typeface="Roboto" panose="02000000000000000000" pitchFamily="2" charset="0"/>
                </a:rPr>
                <a:t> GitHub'da geliştirilen ve sürdürülen ücretsiz ve açık kaynaklı bir projedir.</a:t>
              </a:r>
              <a:endParaRPr lang="tr-TR" sz="1400" dirty="0">
                <a:solidFill>
                  <a:schemeClr val="bg1"/>
                </a:solidFill>
              </a:endParaRPr>
            </a:p>
          </p:txBody>
        </p:sp>
        <p:sp>
          <p:nvSpPr>
            <p:cNvPr id="10" name="TextBox 9">
              <a:extLst>
                <a:ext uri="{FF2B5EF4-FFF2-40B4-BE49-F238E27FC236}">
                  <a16:creationId xmlns:a16="http://schemas.microsoft.com/office/drawing/2014/main" id="{14494541-B79A-549F-B28C-4F89999A9C0D}"/>
                </a:ext>
              </a:extLst>
            </p:cNvPr>
            <p:cNvSpPr txBox="1"/>
            <p:nvPr/>
          </p:nvSpPr>
          <p:spPr>
            <a:xfrm>
              <a:off x="1302181" y="1934269"/>
              <a:ext cx="3423992" cy="461657"/>
            </a:xfrm>
            <a:prstGeom prst="rect">
              <a:avLst/>
            </a:prstGeom>
            <a:noFill/>
          </p:spPr>
          <p:txBody>
            <a:bodyPr wrap="square">
              <a:spAutoFit/>
            </a:bodyPr>
            <a:lstStyle/>
            <a:p>
              <a:pPr algn="l"/>
              <a:r>
                <a:rPr lang="tr-TR" sz="2399" b="1" dirty="0">
                  <a:solidFill>
                    <a:schemeClr val="accent4">
                      <a:lumMod val="75000"/>
                    </a:schemeClr>
                  </a:solidFill>
                  <a:latin typeface="Space Grotesk"/>
                </a:rPr>
                <a:t>Free and open source</a:t>
              </a:r>
            </a:p>
          </p:txBody>
        </p:sp>
      </p:grpSp>
      <p:grpSp>
        <p:nvGrpSpPr>
          <p:cNvPr id="3078" name="Group 3077">
            <a:extLst>
              <a:ext uri="{FF2B5EF4-FFF2-40B4-BE49-F238E27FC236}">
                <a16:creationId xmlns:a16="http://schemas.microsoft.com/office/drawing/2014/main" id="{B3352D42-6302-245B-A288-3316F4F2080A}"/>
              </a:ext>
            </a:extLst>
          </p:cNvPr>
          <p:cNvGrpSpPr/>
          <p:nvPr/>
        </p:nvGrpSpPr>
        <p:grpSpPr>
          <a:xfrm>
            <a:off x="276081" y="3190569"/>
            <a:ext cx="10592288" cy="1338007"/>
            <a:chOff x="276153" y="3389048"/>
            <a:chExt cx="10595047" cy="1338356"/>
          </a:xfrm>
        </p:grpSpPr>
        <p:sp>
          <p:nvSpPr>
            <p:cNvPr id="28" name="Rectangle: Rounded Corners 27">
              <a:extLst>
                <a:ext uri="{FF2B5EF4-FFF2-40B4-BE49-F238E27FC236}">
                  <a16:creationId xmlns:a16="http://schemas.microsoft.com/office/drawing/2014/main" id="{39161EEE-F1E8-8A66-EB2B-5E49A61F3128}"/>
                </a:ext>
              </a:extLst>
            </p:cNvPr>
            <p:cNvSpPr/>
            <p:nvPr/>
          </p:nvSpPr>
          <p:spPr>
            <a:xfrm>
              <a:off x="617900" y="4533621"/>
              <a:ext cx="10068573" cy="45719"/>
            </a:xfrm>
            <a:prstGeom prst="roundRect">
              <a:avLst/>
            </a:prstGeom>
            <a:solidFill>
              <a:schemeClr val="bg1"/>
            </a:solidFill>
            <a:ln>
              <a:noFill/>
            </a:ln>
            <a:effectLst>
              <a:glow rad="381000">
                <a:schemeClr val="bg1">
                  <a:alpha val="30000"/>
                </a:schemeClr>
              </a:glow>
              <a:innerShdw blurRad="1270000" dist="1130300" dir="1800000">
                <a:prstClr val="black">
                  <a:alpha val="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sp>
          <p:nvSpPr>
            <p:cNvPr id="29" name="Rectangle: Rounded Corners 28">
              <a:extLst>
                <a:ext uri="{FF2B5EF4-FFF2-40B4-BE49-F238E27FC236}">
                  <a16:creationId xmlns:a16="http://schemas.microsoft.com/office/drawing/2014/main" id="{2890D7A0-7A1F-AA4A-4FFD-EC627F8136B8}"/>
                </a:ext>
              </a:extLst>
            </p:cNvPr>
            <p:cNvSpPr/>
            <p:nvPr/>
          </p:nvSpPr>
          <p:spPr>
            <a:xfrm>
              <a:off x="754171" y="3500111"/>
              <a:ext cx="9472155" cy="155576"/>
            </a:xfrm>
            <a:prstGeom prst="roundRect">
              <a:avLst/>
            </a:prstGeom>
            <a:solidFill>
              <a:schemeClr val="bg1"/>
            </a:solidFill>
            <a:ln>
              <a:noFill/>
            </a:ln>
            <a:effectLst>
              <a:glow rad="381000">
                <a:schemeClr val="bg1">
                  <a:alpha val="30000"/>
                </a:schemeClr>
              </a:glow>
              <a:innerShdw blurRad="1270000" dist="1130300" dir="1800000">
                <a:prstClr val="black">
                  <a:alpha val="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sp>
          <p:nvSpPr>
            <p:cNvPr id="11" name="Rectangle: Rounded Corners 10">
              <a:extLst>
                <a:ext uri="{FF2B5EF4-FFF2-40B4-BE49-F238E27FC236}">
                  <a16:creationId xmlns:a16="http://schemas.microsoft.com/office/drawing/2014/main" id="{9E710016-AD07-A69F-800A-9865FA18447E}"/>
                </a:ext>
              </a:extLst>
            </p:cNvPr>
            <p:cNvSpPr/>
            <p:nvPr/>
          </p:nvSpPr>
          <p:spPr>
            <a:xfrm>
              <a:off x="276155" y="3389048"/>
              <a:ext cx="10595045" cy="1338356"/>
            </a:xfrm>
            <a:prstGeom prst="roundRect">
              <a:avLst/>
            </a:prstGeom>
            <a:solidFill>
              <a:schemeClr val="tx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sp>
          <p:nvSpPr>
            <p:cNvPr id="13" name="TextBox 12">
              <a:extLst>
                <a:ext uri="{FF2B5EF4-FFF2-40B4-BE49-F238E27FC236}">
                  <a16:creationId xmlns:a16="http://schemas.microsoft.com/office/drawing/2014/main" id="{FDBE1EB5-386C-7E19-D426-04AC6B728618}"/>
                </a:ext>
              </a:extLst>
            </p:cNvPr>
            <p:cNvSpPr txBox="1"/>
            <p:nvPr/>
          </p:nvSpPr>
          <p:spPr>
            <a:xfrm>
              <a:off x="1302181" y="3631554"/>
              <a:ext cx="3281256" cy="461657"/>
            </a:xfrm>
            <a:prstGeom prst="rect">
              <a:avLst/>
            </a:prstGeom>
            <a:noFill/>
          </p:spPr>
          <p:txBody>
            <a:bodyPr wrap="square">
              <a:spAutoFit/>
            </a:bodyPr>
            <a:lstStyle/>
            <a:p>
              <a:pPr algn="l"/>
              <a:r>
                <a:rPr lang="tr-TR" sz="2399" b="1" dirty="0">
                  <a:solidFill>
                    <a:schemeClr val="accent4">
                      <a:lumMod val="75000"/>
                    </a:schemeClr>
                  </a:solidFill>
                  <a:latin typeface="Space Grotesk"/>
                </a:rPr>
                <a:t>Fast and cross-platform</a:t>
              </a:r>
            </a:p>
          </p:txBody>
        </p:sp>
        <p:pic>
          <p:nvPicPr>
            <p:cNvPr id="16" name="Picture 15">
              <a:extLst>
                <a:ext uri="{FF2B5EF4-FFF2-40B4-BE49-F238E27FC236}">
                  <a16:creationId xmlns:a16="http://schemas.microsoft.com/office/drawing/2014/main" id="{F388FF5A-FAC7-7211-BD51-9A311D1E4F50}"/>
                </a:ext>
              </a:extLst>
            </p:cNvPr>
            <p:cNvPicPr>
              <a:picLocks noChangeAspect="1"/>
            </p:cNvPicPr>
            <p:nvPr/>
          </p:nvPicPr>
          <p:blipFill rotWithShape="1">
            <a:blip r:embed="rId3"/>
            <a:srcRect l="14089" t="8684" r="8373" b="8684"/>
            <a:stretch/>
          </p:blipFill>
          <p:spPr>
            <a:xfrm>
              <a:off x="471202" y="3403250"/>
              <a:ext cx="768413" cy="818893"/>
            </a:xfrm>
            <a:prstGeom prst="rect">
              <a:avLst/>
            </a:prstGeom>
          </p:spPr>
        </p:pic>
        <p:sp>
          <p:nvSpPr>
            <p:cNvPr id="20" name="TextBox 19">
              <a:extLst>
                <a:ext uri="{FF2B5EF4-FFF2-40B4-BE49-F238E27FC236}">
                  <a16:creationId xmlns:a16="http://schemas.microsoft.com/office/drawing/2014/main" id="{A7FF5FA0-1B94-D371-9B35-EB256423D536}"/>
                </a:ext>
              </a:extLst>
            </p:cNvPr>
            <p:cNvSpPr txBox="1"/>
            <p:nvPr/>
          </p:nvSpPr>
          <p:spPr>
            <a:xfrm>
              <a:off x="276153" y="4131729"/>
              <a:ext cx="10068573" cy="307777"/>
            </a:xfrm>
            <a:prstGeom prst="rect">
              <a:avLst/>
            </a:prstGeom>
            <a:noFill/>
          </p:spPr>
          <p:txBody>
            <a:bodyPr wrap="square">
              <a:spAutoFit/>
            </a:bodyPr>
            <a:lstStyle>
              <a:defPPr>
                <a:defRPr lang="en-US"/>
              </a:defPPr>
              <a:lvl1pPr>
                <a:defRPr sz="1400" b="0" i="0">
                  <a:solidFill>
                    <a:srgbClr val="252525"/>
                  </a:solidFill>
                  <a:effectLst/>
                  <a:latin typeface="Roboto" panose="02000000000000000000" pitchFamily="2" charset="0"/>
                </a:defRPr>
              </a:lvl1pPr>
            </a:lstStyle>
            <a:p>
              <a:r>
                <a:rPr lang="en-US" dirty="0">
                  <a:solidFill>
                    <a:schemeClr val="bg1"/>
                  </a:solidFill>
                </a:rPr>
                <a:t>	</a:t>
              </a:r>
              <a:r>
                <a:rPr lang="tr-TR" dirty="0">
                  <a:solidFill>
                    <a:schemeClr val="bg1"/>
                  </a:solidFill>
                </a:rPr>
                <a:t>Windows, Linux ve macOS dahil birden çok platformda yazabilir, çalıştırabilir ve oluşturabilirsiniz.</a:t>
              </a:r>
            </a:p>
          </p:txBody>
        </p:sp>
      </p:grpSp>
      <p:grpSp>
        <p:nvGrpSpPr>
          <p:cNvPr id="3081" name="Group 3080">
            <a:extLst>
              <a:ext uri="{FF2B5EF4-FFF2-40B4-BE49-F238E27FC236}">
                <a16:creationId xmlns:a16="http://schemas.microsoft.com/office/drawing/2014/main" id="{DCE699CE-4562-23FD-AAF0-AC9DFB6C47EB}"/>
              </a:ext>
            </a:extLst>
          </p:cNvPr>
          <p:cNvGrpSpPr/>
          <p:nvPr/>
        </p:nvGrpSpPr>
        <p:grpSpPr>
          <a:xfrm>
            <a:off x="272250" y="5001997"/>
            <a:ext cx="10610806" cy="1394109"/>
            <a:chOff x="272321" y="5002407"/>
            <a:chExt cx="10613570" cy="1394472"/>
          </a:xfrm>
        </p:grpSpPr>
        <p:sp>
          <p:nvSpPr>
            <p:cNvPr id="30" name="Rectangle: Rounded Corners 29">
              <a:extLst>
                <a:ext uri="{FF2B5EF4-FFF2-40B4-BE49-F238E27FC236}">
                  <a16:creationId xmlns:a16="http://schemas.microsoft.com/office/drawing/2014/main" id="{88A81193-8D67-3C61-C631-9E5185523354}"/>
                </a:ext>
              </a:extLst>
            </p:cNvPr>
            <p:cNvSpPr/>
            <p:nvPr/>
          </p:nvSpPr>
          <p:spPr>
            <a:xfrm>
              <a:off x="503850" y="6282933"/>
              <a:ext cx="10090258" cy="71687"/>
            </a:xfrm>
            <a:prstGeom prst="roundRect">
              <a:avLst/>
            </a:prstGeom>
            <a:solidFill>
              <a:schemeClr val="bg1"/>
            </a:solidFill>
            <a:ln>
              <a:noFill/>
            </a:ln>
            <a:effectLst>
              <a:glow rad="381000">
                <a:schemeClr val="bg1">
                  <a:alpha val="30000"/>
                </a:schemeClr>
              </a:glow>
              <a:innerShdw blurRad="1270000" dist="1130300" dir="1800000">
                <a:prstClr val="black">
                  <a:alpha val="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sp>
          <p:nvSpPr>
            <p:cNvPr id="31" name="Rectangle: Rounded Corners 30">
              <a:extLst>
                <a:ext uri="{FF2B5EF4-FFF2-40B4-BE49-F238E27FC236}">
                  <a16:creationId xmlns:a16="http://schemas.microsoft.com/office/drawing/2014/main" id="{F5D2A1A8-0BE3-4188-13F7-34C45098C6DE}"/>
                </a:ext>
              </a:extLst>
            </p:cNvPr>
            <p:cNvSpPr/>
            <p:nvPr/>
          </p:nvSpPr>
          <p:spPr>
            <a:xfrm>
              <a:off x="531558" y="5123750"/>
              <a:ext cx="10090258" cy="127362"/>
            </a:xfrm>
            <a:prstGeom prst="roundRect">
              <a:avLst/>
            </a:prstGeom>
            <a:solidFill>
              <a:schemeClr val="bg1"/>
            </a:solidFill>
            <a:ln>
              <a:noFill/>
            </a:ln>
            <a:effectLst>
              <a:glow rad="381000">
                <a:schemeClr val="bg1">
                  <a:alpha val="30000"/>
                </a:schemeClr>
              </a:glow>
              <a:innerShdw blurRad="1270000" dist="1130300" dir="1800000">
                <a:prstClr val="black">
                  <a:alpha val="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sp>
          <p:nvSpPr>
            <p:cNvPr id="21" name="Rectangle: Rounded Corners 20">
              <a:extLst>
                <a:ext uri="{FF2B5EF4-FFF2-40B4-BE49-F238E27FC236}">
                  <a16:creationId xmlns:a16="http://schemas.microsoft.com/office/drawing/2014/main" id="{9F65E234-5D9B-0136-D21D-101CABDF3759}"/>
                </a:ext>
              </a:extLst>
            </p:cNvPr>
            <p:cNvSpPr/>
            <p:nvPr/>
          </p:nvSpPr>
          <p:spPr>
            <a:xfrm>
              <a:off x="290847" y="5002407"/>
              <a:ext cx="10595044" cy="1394472"/>
            </a:xfrm>
            <a:prstGeom prst="roundRect">
              <a:avLst/>
            </a:prstGeom>
            <a:solidFill>
              <a:schemeClr val="tx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399"/>
            </a:p>
          </p:txBody>
        </p:sp>
        <p:sp>
          <p:nvSpPr>
            <p:cNvPr id="22" name="TextBox 21">
              <a:extLst>
                <a:ext uri="{FF2B5EF4-FFF2-40B4-BE49-F238E27FC236}">
                  <a16:creationId xmlns:a16="http://schemas.microsoft.com/office/drawing/2014/main" id="{C0A35554-606A-3A3E-FE6B-0B52BD8B1AEA}"/>
                </a:ext>
              </a:extLst>
            </p:cNvPr>
            <p:cNvSpPr txBox="1"/>
            <p:nvPr/>
          </p:nvSpPr>
          <p:spPr>
            <a:xfrm>
              <a:off x="1338269" y="5241765"/>
              <a:ext cx="3209082" cy="461657"/>
            </a:xfrm>
            <a:prstGeom prst="rect">
              <a:avLst/>
            </a:prstGeom>
            <a:noFill/>
          </p:spPr>
          <p:txBody>
            <a:bodyPr wrap="square">
              <a:spAutoFit/>
            </a:bodyPr>
            <a:lstStyle/>
            <a:p>
              <a:pPr algn="l"/>
              <a:r>
                <a:rPr lang="tr-TR" sz="2399" b="1" dirty="0">
                  <a:solidFill>
                    <a:schemeClr val="accent4">
                      <a:lumMod val="75000"/>
                    </a:schemeClr>
                  </a:solidFill>
                  <a:latin typeface="Space Grotesk"/>
                </a:rPr>
                <a:t>Modern and productive</a:t>
              </a:r>
            </a:p>
          </p:txBody>
        </p:sp>
        <p:sp>
          <p:nvSpPr>
            <p:cNvPr id="24" name="TextBox 23">
              <a:extLst>
                <a:ext uri="{FF2B5EF4-FFF2-40B4-BE49-F238E27FC236}">
                  <a16:creationId xmlns:a16="http://schemas.microsoft.com/office/drawing/2014/main" id="{C61C7390-68AC-D7D8-BEBD-0A0B693A6EB3}"/>
                </a:ext>
              </a:extLst>
            </p:cNvPr>
            <p:cNvSpPr txBox="1"/>
            <p:nvPr/>
          </p:nvSpPr>
          <p:spPr>
            <a:xfrm>
              <a:off x="272321" y="5742938"/>
              <a:ext cx="10497279" cy="523220"/>
            </a:xfrm>
            <a:prstGeom prst="rect">
              <a:avLst/>
            </a:prstGeom>
            <a:noFill/>
          </p:spPr>
          <p:txBody>
            <a:bodyPr wrap="square">
              <a:spAutoFit/>
            </a:bodyPr>
            <a:lstStyle>
              <a:defPPr>
                <a:defRPr lang="en-US"/>
              </a:defPPr>
              <a:lvl1pPr>
                <a:defRPr sz="1400" b="0" i="0">
                  <a:solidFill>
                    <a:srgbClr val="252525"/>
                  </a:solidFill>
                  <a:effectLst/>
                  <a:latin typeface="Roboto" panose="02000000000000000000" pitchFamily="2" charset="0"/>
                </a:defRPr>
              </a:lvl1pPr>
            </a:lstStyle>
            <a:p>
              <a:r>
                <a:rPr lang="en-US" sz="1200" dirty="0">
                  <a:solidFill>
                    <a:schemeClr val="bg1"/>
                  </a:solidFill>
                </a:rPr>
                <a:t>	</a:t>
              </a:r>
              <a:r>
                <a:rPr lang="tr-TR" dirty="0">
                  <a:solidFill>
                    <a:schemeClr val="bg1"/>
                  </a:solidFill>
                </a:rPr>
                <a:t>.NET web, mobil, masaüstü, bulut ve daha fazlası için uygulamalar oluşturmanıza yardımcı olur. Geniş destekleyici ekosistemi ve güçlü araçlarıyla .NET, geliştiriciler için en üretken platformdur.</a:t>
              </a:r>
              <a:endParaRPr lang="tr-TR" sz="1200" dirty="0">
                <a:solidFill>
                  <a:schemeClr val="bg1"/>
                </a:solidFill>
              </a:endParaRPr>
            </a:p>
          </p:txBody>
        </p:sp>
        <p:pic>
          <p:nvPicPr>
            <p:cNvPr id="3080" name="Picture 8">
              <a:extLst>
                <a:ext uri="{FF2B5EF4-FFF2-40B4-BE49-F238E27FC236}">
                  <a16:creationId xmlns:a16="http://schemas.microsoft.com/office/drawing/2014/main" id="{A2196671-9BEF-D54D-3533-5D33A317BF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927" t="29191" r="13376" b="23272"/>
            <a:stretch/>
          </p:blipFill>
          <p:spPr bwMode="auto">
            <a:xfrm>
              <a:off x="369450" y="5172457"/>
              <a:ext cx="788826" cy="50882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3" name="Picture 2" descr="asp.net core ile ilgili gÃ¶rsel sonucu">
            <a:extLst>
              <a:ext uri="{FF2B5EF4-FFF2-40B4-BE49-F238E27FC236}">
                <a16:creationId xmlns:a16="http://schemas.microsoft.com/office/drawing/2014/main" id="{D39016F7-0EEE-3EBF-811B-0DCC334D6546}"/>
              </a:ext>
            </a:extLst>
          </p:cNvPr>
          <p:cNvPicPr>
            <a:picLocks noChangeAspect="1" noChangeArrowheads="1"/>
          </p:cNvPicPr>
          <p:nvPr/>
        </p:nvPicPr>
        <p:blipFill rotWithShape="1">
          <a:blip r:embed="rId5" cstate="print">
            <a:lum bright="70000" contrast="-70000"/>
            <a:extLst>
              <a:ext uri="{28A0092B-C50C-407E-A947-70E740481C1C}">
                <a14:useLocalDpi xmlns:a14="http://schemas.microsoft.com/office/drawing/2010/main" val="0"/>
              </a:ext>
            </a:extLst>
          </a:blip>
          <a:srcRect l="14727" t="17197" r="15883" b="20076"/>
          <a:stretch/>
        </p:blipFill>
        <p:spPr bwMode="auto">
          <a:xfrm>
            <a:off x="11413172" y="160959"/>
            <a:ext cx="647207" cy="58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879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354E0B42-A3BF-4344-AF9C-7EFCCB9449CF}"/>
              </a:ext>
            </a:extLst>
          </p:cNvPr>
          <p:cNvSpPr>
            <a:spLocks noGrp="1"/>
          </p:cNvSpPr>
          <p:nvPr>
            <p:ph type="title"/>
          </p:nvPr>
        </p:nvSpPr>
        <p:spPr>
          <a:xfrm>
            <a:off x="468904" y="427973"/>
            <a:ext cx="8532178" cy="1507067"/>
          </a:xfrm>
        </p:spPr>
        <p:txBody>
          <a:bodyPr/>
          <a:lstStyle/>
          <a:p>
            <a:r>
              <a:rPr lang="tr-TR" dirty="0"/>
              <a:t>ASPNET</a:t>
            </a:r>
            <a:r>
              <a:rPr lang="en-US" dirty="0"/>
              <a:t> CORE</a:t>
            </a:r>
            <a:r>
              <a:rPr lang="tr-TR" dirty="0"/>
              <a:t> MVC</a:t>
            </a:r>
          </a:p>
        </p:txBody>
      </p:sp>
      <p:sp>
        <p:nvSpPr>
          <p:cNvPr id="58" name="İçerik Yer Tutucusu 2">
            <a:extLst>
              <a:ext uri="{FF2B5EF4-FFF2-40B4-BE49-F238E27FC236}">
                <a16:creationId xmlns:a16="http://schemas.microsoft.com/office/drawing/2014/main" id="{78695127-AFB7-425E-8E4C-16618AB25281}"/>
              </a:ext>
            </a:extLst>
          </p:cNvPr>
          <p:cNvSpPr>
            <a:spLocks noGrp="1"/>
          </p:cNvSpPr>
          <p:nvPr>
            <p:ph idx="1"/>
          </p:nvPr>
        </p:nvSpPr>
        <p:spPr>
          <a:xfrm>
            <a:off x="240150" y="1539058"/>
            <a:ext cx="11708523" cy="1161639"/>
          </a:xfrm>
        </p:spPr>
        <p:txBody>
          <a:bodyPr>
            <a:normAutofit/>
          </a:bodyPr>
          <a:lstStyle/>
          <a:p>
            <a:pPr marL="0" indent="0">
              <a:buNone/>
            </a:pPr>
            <a:r>
              <a:rPr lang="tr-TR" sz="1800" b="1" dirty="0">
                <a:solidFill>
                  <a:schemeClr val="tx1"/>
                </a:solidFill>
              </a:rPr>
              <a:t>MVC </a:t>
            </a:r>
            <a:r>
              <a:rPr lang="tr-TR" sz="1800" b="1" dirty="0" err="1">
                <a:solidFill>
                  <a:schemeClr val="tx1"/>
                </a:solidFill>
              </a:rPr>
              <a:t>pattern</a:t>
            </a:r>
            <a:r>
              <a:rPr lang="tr-TR" sz="1800" b="1" dirty="0">
                <a:solidFill>
                  <a:schemeClr val="tx1"/>
                </a:solidFill>
              </a:rPr>
              <a:t> nedir?</a:t>
            </a:r>
          </a:p>
          <a:p>
            <a:r>
              <a:rPr lang="tr-TR" sz="1800" dirty="0">
                <a:solidFill>
                  <a:schemeClr val="tx1"/>
                </a:solidFill>
              </a:rPr>
              <a:t>Model-</a:t>
            </a:r>
            <a:r>
              <a:rPr lang="tr-TR" sz="1800" dirty="0" err="1">
                <a:solidFill>
                  <a:schemeClr val="tx1"/>
                </a:solidFill>
              </a:rPr>
              <a:t>View</a:t>
            </a:r>
            <a:r>
              <a:rPr lang="tr-TR" sz="1800" dirty="0">
                <a:solidFill>
                  <a:schemeClr val="tx1"/>
                </a:solidFill>
              </a:rPr>
              <a:t>-Controller (MVC) mimari modeli olmak üzere üç ana bileşen grubundan oluşan bir </a:t>
            </a:r>
            <a:r>
              <a:rPr lang="tr-TR" sz="1800" dirty="0" err="1">
                <a:solidFill>
                  <a:schemeClr val="tx1"/>
                </a:solidFill>
              </a:rPr>
              <a:t>pattern’dir</a:t>
            </a:r>
            <a:r>
              <a:rPr lang="tr-TR" sz="1800" dirty="0">
                <a:solidFill>
                  <a:schemeClr val="tx1"/>
                </a:solidFill>
              </a:rPr>
              <a:t>.</a:t>
            </a:r>
          </a:p>
        </p:txBody>
      </p:sp>
      <p:sp>
        <p:nvSpPr>
          <p:cNvPr id="45" name="Metin kutusu 44">
            <a:extLst>
              <a:ext uri="{FF2B5EF4-FFF2-40B4-BE49-F238E27FC236}">
                <a16:creationId xmlns:a16="http://schemas.microsoft.com/office/drawing/2014/main" id="{B92C85AC-F50B-4ABF-AFAE-17604C79974E}"/>
              </a:ext>
            </a:extLst>
          </p:cNvPr>
          <p:cNvSpPr txBox="1"/>
          <p:nvPr/>
        </p:nvSpPr>
        <p:spPr>
          <a:xfrm>
            <a:off x="569564" y="5003202"/>
            <a:ext cx="5114605" cy="369332"/>
          </a:xfrm>
          <a:prstGeom prst="rect">
            <a:avLst/>
          </a:prstGeom>
          <a:noFill/>
        </p:spPr>
        <p:txBody>
          <a:bodyPr wrap="none" rtlCol="0">
            <a:spAutoFit/>
          </a:bodyPr>
          <a:lstStyle/>
          <a:p>
            <a:r>
              <a:rPr lang="tr-TR" sz="1800" dirty="0"/>
              <a:t>https://www.wertsoftware.com/Product/Details/1</a:t>
            </a:r>
          </a:p>
        </p:txBody>
      </p:sp>
      <p:sp>
        <p:nvSpPr>
          <p:cNvPr id="46" name="Dikdörtgen: Köşeleri Yuvarlatılmış 45">
            <a:extLst>
              <a:ext uri="{FF2B5EF4-FFF2-40B4-BE49-F238E27FC236}">
                <a16:creationId xmlns:a16="http://schemas.microsoft.com/office/drawing/2014/main" id="{F6E6DE7D-96E9-4217-8D9B-6574BC12621F}"/>
              </a:ext>
            </a:extLst>
          </p:cNvPr>
          <p:cNvSpPr>
            <a:spLocks noChangeAspect="1"/>
          </p:cNvSpPr>
          <p:nvPr/>
        </p:nvSpPr>
        <p:spPr>
          <a:xfrm>
            <a:off x="8255592" y="3226630"/>
            <a:ext cx="1599684" cy="8640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tr-TR" sz="2000" b="1" dirty="0"/>
              <a:t>Controller</a:t>
            </a:r>
          </a:p>
        </p:txBody>
      </p:sp>
      <p:sp>
        <p:nvSpPr>
          <p:cNvPr id="47" name="Dikdörtgen: Köşeleri Yuvarlatılmış 46">
            <a:extLst>
              <a:ext uri="{FF2B5EF4-FFF2-40B4-BE49-F238E27FC236}">
                <a16:creationId xmlns:a16="http://schemas.microsoft.com/office/drawing/2014/main" id="{24F02658-B2BC-4B0B-8181-5D8AE5015B7A}"/>
              </a:ext>
            </a:extLst>
          </p:cNvPr>
          <p:cNvSpPr>
            <a:spLocks noChangeAspect="1"/>
          </p:cNvSpPr>
          <p:nvPr/>
        </p:nvSpPr>
        <p:spPr>
          <a:xfrm>
            <a:off x="10126860" y="5101588"/>
            <a:ext cx="1599684" cy="864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tr-TR" sz="2000" b="1" dirty="0"/>
              <a:t>Model</a:t>
            </a:r>
          </a:p>
        </p:txBody>
      </p:sp>
      <p:sp>
        <p:nvSpPr>
          <p:cNvPr id="48" name="Dikdörtgen: Köşeleri Yuvarlatılmış 47">
            <a:extLst>
              <a:ext uri="{FF2B5EF4-FFF2-40B4-BE49-F238E27FC236}">
                <a16:creationId xmlns:a16="http://schemas.microsoft.com/office/drawing/2014/main" id="{B78E23A6-D836-4391-8C78-78DBFB6B30F8}"/>
              </a:ext>
            </a:extLst>
          </p:cNvPr>
          <p:cNvSpPr>
            <a:spLocks noChangeAspect="1"/>
          </p:cNvSpPr>
          <p:nvPr/>
        </p:nvSpPr>
        <p:spPr>
          <a:xfrm>
            <a:off x="6802850" y="5101588"/>
            <a:ext cx="1599684" cy="864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tr-TR" sz="2000" b="1" dirty="0" err="1"/>
              <a:t>View</a:t>
            </a:r>
            <a:endParaRPr lang="tr-TR" sz="2000" b="1" dirty="0"/>
          </a:p>
        </p:txBody>
      </p:sp>
      <p:sp>
        <p:nvSpPr>
          <p:cNvPr id="49" name="Ok: Sağ 48">
            <a:extLst>
              <a:ext uri="{FF2B5EF4-FFF2-40B4-BE49-F238E27FC236}">
                <a16:creationId xmlns:a16="http://schemas.microsoft.com/office/drawing/2014/main" id="{8766ECEC-15DC-4DF0-BE15-5691FE328743}"/>
              </a:ext>
            </a:extLst>
          </p:cNvPr>
          <p:cNvSpPr/>
          <p:nvPr/>
        </p:nvSpPr>
        <p:spPr>
          <a:xfrm rot="3084264">
            <a:off x="9873200" y="4255008"/>
            <a:ext cx="1035536" cy="544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k: Sağ 49">
            <a:extLst>
              <a:ext uri="{FF2B5EF4-FFF2-40B4-BE49-F238E27FC236}">
                <a16:creationId xmlns:a16="http://schemas.microsoft.com/office/drawing/2014/main" id="{A320D1AC-AC86-49CD-8BDA-B7557FF683E9}"/>
              </a:ext>
            </a:extLst>
          </p:cNvPr>
          <p:cNvSpPr/>
          <p:nvPr/>
        </p:nvSpPr>
        <p:spPr>
          <a:xfrm rot="7735370">
            <a:off x="7271286" y="4323967"/>
            <a:ext cx="1006799" cy="544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Ok: Sağ 50">
            <a:extLst>
              <a:ext uri="{FF2B5EF4-FFF2-40B4-BE49-F238E27FC236}">
                <a16:creationId xmlns:a16="http://schemas.microsoft.com/office/drawing/2014/main" id="{2E589604-D866-47A2-AB44-C5A687AB45C9}"/>
              </a:ext>
            </a:extLst>
          </p:cNvPr>
          <p:cNvSpPr/>
          <p:nvPr/>
        </p:nvSpPr>
        <p:spPr>
          <a:xfrm>
            <a:off x="8602073" y="5223110"/>
            <a:ext cx="1325247" cy="5442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2" name="Düz Ok Bağlayıcısı 51">
            <a:extLst>
              <a:ext uri="{FF2B5EF4-FFF2-40B4-BE49-F238E27FC236}">
                <a16:creationId xmlns:a16="http://schemas.microsoft.com/office/drawing/2014/main" id="{70E8EFB1-3C0A-402D-BABA-3D368FF77D20}"/>
              </a:ext>
            </a:extLst>
          </p:cNvPr>
          <p:cNvCxnSpPr>
            <a:cxnSpLocks/>
          </p:cNvCxnSpPr>
          <p:nvPr/>
        </p:nvCxnSpPr>
        <p:spPr>
          <a:xfrm>
            <a:off x="5797219" y="3528445"/>
            <a:ext cx="2083082" cy="0"/>
          </a:xfrm>
          <a:prstGeom prst="straightConnector1">
            <a:avLst/>
          </a:prstGeom>
          <a:ln w="57150">
            <a:solidFill>
              <a:srgbClr val="FF0000">
                <a:alpha val="60000"/>
              </a:srgb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Düz Ok Bağlayıcısı 52">
            <a:extLst>
              <a:ext uri="{FF2B5EF4-FFF2-40B4-BE49-F238E27FC236}">
                <a16:creationId xmlns:a16="http://schemas.microsoft.com/office/drawing/2014/main" id="{427B58CE-6E3B-4D87-84FC-57E638408AD6}"/>
              </a:ext>
            </a:extLst>
          </p:cNvPr>
          <p:cNvCxnSpPr>
            <a:cxnSpLocks/>
          </p:cNvCxnSpPr>
          <p:nvPr/>
        </p:nvCxnSpPr>
        <p:spPr>
          <a:xfrm flipH="1">
            <a:off x="5765055" y="3736024"/>
            <a:ext cx="2096831" cy="7883"/>
          </a:xfrm>
          <a:prstGeom prst="straightConnector1">
            <a:avLst/>
          </a:prstGeom>
          <a:ln w="57150">
            <a:solidFill>
              <a:srgbClr val="00B050">
                <a:alpha val="60000"/>
              </a:srgb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Metin kutusu 53">
            <a:extLst>
              <a:ext uri="{FF2B5EF4-FFF2-40B4-BE49-F238E27FC236}">
                <a16:creationId xmlns:a16="http://schemas.microsoft.com/office/drawing/2014/main" id="{6BB8B513-13D7-454F-B826-F1438A9DDFFE}"/>
              </a:ext>
            </a:extLst>
          </p:cNvPr>
          <p:cNvSpPr txBox="1"/>
          <p:nvPr/>
        </p:nvSpPr>
        <p:spPr>
          <a:xfrm>
            <a:off x="6278034" y="3029222"/>
            <a:ext cx="1070871"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none" rtlCol="0">
            <a:spAutoFit/>
          </a:bodyPr>
          <a:lstStyle/>
          <a:p>
            <a:r>
              <a:rPr lang="tr-TR" sz="1800" b="1" dirty="0" err="1">
                <a:solidFill>
                  <a:srgbClr val="FF0000"/>
                </a:solidFill>
              </a:rPr>
              <a:t>Request</a:t>
            </a:r>
            <a:endParaRPr lang="tr-TR" sz="1800" b="1" dirty="0">
              <a:solidFill>
                <a:srgbClr val="FF0000"/>
              </a:solidFill>
            </a:endParaRPr>
          </a:p>
        </p:txBody>
      </p:sp>
      <p:sp>
        <p:nvSpPr>
          <p:cNvPr id="55" name="Metin kutusu 54">
            <a:extLst>
              <a:ext uri="{FF2B5EF4-FFF2-40B4-BE49-F238E27FC236}">
                <a16:creationId xmlns:a16="http://schemas.microsoft.com/office/drawing/2014/main" id="{27CF3943-FB8B-44A7-B7AC-FB63B6B98890}"/>
              </a:ext>
            </a:extLst>
          </p:cNvPr>
          <p:cNvSpPr txBox="1"/>
          <p:nvPr/>
        </p:nvSpPr>
        <p:spPr>
          <a:xfrm>
            <a:off x="6152909" y="3879617"/>
            <a:ext cx="1253869" cy="36933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none" rtlCol="0">
            <a:spAutoFit/>
          </a:bodyPr>
          <a:lstStyle/>
          <a:p>
            <a:r>
              <a:rPr lang="tr-TR" sz="1800" b="1" dirty="0" err="1">
                <a:solidFill>
                  <a:srgbClr val="00B050"/>
                </a:solidFill>
              </a:rPr>
              <a:t>Response</a:t>
            </a:r>
            <a:endParaRPr lang="tr-TR" sz="1800" b="1" dirty="0">
              <a:solidFill>
                <a:srgbClr val="00B050"/>
              </a:solidFill>
            </a:endParaRPr>
          </a:p>
        </p:txBody>
      </p:sp>
      <p:sp>
        <p:nvSpPr>
          <p:cNvPr id="56" name="Dikdörtgen 55">
            <a:extLst>
              <a:ext uri="{FF2B5EF4-FFF2-40B4-BE49-F238E27FC236}">
                <a16:creationId xmlns:a16="http://schemas.microsoft.com/office/drawing/2014/main" id="{4A9E0174-1E32-498A-BEBF-D7B23D35B0E4}"/>
              </a:ext>
            </a:extLst>
          </p:cNvPr>
          <p:cNvSpPr/>
          <p:nvPr/>
        </p:nvSpPr>
        <p:spPr>
          <a:xfrm>
            <a:off x="951162" y="3745677"/>
            <a:ext cx="2707041" cy="400110"/>
          </a:xfrm>
          <a:prstGeom prst="rect">
            <a:avLst/>
          </a:prstGeom>
        </p:spPr>
        <p:txBody>
          <a:bodyPr wrap="square">
            <a:spAutoFit/>
          </a:bodyPr>
          <a:lstStyle/>
          <a:p>
            <a:r>
              <a:rPr lang="tr-TR" sz="2000" dirty="0">
                <a:solidFill>
                  <a:srgbClr val="FF0000"/>
                </a:solidFill>
              </a:rPr>
              <a:t>/</a:t>
            </a:r>
            <a:r>
              <a:rPr lang="tr-TR" sz="2000" dirty="0">
                <a:highlight>
                  <a:srgbClr val="000080"/>
                </a:highlight>
              </a:rPr>
              <a:t>Product</a:t>
            </a:r>
            <a:r>
              <a:rPr lang="tr-TR" sz="2000" dirty="0">
                <a:solidFill>
                  <a:srgbClr val="FF0000"/>
                </a:solidFill>
              </a:rPr>
              <a:t>/</a:t>
            </a:r>
            <a:r>
              <a:rPr lang="tr-TR" sz="2000" dirty="0" err="1">
                <a:highlight>
                  <a:srgbClr val="008000"/>
                </a:highlight>
              </a:rPr>
              <a:t>Details</a:t>
            </a:r>
            <a:r>
              <a:rPr lang="tr-TR" sz="2000" dirty="0">
                <a:solidFill>
                  <a:srgbClr val="FF0000"/>
                </a:solidFill>
              </a:rPr>
              <a:t>/</a:t>
            </a:r>
            <a:r>
              <a:rPr lang="tr-TR" sz="2000" dirty="0">
                <a:highlight>
                  <a:srgbClr val="000000"/>
                </a:highlight>
              </a:rPr>
              <a:t>1</a:t>
            </a:r>
          </a:p>
        </p:txBody>
      </p:sp>
      <p:sp>
        <p:nvSpPr>
          <p:cNvPr id="57" name="Dikdörtgen 56">
            <a:extLst>
              <a:ext uri="{FF2B5EF4-FFF2-40B4-BE49-F238E27FC236}">
                <a16:creationId xmlns:a16="http://schemas.microsoft.com/office/drawing/2014/main" id="{E5F31309-85BC-4D36-9B10-CB2DEB924C09}"/>
              </a:ext>
            </a:extLst>
          </p:cNvPr>
          <p:cNvSpPr/>
          <p:nvPr/>
        </p:nvSpPr>
        <p:spPr>
          <a:xfrm>
            <a:off x="954171" y="3228945"/>
            <a:ext cx="4474302" cy="400110"/>
          </a:xfrm>
          <a:prstGeom prst="rect">
            <a:avLst/>
          </a:prstGeom>
        </p:spPr>
        <p:txBody>
          <a:bodyPr wrap="none">
            <a:spAutoFit/>
          </a:bodyPr>
          <a:lstStyle/>
          <a:p>
            <a:r>
              <a:rPr lang="tr-TR" sz="2000" dirty="0">
                <a:solidFill>
                  <a:srgbClr val="FF0000"/>
                </a:solidFill>
              </a:rPr>
              <a:t>/</a:t>
            </a:r>
            <a:r>
              <a:rPr lang="tr-TR" sz="2000" b="1" dirty="0">
                <a:highlight>
                  <a:srgbClr val="000080"/>
                </a:highlight>
              </a:rPr>
              <a:t>{</a:t>
            </a:r>
            <a:r>
              <a:rPr lang="tr-TR" sz="2000" dirty="0">
                <a:highlight>
                  <a:srgbClr val="000080"/>
                </a:highlight>
              </a:rPr>
              <a:t>Controller</a:t>
            </a:r>
            <a:r>
              <a:rPr lang="tr-TR" sz="2000" b="1" dirty="0">
                <a:highlight>
                  <a:srgbClr val="000080"/>
                </a:highlight>
              </a:rPr>
              <a:t>}</a:t>
            </a:r>
            <a:r>
              <a:rPr lang="tr-TR" sz="2000" dirty="0">
                <a:solidFill>
                  <a:srgbClr val="FF0000"/>
                </a:solidFill>
              </a:rPr>
              <a:t>/</a:t>
            </a:r>
            <a:r>
              <a:rPr lang="tr-TR" sz="2000" b="1" dirty="0">
                <a:highlight>
                  <a:srgbClr val="008000"/>
                </a:highlight>
              </a:rPr>
              <a:t>{</a:t>
            </a:r>
            <a:r>
              <a:rPr lang="tr-TR" sz="2000" dirty="0">
                <a:highlight>
                  <a:srgbClr val="008000"/>
                </a:highlight>
              </a:rPr>
              <a:t>Action</a:t>
            </a:r>
            <a:r>
              <a:rPr lang="tr-TR" sz="2000" b="1" dirty="0">
                <a:highlight>
                  <a:srgbClr val="008000"/>
                </a:highlight>
              </a:rPr>
              <a:t>}</a:t>
            </a:r>
            <a:r>
              <a:rPr lang="tr-TR" sz="2000" dirty="0">
                <a:solidFill>
                  <a:srgbClr val="FF0000"/>
                </a:solidFill>
              </a:rPr>
              <a:t>/</a:t>
            </a:r>
            <a:r>
              <a:rPr lang="tr-TR" sz="2000" b="1" dirty="0">
                <a:highlight>
                  <a:srgbClr val="000000"/>
                </a:highlight>
              </a:rPr>
              <a:t>{</a:t>
            </a:r>
            <a:r>
              <a:rPr lang="tr-TR" sz="2000" dirty="0" err="1">
                <a:highlight>
                  <a:srgbClr val="000000"/>
                </a:highlight>
              </a:rPr>
              <a:t>Parametter</a:t>
            </a:r>
            <a:r>
              <a:rPr lang="tr-TR" sz="2000" b="1" dirty="0">
                <a:highlight>
                  <a:srgbClr val="000000"/>
                </a:highlight>
              </a:rPr>
              <a:t>}</a:t>
            </a:r>
          </a:p>
        </p:txBody>
      </p:sp>
    </p:spTree>
    <p:extLst>
      <p:ext uri="{BB962C8B-B14F-4D97-AF65-F5344CB8AC3E}">
        <p14:creationId xmlns:p14="http://schemas.microsoft.com/office/powerpoint/2010/main" val="265490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9" name="Oval 8"/>
          <p:cNvSpPr/>
          <p:nvPr/>
        </p:nvSpPr>
        <p:spPr>
          <a:xfrm>
            <a:off x="3778535" y="1105374"/>
            <a:ext cx="4631754" cy="4631750"/>
          </a:xfrm>
          <a:prstGeom prst="ellipse">
            <a:avLst/>
          </a:prstGeom>
          <a:noFill/>
          <a:ln w="63500">
            <a:solidFill>
              <a:schemeClr val="bg2"/>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Roboto Light" charset="0"/>
              <a:ea typeface="Roboto Light" charset="0"/>
              <a:cs typeface="Roboto Light" charset="0"/>
            </a:endParaRPr>
          </a:p>
        </p:txBody>
      </p:sp>
      <p:sp>
        <p:nvSpPr>
          <p:cNvPr id="3" name="Oval 2"/>
          <p:cNvSpPr/>
          <p:nvPr/>
        </p:nvSpPr>
        <p:spPr>
          <a:xfrm>
            <a:off x="5120178" y="2454767"/>
            <a:ext cx="1948468" cy="1948466"/>
          </a:xfrm>
          <a:prstGeom prst="ellipse">
            <a:avLst/>
          </a:prstGeom>
          <a:solidFill>
            <a:schemeClr val="bg2"/>
          </a:solidFill>
          <a:ln>
            <a:noFill/>
          </a:ln>
          <a:effectLst>
            <a:outerShdw blurRad="762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tr-TR" sz="3199" dirty="0">
                <a:solidFill>
                  <a:schemeClr val="tx1"/>
                </a:solidFill>
                <a:latin typeface="+mj-lt"/>
                <a:ea typeface="Roboto Light" charset="0"/>
                <a:cs typeface="Roboto Light" charset="0"/>
              </a:rPr>
              <a:t>MVC</a:t>
            </a:r>
            <a:endParaRPr lang="en-US" sz="1200" dirty="0">
              <a:solidFill>
                <a:schemeClr val="tx1"/>
              </a:solidFill>
              <a:latin typeface="+mj-lt"/>
              <a:ea typeface="Roboto Light" charset="0"/>
              <a:cs typeface="Roboto Light" charset="0"/>
            </a:endParaRPr>
          </a:p>
        </p:txBody>
      </p:sp>
      <p:sp>
        <p:nvSpPr>
          <p:cNvPr id="10" name="Oval 9"/>
          <p:cNvSpPr>
            <a:spLocks noChangeAspect="1"/>
          </p:cNvSpPr>
          <p:nvPr/>
        </p:nvSpPr>
        <p:spPr>
          <a:xfrm>
            <a:off x="3484988" y="2902053"/>
            <a:ext cx="654526" cy="654526"/>
          </a:xfrm>
          <a:prstGeom prst="ellipse">
            <a:avLst/>
          </a:prstGeom>
          <a:solidFill>
            <a:schemeClr val="accent1"/>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tr-TR" sz="1999" dirty="0">
                <a:latin typeface="+mj-lt"/>
                <a:ea typeface="Roboto" charset="0"/>
                <a:cs typeface="Roboto" charset="0"/>
              </a:rPr>
              <a:t>M</a:t>
            </a:r>
            <a:endParaRPr lang="en-US" sz="1999" dirty="0">
              <a:latin typeface="+mj-lt"/>
              <a:ea typeface="Roboto" charset="0"/>
              <a:cs typeface="Roboto" charset="0"/>
            </a:endParaRPr>
          </a:p>
        </p:txBody>
      </p:sp>
      <p:sp>
        <p:nvSpPr>
          <p:cNvPr id="29" name="Oval 28"/>
          <p:cNvSpPr>
            <a:spLocks noChangeAspect="1"/>
          </p:cNvSpPr>
          <p:nvPr/>
        </p:nvSpPr>
        <p:spPr>
          <a:xfrm>
            <a:off x="7470193" y="4754556"/>
            <a:ext cx="654526" cy="654526"/>
          </a:xfrm>
          <a:prstGeom prst="ellipse">
            <a:avLst/>
          </a:prstGeom>
          <a:solidFill>
            <a:schemeClr val="accent2"/>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tr-TR" sz="1999" dirty="0">
                <a:latin typeface="+mj-lt"/>
                <a:ea typeface="Roboto" charset="0"/>
                <a:cs typeface="Roboto" charset="0"/>
              </a:rPr>
              <a:t>C</a:t>
            </a:r>
            <a:endParaRPr lang="en-US" sz="1999" dirty="0">
              <a:latin typeface="+mj-lt"/>
              <a:ea typeface="Roboto" charset="0"/>
              <a:cs typeface="Roboto" charset="0"/>
            </a:endParaRPr>
          </a:p>
        </p:txBody>
      </p:sp>
      <p:sp>
        <p:nvSpPr>
          <p:cNvPr id="30" name="Oval 29"/>
          <p:cNvSpPr>
            <a:spLocks noChangeAspect="1"/>
          </p:cNvSpPr>
          <p:nvPr/>
        </p:nvSpPr>
        <p:spPr>
          <a:xfrm>
            <a:off x="6485755" y="771247"/>
            <a:ext cx="654526" cy="654526"/>
          </a:xfrm>
          <a:prstGeom prst="ellipse">
            <a:avLst/>
          </a:prstGeom>
          <a:solidFill>
            <a:schemeClr val="accent4"/>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tr-TR" sz="1999" dirty="0">
                <a:latin typeface="+mj-lt"/>
                <a:ea typeface="Roboto" charset="0"/>
                <a:cs typeface="Roboto" charset="0"/>
              </a:rPr>
              <a:t>V</a:t>
            </a:r>
            <a:endParaRPr lang="en-US" sz="1999" dirty="0">
              <a:latin typeface="+mj-lt"/>
              <a:ea typeface="Roboto" charset="0"/>
              <a:cs typeface="Roboto" charset="0"/>
            </a:endParaRPr>
          </a:p>
        </p:txBody>
      </p:sp>
      <p:grpSp>
        <p:nvGrpSpPr>
          <p:cNvPr id="13" name="Group 12"/>
          <p:cNvGrpSpPr/>
          <p:nvPr/>
        </p:nvGrpSpPr>
        <p:grpSpPr>
          <a:xfrm>
            <a:off x="8326660" y="4567818"/>
            <a:ext cx="2634336" cy="1184808"/>
            <a:chOff x="8537803" y="1561758"/>
            <a:chExt cx="2635022" cy="1185117"/>
          </a:xfrm>
        </p:grpSpPr>
        <p:sp>
          <p:nvSpPr>
            <p:cNvPr id="40" name="Freeform 39"/>
            <p:cNvSpPr/>
            <p:nvPr/>
          </p:nvSpPr>
          <p:spPr>
            <a:xfrm>
              <a:off x="8537803" y="1561758"/>
              <a:ext cx="2635022" cy="1185117"/>
            </a:xfrm>
            <a:custGeom>
              <a:avLst/>
              <a:gdLst>
                <a:gd name="connsiteX0" fmla="*/ 103099 w 3481490"/>
                <a:gd name="connsiteY0" fmla="*/ 0 h 1576021"/>
                <a:gd name="connsiteX1" fmla="*/ 3481490 w 3481490"/>
                <a:gd name="connsiteY1" fmla="*/ 0 h 1576021"/>
                <a:gd name="connsiteX2" fmla="*/ 3481490 w 3481490"/>
                <a:gd name="connsiteY2" fmla="*/ 1576021 h 1576021"/>
                <a:gd name="connsiteX3" fmla="*/ 103099 w 3481490"/>
                <a:gd name="connsiteY3" fmla="*/ 1576021 h 1576021"/>
                <a:gd name="connsiteX4" fmla="*/ 103099 w 3481490"/>
                <a:gd name="connsiteY4" fmla="*/ 891109 h 1576021"/>
                <a:gd name="connsiteX5" fmla="*/ 0 w 3481490"/>
                <a:gd name="connsiteY5" fmla="*/ 788011 h 1576021"/>
                <a:gd name="connsiteX6" fmla="*/ 103099 w 3481490"/>
                <a:gd name="connsiteY6" fmla="*/ 684912 h 157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1490" h="1576021">
                  <a:moveTo>
                    <a:pt x="103099" y="0"/>
                  </a:moveTo>
                  <a:lnTo>
                    <a:pt x="3481490" y="0"/>
                  </a:lnTo>
                  <a:lnTo>
                    <a:pt x="3481490" y="1576021"/>
                  </a:lnTo>
                  <a:lnTo>
                    <a:pt x="103099" y="1576021"/>
                  </a:lnTo>
                  <a:lnTo>
                    <a:pt x="103099" y="891109"/>
                  </a:lnTo>
                  <a:lnTo>
                    <a:pt x="0" y="788011"/>
                  </a:lnTo>
                  <a:lnTo>
                    <a:pt x="103099" y="684912"/>
                  </a:lnTo>
                  <a:close/>
                </a:path>
              </a:pathLst>
            </a:cu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59906" tIns="251934" rIns="359906" rtlCol="0" anchor="t">
              <a:noAutofit/>
            </a:bodyPr>
            <a:lstStyle/>
            <a:p>
              <a:pPr>
                <a:spcBef>
                  <a:spcPts val="1000"/>
                </a:spcBef>
              </a:pPr>
              <a:r>
                <a:rPr lang="tr-TR" sz="1400" b="1" dirty="0">
                  <a:solidFill>
                    <a:schemeClr val="tx1"/>
                  </a:solidFill>
                </a:rPr>
                <a:t>Controller</a:t>
              </a:r>
              <a:endParaRPr lang="en-US" sz="1400" b="1" dirty="0">
                <a:solidFill>
                  <a:schemeClr val="tx1"/>
                </a:solidFill>
              </a:endParaRPr>
            </a:p>
            <a:p>
              <a:pPr>
                <a:lnSpc>
                  <a:spcPct val="130000"/>
                </a:lnSpc>
                <a:spcBef>
                  <a:spcPts val="1000"/>
                </a:spcBef>
                <a:buClr>
                  <a:schemeClr val="accent1"/>
                </a:buClr>
              </a:pPr>
              <a:r>
                <a:rPr lang="en-US" sz="1000" dirty="0">
                  <a:solidFill>
                    <a:schemeClr val="tx1">
                      <a:alpha val="70000"/>
                    </a:schemeClr>
                  </a:solidFill>
                </a:rPr>
                <a:t>Request &amp; Response</a:t>
              </a:r>
            </a:p>
          </p:txBody>
        </p:sp>
        <p:cxnSp>
          <p:nvCxnSpPr>
            <p:cNvPr id="42" name="Straight Connector 41"/>
            <p:cNvCxnSpPr/>
            <p:nvPr/>
          </p:nvCxnSpPr>
          <p:spPr>
            <a:xfrm>
              <a:off x="8611625" y="1591411"/>
              <a:ext cx="256120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213164" y="425966"/>
            <a:ext cx="4785904" cy="1490865"/>
            <a:chOff x="8537802" y="1561758"/>
            <a:chExt cx="2635023" cy="1185117"/>
          </a:xfrm>
        </p:grpSpPr>
        <p:sp>
          <p:nvSpPr>
            <p:cNvPr id="48" name="Freeform 47"/>
            <p:cNvSpPr/>
            <p:nvPr/>
          </p:nvSpPr>
          <p:spPr>
            <a:xfrm>
              <a:off x="8537802" y="1561758"/>
              <a:ext cx="2635022" cy="1185117"/>
            </a:xfrm>
            <a:custGeom>
              <a:avLst/>
              <a:gdLst>
                <a:gd name="connsiteX0" fmla="*/ 103099 w 3481490"/>
                <a:gd name="connsiteY0" fmla="*/ 0 h 1576021"/>
                <a:gd name="connsiteX1" fmla="*/ 3481490 w 3481490"/>
                <a:gd name="connsiteY1" fmla="*/ 0 h 1576021"/>
                <a:gd name="connsiteX2" fmla="*/ 3481490 w 3481490"/>
                <a:gd name="connsiteY2" fmla="*/ 1576021 h 1576021"/>
                <a:gd name="connsiteX3" fmla="*/ 103099 w 3481490"/>
                <a:gd name="connsiteY3" fmla="*/ 1576021 h 1576021"/>
                <a:gd name="connsiteX4" fmla="*/ 103099 w 3481490"/>
                <a:gd name="connsiteY4" fmla="*/ 891109 h 1576021"/>
                <a:gd name="connsiteX5" fmla="*/ 0 w 3481490"/>
                <a:gd name="connsiteY5" fmla="*/ 788011 h 1576021"/>
                <a:gd name="connsiteX6" fmla="*/ 103099 w 3481490"/>
                <a:gd name="connsiteY6" fmla="*/ 684912 h 157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1490" h="1576021">
                  <a:moveTo>
                    <a:pt x="103099" y="0"/>
                  </a:moveTo>
                  <a:lnTo>
                    <a:pt x="3481490" y="0"/>
                  </a:lnTo>
                  <a:lnTo>
                    <a:pt x="3481490" y="1576021"/>
                  </a:lnTo>
                  <a:lnTo>
                    <a:pt x="103099" y="1576021"/>
                  </a:lnTo>
                  <a:lnTo>
                    <a:pt x="103099" y="891109"/>
                  </a:lnTo>
                  <a:lnTo>
                    <a:pt x="0" y="788011"/>
                  </a:lnTo>
                  <a:lnTo>
                    <a:pt x="103099" y="684912"/>
                  </a:lnTo>
                  <a:close/>
                </a:path>
              </a:pathLst>
            </a:cu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59906" tIns="251934" rIns="359906" rtlCol="0" anchor="t">
              <a:noAutofit/>
            </a:bodyPr>
            <a:lstStyle/>
            <a:p>
              <a:pPr>
                <a:spcBef>
                  <a:spcPts val="1000"/>
                </a:spcBef>
              </a:pPr>
              <a:r>
                <a:rPr lang="tr-TR" sz="1400" b="1" dirty="0" err="1">
                  <a:solidFill>
                    <a:schemeClr val="tx1"/>
                  </a:solidFill>
                </a:rPr>
                <a:t>Views</a:t>
              </a:r>
              <a:endParaRPr lang="en-US" sz="1400" b="1" dirty="0">
                <a:solidFill>
                  <a:schemeClr val="tx1"/>
                </a:solidFill>
              </a:endParaRPr>
            </a:p>
            <a:p>
              <a:pPr marL="285664" indent="-285664">
                <a:buFont typeface="Arial" panose="020B0604020202020204" pitchFamily="34" charset="0"/>
                <a:buChar char="•"/>
              </a:pPr>
              <a:r>
                <a:rPr lang="tr-TR" sz="1000" dirty="0"/>
                <a:t>Bir görünüm adı veya görünüm dosyası yolu belirleyebilirsiniz.</a:t>
              </a:r>
            </a:p>
            <a:p>
              <a:pPr marL="285664" indent="-285664">
                <a:buFont typeface="Arial" panose="020B0604020202020204" pitchFamily="34" charset="0"/>
                <a:buChar char="•"/>
              </a:pPr>
              <a:endParaRPr lang="tr-TR" sz="1000" dirty="0"/>
            </a:p>
            <a:p>
              <a:pPr marL="285664" indent="-285664">
                <a:buFont typeface="Arial" panose="020B0604020202020204" pitchFamily="34" charset="0"/>
                <a:buChar char="•"/>
              </a:pPr>
              <a:r>
                <a:rPr lang="tr-TR" sz="1000" dirty="0"/>
                <a:t>Mutlak yolla .cshtml uzantısı belirtilmelidir.</a:t>
              </a:r>
            </a:p>
            <a:p>
              <a:pPr marL="285664" indent="-285664">
                <a:buFont typeface="Arial" panose="020B0604020202020204" pitchFamily="34" charset="0"/>
                <a:buChar char="•"/>
              </a:pPr>
              <a:endParaRPr lang="tr-TR" sz="1000" dirty="0"/>
            </a:p>
            <a:p>
              <a:pPr marL="285664" indent="-285664">
                <a:buFont typeface="Arial" panose="020B0604020202020204" pitchFamily="34" charset="0"/>
                <a:buChar char="•"/>
              </a:pPr>
              <a:r>
                <a:rPr lang="tr-TR" sz="1000" dirty="0"/>
                <a:t>Göreceli yolu olan dosya uzantısını .cshtml olarak belirtmeyin</a:t>
              </a:r>
            </a:p>
          </p:txBody>
        </p:sp>
        <p:cxnSp>
          <p:nvCxnSpPr>
            <p:cNvPr id="49" name="Straight Connector 48"/>
            <p:cNvCxnSpPr>
              <a:cxnSpLocks/>
            </p:cNvCxnSpPr>
            <p:nvPr/>
          </p:nvCxnSpPr>
          <p:spPr>
            <a:xfrm>
              <a:off x="8611625" y="1591411"/>
              <a:ext cx="256120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705250" y="2636912"/>
            <a:ext cx="2634336" cy="1184808"/>
            <a:chOff x="3716600" y="5149142"/>
            <a:chExt cx="2635022" cy="1185117"/>
          </a:xfrm>
        </p:grpSpPr>
        <p:sp>
          <p:nvSpPr>
            <p:cNvPr id="54" name="Freeform 53"/>
            <p:cNvSpPr/>
            <p:nvPr/>
          </p:nvSpPr>
          <p:spPr>
            <a:xfrm flipH="1">
              <a:off x="3716600" y="5149142"/>
              <a:ext cx="2635022" cy="1185117"/>
            </a:xfrm>
            <a:custGeom>
              <a:avLst/>
              <a:gdLst>
                <a:gd name="connsiteX0" fmla="*/ 103099 w 3481490"/>
                <a:gd name="connsiteY0" fmla="*/ 0 h 1576021"/>
                <a:gd name="connsiteX1" fmla="*/ 3481490 w 3481490"/>
                <a:gd name="connsiteY1" fmla="*/ 0 h 1576021"/>
                <a:gd name="connsiteX2" fmla="*/ 3481490 w 3481490"/>
                <a:gd name="connsiteY2" fmla="*/ 1576021 h 1576021"/>
                <a:gd name="connsiteX3" fmla="*/ 103099 w 3481490"/>
                <a:gd name="connsiteY3" fmla="*/ 1576021 h 1576021"/>
                <a:gd name="connsiteX4" fmla="*/ 103099 w 3481490"/>
                <a:gd name="connsiteY4" fmla="*/ 891109 h 1576021"/>
                <a:gd name="connsiteX5" fmla="*/ 0 w 3481490"/>
                <a:gd name="connsiteY5" fmla="*/ 788011 h 1576021"/>
                <a:gd name="connsiteX6" fmla="*/ 103099 w 3481490"/>
                <a:gd name="connsiteY6" fmla="*/ 684912 h 157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1490" h="1576021">
                  <a:moveTo>
                    <a:pt x="103099" y="0"/>
                  </a:moveTo>
                  <a:lnTo>
                    <a:pt x="3481490" y="0"/>
                  </a:lnTo>
                  <a:lnTo>
                    <a:pt x="3481490" y="1576021"/>
                  </a:lnTo>
                  <a:lnTo>
                    <a:pt x="103099" y="1576021"/>
                  </a:lnTo>
                  <a:lnTo>
                    <a:pt x="103099" y="891109"/>
                  </a:lnTo>
                  <a:lnTo>
                    <a:pt x="0" y="788011"/>
                  </a:lnTo>
                  <a:lnTo>
                    <a:pt x="103099" y="684912"/>
                  </a:lnTo>
                  <a:close/>
                </a:path>
              </a:pathLst>
            </a:cu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59906" tIns="251934" rIns="359906" rtlCol="0" anchor="t">
              <a:noAutofit/>
            </a:bodyPr>
            <a:lstStyle/>
            <a:p>
              <a:pPr>
                <a:spcBef>
                  <a:spcPts val="1000"/>
                </a:spcBef>
              </a:pPr>
              <a:r>
                <a:rPr lang="tr-TR" sz="1400" b="1" dirty="0">
                  <a:solidFill>
                    <a:schemeClr val="tx1"/>
                  </a:solidFill>
                </a:rPr>
                <a:t>Model</a:t>
              </a:r>
              <a:endParaRPr lang="en-US" sz="1400" b="1" dirty="0">
                <a:solidFill>
                  <a:schemeClr val="tx1"/>
                </a:solidFill>
              </a:endParaRPr>
            </a:p>
            <a:p>
              <a:pPr>
                <a:lnSpc>
                  <a:spcPct val="130000"/>
                </a:lnSpc>
                <a:spcBef>
                  <a:spcPts val="1000"/>
                </a:spcBef>
                <a:buClr>
                  <a:schemeClr val="accent1"/>
                </a:buClr>
              </a:pPr>
              <a:r>
                <a:rPr lang="en-US" sz="1000" dirty="0">
                  <a:solidFill>
                    <a:schemeClr val="tx1">
                      <a:alpha val="70000"/>
                    </a:schemeClr>
                  </a:solidFill>
                </a:rPr>
                <a:t>Control – View </a:t>
              </a:r>
              <a:r>
                <a:rPr lang="en-US" sz="1000" dirty="0" err="1">
                  <a:solidFill>
                    <a:schemeClr val="tx1">
                      <a:alpha val="70000"/>
                    </a:schemeClr>
                  </a:solidFill>
                </a:rPr>
                <a:t>arasından</a:t>
              </a:r>
              <a:r>
                <a:rPr lang="en-US" sz="1000" dirty="0">
                  <a:solidFill>
                    <a:schemeClr val="tx1">
                      <a:alpha val="70000"/>
                    </a:schemeClr>
                  </a:solidFill>
                </a:rPr>
                <a:t> </a:t>
              </a:r>
              <a:r>
                <a:rPr lang="en-US" sz="1000" dirty="0" err="1">
                  <a:solidFill>
                    <a:schemeClr val="tx1">
                      <a:alpha val="70000"/>
                    </a:schemeClr>
                  </a:solidFill>
                </a:rPr>
                <a:t>veri</a:t>
              </a:r>
              <a:r>
                <a:rPr lang="en-US" sz="1000" dirty="0">
                  <a:solidFill>
                    <a:schemeClr val="tx1">
                      <a:alpha val="70000"/>
                    </a:schemeClr>
                  </a:solidFill>
                </a:rPr>
                <a:t> </a:t>
              </a:r>
              <a:r>
                <a:rPr lang="en-US" sz="1000" dirty="0" err="1">
                  <a:solidFill>
                    <a:schemeClr val="tx1">
                      <a:alpha val="70000"/>
                    </a:schemeClr>
                  </a:solidFill>
                </a:rPr>
                <a:t>modeli</a:t>
              </a:r>
              <a:endParaRPr lang="en-US" sz="1000" dirty="0">
                <a:solidFill>
                  <a:schemeClr val="tx1">
                    <a:alpha val="70000"/>
                  </a:schemeClr>
                </a:solidFill>
              </a:endParaRPr>
            </a:p>
          </p:txBody>
        </p:sp>
        <p:cxnSp>
          <p:nvCxnSpPr>
            <p:cNvPr id="55" name="Straight Connector 54"/>
            <p:cNvCxnSpPr/>
            <p:nvPr/>
          </p:nvCxnSpPr>
          <p:spPr>
            <a:xfrm>
              <a:off x="3716600" y="5178795"/>
              <a:ext cx="2561200"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1A1A1337-2F38-4243-945D-6300CF23D0FB}"/>
              </a:ext>
            </a:extLst>
          </p:cNvPr>
          <p:cNvSpPr>
            <a:spLocks noGrp="1"/>
          </p:cNvSpPr>
          <p:nvPr>
            <p:ph type="pic" sz="quarter" idx="12"/>
          </p:nvPr>
        </p:nvSpPr>
        <p:spPr/>
      </p:sp>
      <p:sp>
        <p:nvSpPr>
          <p:cNvPr id="6" name="Dikdörtgen: Köşeleri Yuvarlatılmış 5">
            <a:extLst>
              <a:ext uri="{FF2B5EF4-FFF2-40B4-BE49-F238E27FC236}">
                <a16:creationId xmlns:a16="http://schemas.microsoft.com/office/drawing/2014/main" id="{3B45DEBC-7C01-49DA-AD62-5CDE662FCE2A}"/>
              </a:ext>
            </a:extLst>
          </p:cNvPr>
          <p:cNvSpPr/>
          <p:nvPr/>
        </p:nvSpPr>
        <p:spPr>
          <a:xfrm>
            <a:off x="8813528" y="3644832"/>
            <a:ext cx="966064" cy="4624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b="1" dirty="0" err="1"/>
              <a:t>ViewBag</a:t>
            </a:r>
            <a:endParaRPr lang="tr-TR" sz="1200" b="1" dirty="0"/>
          </a:p>
        </p:txBody>
      </p:sp>
      <p:sp>
        <p:nvSpPr>
          <p:cNvPr id="25" name="Dikdörtgen: Köşeleri Yuvarlatılmış 24">
            <a:extLst>
              <a:ext uri="{FF2B5EF4-FFF2-40B4-BE49-F238E27FC236}">
                <a16:creationId xmlns:a16="http://schemas.microsoft.com/office/drawing/2014/main" id="{52AC9EC4-91CD-4D33-84A2-DB4E80936E4E}"/>
              </a:ext>
            </a:extLst>
          </p:cNvPr>
          <p:cNvSpPr/>
          <p:nvPr/>
        </p:nvSpPr>
        <p:spPr>
          <a:xfrm>
            <a:off x="9921499" y="3644584"/>
            <a:ext cx="966064" cy="4624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b="1" dirty="0" err="1"/>
              <a:t>ViewData</a:t>
            </a:r>
            <a:endParaRPr lang="tr-TR" sz="1200" b="1" dirty="0"/>
          </a:p>
        </p:txBody>
      </p:sp>
      <p:sp>
        <p:nvSpPr>
          <p:cNvPr id="26" name="Dikdörtgen: Köşeleri Yuvarlatılmış 25">
            <a:extLst>
              <a:ext uri="{FF2B5EF4-FFF2-40B4-BE49-F238E27FC236}">
                <a16:creationId xmlns:a16="http://schemas.microsoft.com/office/drawing/2014/main" id="{211F63B2-7F11-4C6C-90A7-452100CEAA89}"/>
              </a:ext>
            </a:extLst>
          </p:cNvPr>
          <p:cNvSpPr/>
          <p:nvPr/>
        </p:nvSpPr>
        <p:spPr>
          <a:xfrm>
            <a:off x="10958956" y="3649666"/>
            <a:ext cx="966064" cy="4624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b="1" dirty="0"/>
              <a:t>Model</a:t>
            </a:r>
          </a:p>
        </p:txBody>
      </p:sp>
      <p:sp>
        <p:nvSpPr>
          <p:cNvPr id="2" name="Ok: Sağ 1">
            <a:extLst>
              <a:ext uri="{FF2B5EF4-FFF2-40B4-BE49-F238E27FC236}">
                <a16:creationId xmlns:a16="http://schemas.microsoft.com/office/drawing/2014/main" id="{1CAD0322-70D8-447F-9912-E57B5BD1A7DE}"/>
              </a:ext>
            </a:extLst>
          </p:cNvPr>
          <p:cNvSpPr/>
          <p:nvPr/>
        </p:nvSpPr>
        <p:spPr>
          <a:xfrm rot="14779515">
            <a:off x="9345396" y="2362463"/>
            <a:ext cx="1153109" cy="486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a:extLst>
              <a:ext uri="{FF2B5EF4-FFF2-40B4-BE49-F238E27FC236}">
                <a16:creationId xmlns:a16="http://schemas.microsoft.com/office/drawing/2014/main" id="{F31F6F8F-C502-4C67-8AA5-EA4E22F7F5AC}"/>
              </a:ext>
            </a:extLst>
          </p:cNvPr>
          <p:cNvSpPr/>
          <p:nvPr/>
        </p:nvSpPr>
        <p:spPr>
          <a:xfrm>
            <a:off x="8849238" y="3303795"/>
            <a:ext cx="3040073" cy="229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600" dirty="0"/>
              <a:t>Data </a:t>
            </a:r>
            <a:r>
              <a:rPr lang="tr-TR" sz="1600" dirty="0" err="1"/>
              <a:t>View</a:t>
            </a:r>
            <a:endParaRPr lang="tr-TR" sz="1600" dirty="0"/>
          </a:p>
        </p:txBody>
      </p:sp>
    </p:spTree>
    <p:extLst>
      <p:ext uri="{BB962C8B-B14F-4D97-AF65-F5344CB8AC3E}">
        <p14:creationId xmlns:p14="http://schemas.microsoft.com/office/powerpoint/2010/main" val="103452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3300"/>
                                        <p:tgtEl>
                                          <p:spTgt spid="9"/>
                                        </p:tgtEl>
                                      </p:cBhvr>
                                    </p:animEffect>
                                  </p:childTnLst>
                                </p:cTn>
                              </p:par>
                              <p:par>
                                <p:cTn id="8" presetID="53" presetClass="entr" presetSubtype="528" fill="hold" grpId="0" nodeType="withEffect">
                                  <p:stCondLst>
                                    <p:cond delay="30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anim calcmode="lin" valueType="num">
                                      <p:cBhvr>
                                        <p:cTn id="13" dur="500" fill="hold"/>
                                        <p:tgtEl>
                                          <p:spTgt spid="3"/>
                                        </p:tgtEl>
                                        <p:attrNameLst>
                                          <p:attrName>ppt_x</p:attrName>
                                        </p:attrNameLst>
                                      </p:cBhvr>
                                      <p:tavLst>
                                        <p:tav tm="0">
                                          <p:val>
                                            <p:fltVal val="0.5"/>
                                          </p:val>
                                        </p:tav>
                                        <p:tav tm="100000">
                                          <p:val>
                                            <p:strVal val="#ppt_x"/>
                                          </p:val>
                                        </p:tav>
                                      </p:tavLst>
                                    </p:anim>
                                    <p:anim calcmode="lin" valueType="num">
                                      <p:cBhvr>
                                        <p:cTn id="14" dur="500" fill="hold"/>
                                        <p:tgtEl>
                                          <p:spTgt spid="3"/>
                                        </p:tgtEl>
                                        <p:attrNameLst>
                                          <p:attrName>ppt_y</p:attrName>
                                        </p:attrNameLst>
                                      </p:cBhvr>
                                      <p:tavLst>
                                        <p:tav tm="0">
                                          <p:val>
                                            <p:fltVal val="0.5"/>
                                          </p:val>
                                        </p:tav>
                                        <p:tav tm="100000">
                                          <p:val>
                                            <p:strVal val="#ppt_y"/>
                                          </p:val>
                                        </p:tav>
                                      </p:tavLst>
                                    </p:anim>
                                  </p:childTnLst>
                                </p:cTn>
                              </p:par>
                              <p:par>
                                <p:cTn id="15" presetID="22" presetClass="entr" presetSubtype="8" fill="hold" nodeType="withEffect">
                                  <p:stCondLst>
                                    <p:cond delay="130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6" presetClass="emph" presetSubtype="0" accel="50000" decel="50000" autoRev="1" fill="hold" nodeType="withEffect">
                                  <p:stCondLst>
                                    <p:cond delay="1300"/>
                                  </p:stCondLst>
                                  <p:childTnLst>
                                    <p:animScale>
                                      <p:cBhvr>
                                        <p:cTn id="19" dur="500" fill="hold"/>
                                        <p:tgtEl>
                                          <p:spTgt spid="13"/>
                                        </p:tgtEl>
                                      </p:cBhvr>
                                      <p:by x="105000" y="105000"/>
                                    </p:animScale>
                                  </p:childTnLst>
                                </p:cTn>
                              </p:par>
                              <p:par>
                                <p:cTn id="20" presetID="22" presetClass="entr" presetSubtype="8" fill="hold" grpId="0" nodeType="withEffect">
                                  <p:stCondLst>
                                    <p:cond delay="100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par>
                                <p:cTn id="23" presetID="6" presetClass="emph" presetSubtype="0" accel="50000" decel="50000" autoRev="1" fill="hold" grpId="1" nodeType="withEffect">
                                  <p:stCondLst>
                                    <p:cond delay="1000"/>
                                  </p:stCondLst>
                                  <p:childTnLst>
                                    <p:animScale>
                                      <p:cBhvr>
                                        <p:cTn id="24" dur="500" fill="hold"/>
                                        <p:tgtEl>
                                          <p:spTgt spid="29"/>
                                        </p:tgtEl>
                                      </p:cBhvr>
                                      <p:by x="120000" y="120000"/>
                                    </p:animScale>
                                  </p:childTnLst>
                                </p:cTn>
                              </p:par>
                              <p:par>
                                <p:cTn id="25" presetID="22" presetClass="entr" presetSubtype="8" fill="hold" grpId="0" nodeType="withEffect">
                                  <p:stCondLst>
                                    <p:cond delay="160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par>
                                <p:cTn id="28" presetID="6" presetClass="emph" presetSubtype="0" accel="50000" decel="50000" autoRev="1" fill="hold" grpId="1" nodeType="withEffect">
                                  <p:stCondLst>
                                    <p:cond delay="1700"/>
                                  </p:stCondLst>
                                  <p:childTnLst>
                                    <p:animScale>
                                      <p:cBhvr>
                                        <p:cTn id="29" dur="500" fill="hold"/>
                                        <p:tgtEl>
                                          <p:spTgt spid="30"/>
                                        </p:tgtEl>
                                      </p:cBhvr>
                                      <p:by x="120000" y="120000"/>
                                    </p:animScale>
                                  </p:childTnLst>
                                </p:cTn>
                              </p:par>
                              <p:par>
                                <p:cTn id="30" presetID="22" presetClass="entr" presetSubtype="8" fill="hold" nodeType="withEffect">
                                  <p:stCondLst>
                                    <p:cond delay="210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par>
                                <p:cTn id="33" presetID="6" presetClass="emph" presetSubtype="0" accel="50000" decel="50000" autoRev="1" fill="hold" nodeType="withEffect">
                                  <p:stCondLst>
                                    <p:cond delay="2200"/>
                                  </p:stCondLst>
                                  <p:childTnLst>
                                    <p:animScale>
                                      <p:cBhvr>
                                        <p:cTn id="34" dur="500" fill="hold"/>
                                        <p:tgtEl>
                                          <p:spTgt spid="47"/>
                                        </p:tgtEl>
                                      </p:cBhvr>
                                      <p:by x="105000" y="105000"/>
                                    </p:animScale>
                                  </p:childTnLst>
                                </p:cTn>
                              </p:par>
                              <p:par>
                                <p:cTn id="35" presetID="22" presetClass="entr" presetSubtype="2" fill="hold" grpId="0" nodeType="withEffect">
                                  <p:stCondLst>
                                    <p:cond delay="300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par>
                                <p:cTn id="38" presetID="6" presetClass="emph" presetSubtype="0" accel="50000" decel="50000" autoRev="1" fill="hold" grpId="1" nodeType="withEffect">
                                  <p:stCondLst>
                                    <p:cond delay="3000"/>
                                  </p:stCondLst>
                                  <p:childTnLst>
                                    <p:animScale>
                                      <p:cBhvr>
                                        <p:cTn id="39" dur="500" fill="hold"/>
                                        <p:tgtEl>
                                          <p:spTgt spid="10"/>
                                        </p:tgtEl>
                                      </p:cBhvr>
                                      <p:by x="120000" y="120000"/>
                                    </p:animScale>
                                  </p:childTnLst>
                                </p:cTn>
                              </p:par>
                              <p:par>
                                <p:cTn id="40" presetID="22" presetClass="entr" presetSubtype="2" fill="hold" nodeType="withEffect">
                                  <p:stCondLst>
                                    <p:cond delay="3300"/>
                                  </p:stCondLst>
                                  <p:childTnLst>
                                    <p:set>
                                      <p:cBhvr>
                                        <p:cTn id="41" dur="1" fill="hold">
                                          <p:stCondLst>
                                            <p:cond delay="0"/>
                                          </p:stCondLst>
                                        </p:cTn>
                                        <p:tgtEl>
                                          <p:spTgt spid="53"/>
                                        </p:tgtEl>
                                        <p:attrNameLst>
                                          <p:attrName>style.visibility</p:attrName>
                                        </p:attrNameLst>
                                      </p:cBhvr>
                                      <p:to>
                                        <p:strVal val="visible"/>
                                      </p:to>
                                    </p:set>
                                    <p:animEffect transition="in" filter="wipe(right)">
                                      <p:cBhvr>
                                        <p:cTn id="42" dur="500"/>
                                        <p:tgtEl>
                                          <p:spTgt spid="53"/>
                                        </p:tgtEl>
                                      </p:cBhvr>
                                    </p:animEffect>
                                  </p:childTnLst>
                                </p:cTn>
                              </p:par>
                              <p:par>
                                <p:cTn id="43" presetID="6" presetClass="emph" presetSubtype="0" accel="50000" decel="50000" autoRev="1" fill="hold" nodeType="withEffect">
                                  <p:stCondLst>
                                    <p:cond delay="3400"/>
                                  </p:stCondLst>
                                  <p:childTnLst>
                                    <p:animScale>
                                      <p:cBhvr>
                                        <p:cTn id="44" dur="500" fill="hold"/>
                                        <p:tgtEl>
                                          <p:spTgt spid="53"/>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down)">
                                      <p:cBhvr>
                                        <p:cTn id="49" dur="500"/>
                                        <p:tgtEl>
                                          <p:spTgt spid="2"/>
                                        </p:tgtEl>
                                      </p:cBhvr>
                                    </p:animEffect>
                                  </p:childTnLst>
                                </p:cTn>
                              </p:par>
                            </p:childTnLst>
                          </p:cTn>
                        </p:par>
                        <p:par>
                          <p:cTn id="50" fill="hold">
                            <p:stCondLst>
                              <p:cond delay="500"/>
                            </p:stCondLst>
                            <p:childTnLst>
                              <p:par>
                                <p:cTn id="51" presetID="14" presetClass="entr" presetSubtype="5"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randombar(vertical)">
                                      <p:cBhvr>
                                        <p:cTn id="53" dur="500"/>
                                        <p:tgtEl>
                                          <p:spTgt spid="7"/>
                                        </p:tgtEl>
                                      </p:cBhvr>
                                    </p:animEffect>
                                  </p:childTnLst>
                                </p:cTn>
                              </p:par>
                            </p:childTnLst>
                          </p:cTn>
                        </p:par>
                        <p:par>
                          <p:cTn id="54" fill="hold">
                            <p:stCondLst>
                              <p:cond delay="1000"/>
                            </p:stCondLst>
                            <p:childTnLst>
                              <p:par>
                                <p:cTn id="55" presetID="4" presetClass="entr" presetSubtype="32"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ox(out)">
                                      <p:cBhvr>
                                        <p:cTn id="57" dur="1000"/>
                                        <p:tgtEl>
                                          <p:spTgt spid="6"/>
                                        </p:tgtEl>
                                      </p:cBhvr>
                                    </p:animEffect>
                                  </p:childTnLst>
                                </p:cTn>
                              </p:par>
                            </p:childTnLst>
                          </p:cTn>
                        </p:par>
                        <p:par>
                          <p:cTn id="58" fill="hold">
                            <p:stCondLst>
                              <p:cond delay="2000"/>
                            </p:stCondLst>
                            <p:childTnLst>
                              <p:par>
                                <p:cTn id="59" presetID="4" presetClass="entr" presetSubtype="32"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box(out)">
                                      <p:cBhvr>
                                        <p:cTn id="61" dur="1000"/>
                                        <p:tgtEl>
                                          <p:spTgt spid="25"/>
                                        </p:tgtEl>
                                      </p:cBhvr>
                                    </p:animEffect>
                                  </p:childTnLst>
                                </p:cTn>
                              </p:par>
                            </p:childTnLst>
                          </p:cTn>
                        </p:par>
                        <p:par>
                          <p:cTn id="62" fill="hold">
                            <p:stCondLst>
                              <p:cond delay="3000"/>
                            </p:stCondLst>
                            <p:childTnLst>
                              <p:par>
                                <p:cTn id="63" presetID="4" presetClass="entr" presetSubtype="32"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box(out)">
                                      <p:cBhvr>
                                        <p:cTn id="6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10" grpId="0" animBg="1"/>
      <p:bldP spid="10" grpId="1" animBg="1"/>
      <p:bldP spid="29" grpId="0" animBg="1"/>
      <p:bldP spid="29" grpId="1" animBg="1"/>
      <p:bldP spid="30" grpId="0" animBg="1"/>
      <p:bldP spid="30" grpId="1" animBg="1"/>
      <p:bldP spid="6" grpId="0" animBg="1"/>
      <p:bldP spid="25" grpId="0" animBg="1"/>
      <p:bldP spid="26" grpId="0" animBg="1"/>
      <p:bldP spid="2"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4E865-8AD3-437D-8309-1C106DA29906}"/>
              </a:ext>
            </a:extLst>
          </p:cNvPr>
          <p:cNvSpPr>
            <a:spLocks noGrp="1"/>
          </p:cNvSpPr>
          <p:nvPr>
            <p:ph type="title"/>
          </p:nvPr>
        </p:nvSpPr>
        <p:spPr/>
        <p:txBody>
          <a:bodyPr/>
          <a:lstStyle/>
          <a:p>
            <a:r>
              <a:rPr lang="en-US" dirty="0"/>
              <a:t>Custom Validation</a:t>
            </a:r>
            <a:endParaRPr lang="tr-TR" dirty="0"/>
          </a:p>
        </p:txBody>
      </p:sp>
      <p:sp>
        <p:nvSpPr>
          <p:cNvPr id="3" name="Content Placeholder 2">
            <a:extLst>
              <a:ext uri="{FF2B5EF4-FFF2-40B4-BE49-F238E27FC236}">
                <a16:creationId xmlns:a16="http://schemas.microsoft.com/office/drawing/2014/main" id="{C7CABE8B-3596-4289-AB56-6067602D264B}"/>
              </a:ext>
            </a:extLst>
          </p:cNvPr>
          <p:cNvSpPr>
            <a:spLocks noGrp="1"/>
          </p:cNvSpPr>
          <p:nvPr>
            <p:ph idx="1"/>
          </p:nvPr>
        </p:nvSpPr>
        <p:spPr/>
        <p:txBody>
          <a:bodyPr/>
          <a:lstStyle/>
          <a:p>
            <a:r>
              <a:rPr lang="en-US" dirty="0" err="1"/>
              <a:t>ValidationAttribute</a:t>
            </a:r>
            <a:endParaRPr lang="tr-TR" dirty="0"/>
          </a:p>
        </p:txBody>
      </p:sp>
    </p:spTree>
    <p:extLst>
      <p:ext uri="{BB962C8B-B14F-4D97-AF65-F5344CB8AC3E}">
        <p14:creationId xmlns:p14="http://schemas.microsoft.com/office/powerpoint/2010/main" val="84668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5A48E5E-17BA-4897-968D-BE4689845F48}"/>
              </a:ext>
            </a:extLst>
          </p:cNvPr>
          <p:cNvSpPr>
            <a:spLocks noGrp="1"/>
          </p:cNvSpPr>
          <p:nvPr>
            <p:ph type="title"/>
          </p:nvPr>
        </p:nvSpPr>
        <p:spPr>
          <a:xfrm>
            <a:off x="592158" y="325985"/>
            <a:ext cx="10902855" cy="1228780"/>
          </a:xfrm>
        </p:spPr>
        <p:txBody>
          <a:bodyPr/>
          <a:lstStyle/>
          <a:p>
            <a:r>
              <a:rPr lang="tr-TR" sz="3599" dirty="0" err="1"/>
              <a:t>Layout</a:t>
            </a:r>
            <a:r>
              <a:rPr lang="tr-TR" sz="3599" dirty="0"/>
              <a:t>, </a:t>
            </a:r>
            <a:r>
              <a:rPr lang="tr-TR" sz="3599" dirty="0" err="1"/>
              <a:t>Section</a:t>
            </a:r>
            <a:r>
              <a:rPr lang="tr-TR" sz="3599" dirty="0"/>
              <a:t>, _</a:t>
            </a:r>
            <a:r>
              <a:rPr lang="tr-TR" sz="3599" dirty="0" err="1"/>
              <a:t>ViewStart</a:t>
            </a:r>
            <a:r>
              <a:rPr lang="tr-TR" sz="3599" dirty="0"/>
              <a:t>, _</a:t>
            </a:r>
            <a:r>
              <a:rPr lang="tr-TR" sz="3599" dirty="0" err="1"/>
              <a:t>ViewImports</a:t>
            </a:r>
            <a:endParaRPr lang="tr-TR" sz="3599" dirty="0"/>
          </a:p>
        </p:txBody>
      </p:sp>
      <p:sp>
        <p:nvSpPr>
          <p:cNvPr id="3" name="İçerik Yer Tutucusu 2">
            <a:extLst>
              <a:ext uri="{FF2B5EF4-FFF2-40B4-BE49-F238E27FC236}">
                <a16:creationId xmlns:a16="http://schemas.microsoft.com/office/drawing/2014/main" id="{75254ED9-2406-4396-9C00-D955818FC1CD}"/>
              </a:ext>
            </a:extLst>
          </p:cNvPr>
          <p:cNvSpPr>
            <a:spLocks noGrp="1"/>
          </p:cNvSpPr>
          <p:nvPr>
            <p:ph idx="1"/>
          </p:nvPr>
        </p:nvSpPr>
        <p:spPr>
          <a:xfrm>
            <a:off x="592158" y="1554765"/>
            <a:ext cx="9751060" cy="4572000"/>
          </a:xfrm>
        </p:spPr>
        <p:txBody>
          <a:bodyPr>
            <a:normAutofit/>
          </a:bodyPr>
          <a:lstStyle/>
          <a:p>
            <a:r>
              <a:rPr lang="tr-TR" sz="3200" dirty="0" err="1">
                <a:solidFill>
                  <a:schemeClr val="tx1">
                    <a:lumMod val="95000"/>
                  </a:schemeClr>
                </a:solidFill>
              </a:rPr>
              <a:t>Layout</a:t>
            </a:r>
            <a:r>
              <a:rPr lang="tr-TR" sz="3200" dirty="0">
                <a:solidFill>
                  <a:schemeClr val="tx1">
                    <a:lumMod val="95000"/>
                  </a:schemeClr>
                </a:solidFill>
              </a:rPr>
              <a:t>,</a:t>
            </a:r>
          </a:p>
          <a:p>
            <a:r>
              <a:rPr lang="tr-TR" sz="3200" dirty="0" err="1">
                <a:solidFill>
                  <a:schemeClr val="tx1">
                    <a:lumMod val="95000"/>
                  </a:schemeClr>
                </a:solidFill>
              </a:rPr>
              <a:t>Section</a:t>
            </a:r>
            <a:r>
              <a:rPr lang="tr-TR" sz="3200" dirty="0">
                <a:solidFill>
                  <a:schemeClr val="tx1">
                    <a:lumMod val="95000"/>
                  </a:schemeClr>
                </a:solidFill>
              </a:rPr>
              <a:t>,</a:t>
            </a:r>
          </a:p>
          <a:p>
            <a:r>
              <a:rPr lang="tr-TR" sz="3200" dirty="0">
                <a:solidFill>
                  <a:schemeClr val="tx1">
                    <a:lumMod val="95000"/>
                  </a:schemeClr>
                </a:solidFill>
              </a:rPr>
              <a:t>_</a:t>
            </a:r>
            <a:r>
              <a:rPr lang="tr-TR" sz="3200" dirty="0" err="1">
                <a:solidFill>
                  <a:schemeClr val="tx1">
                    <a:lumMod val="95000"/>
                  </a:schemeClr>
                </a:solidFill>
              </a:rPr>
              <a:t>ViewStart</a:t>
            </a:r>
            <a:r>
              <a:rPr lang="tr-TR" sz="3200" dirty="0">
                <a:solidFill>
                  <a:schemeClr val="tx1">
                    <a:lumMod val="95000"/>
                  </a:schemeClr>
                </a:solidFill>
              </a:rPr>
              <a:t>,</a:t>
            </a:r>
          </a:p>
          <a:p>
            <a:r>
              <a:rPr lang="tr-TR" sz="3200" dirty="0">
                <a:solidFill>
                  <a:schemeClr val="tx1">
                    <a:lumMod val="95000"/>
                  </a:schemeClr>
                </a:solidFill>
              </a:rPr>
              <a:t>_</a:t>
            </a:r>
            <a:r>
              <a:rPr lang="tr-TR" sz="3200" dirty="0" err="1">
                <a:solidFill>
                  <a:schemeClr val="tx1">
                    <a:lumMod val="95000"/>
                  </a:schemeClr>
                </a:solidFill>
              </a:rPr>
              <a:t>ViewImports</a:t>
            </a:r>
            <a:endParaRPr lang="tr-TR" sz="3200" dirty="0">
              <a:solidFill>
                <a:schemeClr val="tx1">
                  <a:lumMod val="95000"/>
                </a:schemeClr>
              </a:solidFill>
            </a:endParaRPr>
          </a:p>
        </p:txBody>
      </p:sp>
      <p:sp>
        <p:nvSpPr>
          <p:cNvPr id="4" name="Dikdörtgen: Köşeleri Yuvarlatılmış 3">
            <a:extLst>
              <a:ext uri="{FF2B5EF4-FFF2-40B4-BE49-F238E27FC236}">
                <a16:creationId xmlns:a16="http://schemas.microsoft.com/office/drawing/2014/main" id="{FA004560-43E0-49FE-8C17-844D88B8BE54}"/>
              </a:ext>
            </a:extLst>
          </p:cNvPr>
          <p:cNvSpPr/>
          <p:nvPr/>
        </p:nvSpPr>
        <p:spPr>
          <a:xfrm>
            <a:off x="4294212" y="1665851"/>
            <a:ext cx="4608512" cy="396044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sp>
        <p:nvSpPr>
          <p:cNvPr id="12" name="Dikdörtgen: Köşeleri Yuvarlatılmış 11">
            <a:extLst>
              <a:ext uri="{FF2B5EF4-FFF2-40B4-BE49-F238E27FC236}">
                <a16:creationId xmlns:a16="http://schemas.microsoft.com/office/drawing/2014/main" id="{E2436151-E5F0-4DDA-B48A-16030086A707}"/>
              </a:ext>
            </a:extLst>
          </p:cNvPr>
          <p:cNvSpPr/>
          <p:nvPr/>
        </p:nvSpPr>
        <p:spPr>
          <a:xfrm>
            <a:off x="4834439" y="1665851"/>
            <a:ext cx="3384376" cy="6480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err="1"/>
              <a:t>Header</a:t>
            </a:r>
            <a:endParaRPr lang="tr-TR" dirty="0"/>
          </a:p>
        </p:txBody>
      </p:sp>
      <p:sp>
        <p:nvSpPr>
          <p:cNvPr id="15" name="Dikdörtgen: Köşeleri Yuvarlatılmış 14">
            <a:extLst>
              <a:ext uri="{FF2B5EF4-FFF2-40B4-BE49-F238E27FC236}">
                <a16:creationId xmlns:a16="http://schemas.microsoft.com/office/drawing/2014/main" id="{13EA7D5E-D79E-4422-BD7D-8BA20BF836A8}"/>
              </a:ext>
            </a:extLst>
          </p:cNvPr>
          <p:cNvSpPr/>
          <p:nvPr/>
        </p:nvSpPr>
        <p:spPr>
          <a:xfrm>
            <a:off x="4294212" y="2313924"/>
            <a:ext cx="1080120" cy="287822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tr-TR" sz="2000" dirty="0"/>
              <a:t>Menu</a:t>
            </a:r>
            <a:endParaRPr lang="tr-TR" dirty="0"/>
          </a:p>
        </p:txBody>
      </p:sp>
      <p:sp>
        <p:nvSpPr>
          <p:cNvPr id="16" name="Dikdörtgen: Köşeleri Yuvarlatılmış 15">
            <a:extLst>
              <a:ext uri="{FF2B5EF4-FFF2-40B4-BE49-F238E27FC236}">
                <a16:creationId xmlns:a16="http://schemas.microsoft.com/office/drawing/2014/main" id="{3C213ADF-0C65-4A5F-BE63-DAC5069093B8}"/>
              </a:ext>
            </a:extLst>
          </p:cNvPr>
          <p:cNvSpPr/>
          <p:nvPr/>
        </p:nvSpPr>
        <p:spPr>
          <a:xfrm>
            <a:off x="5374332" y="2313923"/>
            <a:ext cx="3456384" cy="287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Content</a:t>
            </a:r>
          </a:p>
        </p:txBody>
      </p:sp>
      <p:sp>
        <p:nvSpPr>
          <p:cNvPr id="17" name="Dikdörtgen: Köşeleri Yuvarlatılmış 16">
            <a:extLst>
              <a:ext uri="{FF2B5EF4-FFF2-40B4-BE49-F238E27FC236}">
                <a16:creationId xmlns:a16="http://schemas.microsoft.com/office/drawing/2014/main" id="{9089E83B-DE0D-4D28-81FE-9AFB4FD64CFB}"/>
              </a:ext>
            </a:extLst>
          </p:cNvPr>
          <p:cNvSpPr/>
          <p:nvPr/>
        </p:nvSpPr>
        <p:spPr>
          <a:xfrm>
            <a:off x="4798268" y="5192149"/>
            <a:ext cx="3600400" cy="43414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tr-TR" dirty="0" err="1"/>
              <a:t>Footer</a:t>
            </a:r>
            <a:endParaRPr lang="tr-TR" dirty="0"/>
          </a:p>
        </p:txBody>
      </p:sp>
      <p:sp>
        <p:nvSpPr>
          <p:cNvPr id="18" name="Dikdörtgen 17">
            <a:extLst>
              <a:ext uri="{FF2B5EF4-FFF2-40B4-BE49-F238E27FC236}">
                <a16:creationId xmlns:a16="http://schemas.microsoft.com/office/drawing/2014/main" id="{CDBF5F4E-31A8-4A77-AAA5-BEB5F2FFB76A}"/>
              </a:ext>
            </a:extLst>
          </p:cNvPr>
          <p:cNvSpPr/>
          <p:nvPr/>
        </p:nvSpPr>
        <p:spPr>
          <a:xfrm>
            <a:off x="9694812" y="1844824"/>
            <a:ext cx="2088232" cy="21602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dirty="0"/>
              <a:t>PAGE</a:t>
            </a:r>
          </a:p>
        </p:txBody>
      </p:sp>
    </p:spTree>
    <p:extLst>
      <p:ext uri="{BB962C8B-B14F-4D97-AF65-F5344CB8AC3E}">
        <p14:creationId xmlns:p14="http://schemas.microsoft.com/office/powerpoint/2010/main" val="4232563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CA37A34-36D6-4415-B6B6-60633FDE29DE}"/>
              </a:ext>
            </a:extLst>
          </p:cNvPr>
          <p:cNvSpPr>
            <a:spLocks noGrp="1"/>
          </p:cNvSpPr>
          <p:nvPr>
            <p:ph type="title"/>
          </p:nvPr>
        </p:nvSpPr>
        <p:spPr>
          <a:xfrm>
            <a:off x="645943" y="453493"/>
            <a:ext cx="9402274" cy="1400165"/>
          </a:xfrm>
        </p:spPr>
        <p:txBody>
          <a:bodyPr/>
          <a:lstStyle/>
          <a:p>
            <a:r>
              <a:rPr lang="tr-TR" dirty="0"/>
              <a:t>Routing</a:t>
            </a:r>
          </a:p>
        </p:txBody>
      </p:sp>
      <p:cxnSp>
        <p:nvCxnSpPr>
          <p:cNvPr id="6" name="Düz Bağlayıcı 5">
            <a:extLst>
              <a:ext uri="{FF2B5EF4-FFF2-40B4-BE49-F238E27FC236}">
                <a16:creationId xmlns:a16="http://schemas.microsoft.com/office/drawing/2014/main" id="{C0C2AF39-AF06-4D52-8D56-518AC3EA9B56}"/>
              </a:ext>
            </a:extLst>
          </p:cNvPr>
          <p:cNvCxnSpPr>
            <a:cxnSpLocks/>
          </p:cNvCxnSpPr>
          <p:nvPr/>
        </p:nvCxnSpPr>
        <p:spPr>
          <a:xfrm>
            <a:off x="421739" y="2165085"/>
            <a:ext cx="1" cy="959734"/>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8" name="Düz Ok Bağlayıcısı 7">
            <a:extLst>
              <a:ext uri="{FF2B5EF4-FFF2-40B4-BE49-F238E27FC236}">
                <a16:creationId xmlns:a16="http://schemas.microsoft.com/office/drawing/2014/main" id="{D9496C88-6EE2-4546-B163-C8C9822DF697}"/>
              </a:ext>
            </a:extLst>
          </p:cNvPr>
          <p:cNvCxnSpPr/>
          <p:nvPr/>
        </p:nvCxnSpPr>
        <p:spPr>
          <a:xfrm>
            <a:off x="428913" y="3124818"/>
            <a:ext cx="1064602" cy="0"/>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 name="Düz Ok Bağlayıcısı 9">
            <a:extLst>
              <a:ext uri="{FF2B5EF4-FFF2-40B4-BE49-F238E27FC236}">
                <a16:creationId xmlns:a16="http://schemas.microsoft.com/office/drawing/2014/main" id="{F29F3FF1-97C5-4C73-86A4-677E24FA351B}"/>
              </a:ext>
            </a:extLst>
          </p:cNvPr>
          <p:cNvCxnSpPr/>
          <p:nvPr/>
        </p:nvCxnSpPr>
        <p:spPr>
          <a:xfrm>
            <a:off x="428913" y="2165085"/>
            <a:ext cx="1064602" cy="0"/>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
        <p:nvSpPr>
          <p:cNvPr id="11" name="Metin kutusu 10">
            <a:extLst>
              <a:ext uri="{FF2B5EF4-FFF2-40B4-BE49-F238E27FC236}">
                <a16:creationId xmlns:a16="http://schemas.microsoft.com/office/drawing/2014/main" id="{B2658EE6-0F8E-4840-AD85-A3A4A0FCC0EE}"/>
              </a:ext>
            </a:extLst>
          </p:cNvPr>
          <p:cNvSpPr txBox="1"/>
          <p:nvPr/>
        </p:nvSpPr>
        <p:spPr>
          <a:xfrm>
            <a:off x="1500689" y="1980468"/>
            <a:ext cx="2769908" cy="461417"/>
          </a:xfrm>
          <a:prstGeom prst="rect">
            <a:avLst/>
          </a:prstGeom>
          <a:noFill/>
        </p:spPr>
        <p:txBody>
          <a:bodyPr wrap="none" rtlCol="0">
            <a:spAutoFit/>
          </a:bodyPr>
          <a:lstStyle/>
          <a:p>
            <a:r>
              <a:rPr lang="tr-TR" sz="2399" dirty="0"/>
              <a:t>Geleneksel Routing</a:t>
            </a:r>
          </a:p>
        </p:txBody>
      </p:sp>
      <p:sp>
        <p:nvSpPr>
          <p:cNvPr id="12" name="Metin kutusu 11">
            <a:extLst>
              <a:ext uri="{FF2B5EF4-FFF2-40B4-BE49-F238E27FC236}">
                <a16:creationId xmlns:a16="http://schemas.microsoft.com/office/drawing/2014/main" id="{22B3E3B3-7F31-4B32-B087-D6FDCB087323}"/>
              </a:ext>
            </a:extLst>
          </p:cNvPr>
          <p:cNvSpPr txBox="1"/>
          <p:nvPr/>
        </p:nvSpPr>
        <p:spPr>
          <a:xfrm>
            <a:off x="1609098" y="2895575"/>
            <a:ext cx="2538689" cy="461417"/>
          </a:xfrm>
          <a:prstGeom prst="rect">
            <a:avLst/>
          </a:prstGeom>
          <a:noFill/>
        </p:spPr>
        <p:txBody>
          <a:bodyPr wrap="none" rtlCol="0">
            <a:spAutoFit/>
          </a:bodyPr>
          <a:lstStyle/>
          <a:p>
            <a:r>
              <a:rPr lang="tr-TR" sz="2399" dirty="0" err="1"/>
              <a:t>Attribute</a:t>
            </a:r>
            <a:r>
              <a:rPr lang="tr-TR" sz="2399" dirty="0"/>
              <a:t> Routing</a:t>
            </a:r>
          </a:p>
        </p:txBody>
      </p:sp>
      <p:sp>
        <p:nvSpPr>
          <p:cNvPr id="7" name="Dikdörtgen 6">
            <a:extLst>
              <a:ext uri="{FF2B5EF4-FFF2-40B4-BE49-F238E27FC236}">
                <a16:creationId xmlns:a16="http://schemas.microsoft.com/office/drawing/2014/main" id="{F2123BAD-F825-4D8C-85BB-55B9C9EE27D5}"/>
              </a:ext>
            </a:extLst>
          </p:cNvPr>
          <p:cNvSpPr/>
          <p:nvPr/>
        </p:nvSpPr>
        <p:spPr>
          <a:xfrm>
            <a:off x="4490181" y="1835584"/>
            <a:ext cx="3437866" cy="338466"/>
          </a:xfrm>
          <a:prstGeom prst="rect">
            <a:avLst/>
          </a:prstGeom>
          <a:noFill/>
        </p:spPr>
        <p:txBody>
          <a:bodyPr wrap="none">
            <a:spAutoFit/>
          </a:bodyPr>
          <a:lstStyle/>
          <a:p>
            <a:r>
              <a:rPr lang="tr-TR" sz="1600" dirty="0" err="1">
                <a:solidFill>
                  <a:srgbClr val="000000"/>
                </a:solidFill>
                <a:latin typeface="Consolas" panose="020B0609020204030204" pitchFamily="49" charset="0"/>
              </a:rPr>
              <a:t>app.UseMvcWithDefaultRoute</a:t>
            </a:r>
            <a:r>
              <a:rPr lang="tr-TR" sz="1600" dirty="0">
                <a:solidFill>
                  <a:srgbClr val="000000"/>
                </a:solidFill>
                <a:latin typeface="Consolas" panose="020B0609020204030204" pitchFamily="49" charset="0"/>
              </a:rPr>
              <a:t>();</a:t>
            </a:r>
          </a:p>
        </p:txBody>
      </p:sp>
      <p:sp>
        <p:nvSpPr>
          <p:cNvPr id="13" name="Dikdörtgen 12">
            <a:extLst>
              <a:ext uri="{FF2B5EF4-FFF2-40B4-BE49-F238E27FC236}">
                <a16:creationId xmlns:a16="http://schemas.microsoft.com/office/drawing/2014/main" id="{0A9AF481-0947-48D1-A288-BB4E7D33426C}"/>
              </a:ext>
            </a:extLst>
          </p:cNvPr>
          <p:cNvSpPr/>
          <p:nvPr/>
        </p:nvSpPr>
        <p:spPr>
          <a:xfrm>
            <a:off x="4476752" y="2299811"/>
            <a:ext cx="5961755" cy="338466"/>
          </a:xfrm>
          <a:prstGeom prst="rect">
            <a:avLst/>
          </a:prstGeom>
          <a:noFill/>
        </p:spPr>
        <p:txBody>
          <a:bodyPr wrap="square">
            <a:spAutoFit/>
          </a:bodyPr>
          <a:lstStyle/>
          <a:p>
            <a:r>
              <a:rPr lang="tr-TR" sz="1600" dirty="0" err="1">
                <a:solidFill>
                  <a:srgbClr val="000000"/>
                </a:solidFill>
                <a:latin typeface="Consolas" panose="020B0609020204030204" pitchFamily="49" charset="0"/>
              </a:rPr>
              <a:t>app.UseMvc</a:t>
            </a:r>
            <a:r>
              <a:rPr lang="tr-TR"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Action&lt;</a:t>
            </a:r>
            <a:r>
              <a:rPr lang="en-US" sz="1600" dirty="0" err="1">
                <a:solidFill>
                  <a:srgbClr val="0000FF"/>
                </a:solidFill>
                <a:latin typeface="Consolas" panose="020B0609020204030204" pitchFamily="49" charset="0"/>
              </a:rPr>
              <a:t>IRouteBuilder</a:t>
            </a:r>
            <a:r>
              <a:rPr lang="en-US" sz="1600" dirty="0">
                <a:solidFill>
                  <a:srgbClr val="0000FF"/>
                </a:solidFill>
                <a:latin typeface="Consolas" panose="020B0609020204030204" pitchFamily="49" charset="0"/>
              </a:rPr>
              <a:t>&gt;</a:t>
            </a:r>
            <a:r>
              <a:rPr lang="en-US" sz="1600" dirty="0"/>
              <a:t> </a:t>
            </a:r>
            <a:r>
              <a:rPr lang="en-US" sz="1600" dirty="0" err="1">
                <a:solidFill>
                  <a:srgbClr val="000000"/>
                </a:solidFill>
                <a:latin typeface="Consolas" panose="020B0609020204030204" pitchFamily="49" charset="0"/>
              </a:rPr>
              <a:t>configureRoutes</a:t>
            </a:r>
            <a:r>
              <a:rPr lang="tr-TR" sz="1600" dirty="0">
                <a:solidFill>
                  <a:srgbClr val="000000"/>
                </a:solidFill>
                <a:latin typeface="Consolas" panose="020B0609020204030204" pitchFamily="49" charset="0"/>
              </a:rPr>
              <a:t>);</a:t>
            </a:r>
          </a:p>
        </p:txBody>
      </p:sp>
      <p:sp>
        <p:nvSpPr>
          <p:cNvPr id="14" name="Dikdörtgen 13">
            <a:extLst>
              <a:ext uri="{FF2B5EF4-FFF2-40B4-BE49-F238E27FC236}">
                <a16:creationId xmlns:a16="http://schemas.microsoft.com/office/drawing/2014/main" id="{7D0E1969-99F6-435D-B53A-F48326A33A8A}"/>
              </a:ext>
            </a:extLst>
          </p:cNvPr>
          <p:cNvSpPr/>
          <p:nvPr/>
        </p:nvSpPr>
        <p:spPr>
          <a:xfrm>
            <a:off x="4510236" y="3022476"/>
            <a:ext cx="3774410" cy="338466"/>
          </a:xfrm>
          <a:prstGeom prst="rect">
            <a:avLst/>
          </a:prstGeom>
          <a:noFill/>
        </p:spPr>
        <p:txBody>
          <a:bodyPr wrap="none">
            <a:spAutoFit/>
          </a:bodyPr>
          <a:lstStyle/>
          <a:p>
            <a:r>
              <a:rPr lang="tr-TR" sz="1600" dirty="0" err="1">
                <a:solidFill>
                  <a:srgbClr val="000000"/>
                </a:solidFill>
                <a:latin typeface="Consolas" panose="020B0609020204030204" pitchFamily="49" charset="0"/>
              </a:rPr>
              <a:t>RouteAttribute</a:t>
            </a:r>
            <a:r>
              <a:rPr lang="tr-TR" sz="1600" dirty="0">
                <a:solidFill>
                  <a:srgbClr val="000000"/>
                </a:solidFill>
                <a:latin typeface="Consolas" panose="020B0609020204030204" pitchFamily="49" charset="0"/>
              </a:rPr>
              <a:t>(</a:t>
            </a:r>
            <a:r>
              <a:rPr lang="tr-TR" sz="1600" dirty="0" err="1">
                <a:solidFill>
                  <a:srgbClr val="0000FF"/>
                </a:solidFill>
                <a:latin typeface="Consolas" panose="020B0609020204030204" pitchFamily="49" charset="0"/>
              </a:rPr>
              <a:t>string</a:t>
            </a: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template</a:t>
            </a:r>
            <a:r>
              <a:rPr lang="tr-TR" sz="1600" dirty="0">
                <a:solidFill>
                  <a:srgbClr val="000000"/>
                </a:solidFill>
                <a:latin typeface="Consolas" panose="020B0609020204030204" pitchFamily="49" charset="0"/>
              </a:rPr>
              <a:t>);</a:t>
            </a:r>
            <a:endParaRPr lang="tr-TR" sz="1600" dirty="0"/>
          </a:p>
        </p:txBody>
      </p:sp>
      <p:sp>
        <p:nvSpPr>
          <p:cNvPr id="15" name="Metin kutusu 14">
            <a:extLst>
              <a:ext uri="{FF2B5EF4-FFF2-40B4-BE49-F238E27FC236}">
                <a16:creationId xmlns:a16="http://schemas.microsoft.com/office/drawing/2014/main" id="{A54E0BD5-7A6A-4952-9F50-570F51897A86}"/>
              </a:ext>
            </a:extLst>
          </p:cNvPr>
          <p:cNvSpPr txBox="1"/>
          <p:nvPr/>
        </p:nvSpPr>
        <p:spPr>
          <a:xfrm>
            <a:off x="1911120" y="3564414"/>
            <a:ext cx="434734" cy="400110"/>
          </a:xfrm>
          <a:prstGeom prst="rect">
            <a:avLst/>
          </a:prstGeom>
          <a:noFill/>
        </p:spPr>
        <p:txBody>
          <a:bodyPr wrap="none" rtlCol="0">
            <a:spAutoFit/>
          </a:bodyPr>
          <a:lstStyle/>
          <a:p>
            <a:r>
              <a:rPr lang="tr-TR" sz="2000" dirty="0"/>
              <a:t>" "</a:t>
            </a:r>
          </a:p>
        </p:txBody>
      </p:sp>
      <p:sp>
        <p:nvSpPr>
          <p:cNvPr id="16" name="Ok: Sağ 15">
            <a:extLst>
              <a:ext uri="{FF2B5EF4-FFF2-40B4-BE49-F238E27FC236}">
                <a16:creationId xmlns:a16="http://schemas.microsoft.com/office/drawing/2014/main" id="{8EDFA596-8E9F-4BF8-AFF4-491590E0F2D5}"/>
              </a:ext>
            </a:extLst>
          </p:cNvPr>
          <p:cNvSpPr/>
          <p:nvPr/>
        </p:nvSpPr>
        <p:spPr>
          <a:xfrm>
            <a:off x="2533641" y="3573016"/>
            <a:ext cx="536435" cy="254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a:p>
        </p:txBody>
      </p:sp>
      <p:sp>
        <p:nvSpPr>
          <p:cNvPr id="17" name="Metin kutusu 16">
            <a:extLst>
              <a:ext uri="{FF2B5EF4-FFF2-40B4-BE49-F238E27FC236}">
                <a16:creationId xmlns:a16="http://schemas.microsoft.com/office/drawing/2014/main" id="{BBBB6886-88D3-4BA7-AF1A-05AAC03599EC}"/>
              </a:ext>
            </a:extLst>
          </p:cNvPr>
          <p:cNvSpPr txBox="1"/>
          <p:nvPr/>
        </p:nvSpPr>
        <p:spPr>
          <a:xfrm>
            <a:off x="3062912" y="3506148"/>
            <a:ext cx="2845074" cy="400110"/>
          </a:xfrm>
          <a:prstGeom prst="rect">
            <a:avLst/>
          </a:prstGeom>
          <a:noFill/>
        </p:spPr>
        <p:txBody>
          <a:bodyPr wrap="none" rtlCol="0">
            <a:spAutoFit/>
          </a:bodyPr>
          <a:lstStyle/>
          <a:p>
            <a:r>
              <a:rPr lang="tr-TR" sz="2000" dirty="0" err="1"/>
              <a:t>Default</a:t>
            </a:r>
            <a:r>
              <a:rPr lang="tr-TR" sz="2000" dirty="0"/>
              <a:t> </a:t>
            </a:r>
            <a:r>
              <a:rPr lang="tr-TR" sz="2000" dirty="0" err="1"/>
              <a:t>route</a:t>
            </a:r>
            <a:r>
              <a:rPr lang="tr-TR" sz="2000" dirty="0"/>
              <a:t> parametre</a:t>
            </a:r>
          </a:p>
        </p:txBody>
      </p:sp>
      <p:sp>
        <p:nvSpPr>
          <p:cNvPr id="18" name="Ok: Sağ 17">
            <a:extLst>
              <a:ext uri="{FF2B5EF4-FFF2-40B4-BE49-F238E27FC236}">
                <a16:creationId xmlns:a16="http://schemas.microsoft.com/office/drawing/2014/main" id="{047B1F6E-88CC-462B-A4FD-94FD358599A5}"/>
              </a:ext>
            </a:extLst>
          </p:cNvPr>
          <p:cNvSpPr/>
          <p:nvPr/>
        </p:nvSpPr>
        <p:spPr>
          <a:xfrm>
            <a:off x="6575738" y="3608080"/>
            <a:ext cx="526786" cy="233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a:p>
        </p:txBody>
      </p:sp>
      <p:sp>
        <p:nvSpPr>
          <p:cNvPr id="19" name="Metin kutusu 18">
            <a:extLst>
              <a:ext uri="{FF2B5EF4-FFF2-40B4-BE49-F238E27FC236}">
                <a16:creationId xmlns:a16="http://schemas.microsoft.com/office/drawing/2014/main" id="{FE102D3C-53C8-4BF5-A8C6-D9F4E28407CE}"/>
              </a:ext>
            </a:extLst>
          </p:cNvPr>
          <p:cNvSpPr txBox="1"/>
          <p:nvPr/>
        </p:nvSpPr>
        <p:spPr>
          <a:xfrm>
            <a:off x="7030517" y="3501768"/>
            <a:ext cx="2999026" cy="400110"/>
          </a:xfrm>
          <a:prstGeom prst="rect">
            <a:avLst/>
          </a:prstGeom>
          <a:noFill/>
        </p:spPr>
        <p:txBody>
          <a:bodyPr wrap="none" rtlCol="0">
            <a:spAutoFit/>
          </a:bodyPr>
          <a:lstStyle/>
          <a:p>
            <a:r>
              <a:rPr lang="tr-TR" sz="2000" dirty="0"/>
              <a:t>https://wertsoftware.com</a:t>
            </a:r>
          </a:p>
        </p:txBody>
      </p:sp>
      <p:sp>
        <p:nvSpPr>
          <p:cNvPr id="20" name="Metin kutusu 19">
            <a:extLst>
              <a:ext uri="{FF2B5EF4-FFF2-40B4-BE49-F238E27FC236}">
                <a16:creationId xmlns:a16="http://schemas.microsoft.com/office/drawing/2014/main" id="{3FB81CE9-8100-4D6F-948B-F1BC004E80AD}"/>
              </a:ext>
            </a:extLst>
          </p:cNvPr>
          <p:cNvSpPr txBox="1"/>
          <p:nvPr/>
        </p:nvSpPr>
        <p:spPr>
          <a:xfrm>
            <a:off x="1300534" y="4092285"/>
            <a:ext cx="1052660" cy="400110"/>
          </a:xfrm>
          <a:prstGeom prst="rect">
            <a:avLst/>
          </a:prstGeom>
          <a:noFill/>
        </p:spPr>
        <p:txBody>
          <a:bodyPr wrap="none" rtlCol="0">
            <a:spAutoFit/>
          </a:bodyPr>
          <a:lstStyle/>
          <a:p>
            <a:r>
              <a:rPr lang="tr-TR" sz="2000" dirty="0"/>
              <a:t>"Home"</a:t>
            </a:r>
          </a:p>
        </p:txBody>
      </p:sp>
      <p:sp>
        <p:nvSpPr>
          <p:cNvPr id="21" name="Ok: Sağ 20">
            <a:extLst>
              <a:ext uri="{FF2B5EF4-FFF2-40B4-BE49-F238E27FC236}">
                <a16:creationId xmlns:a16="http://schemas.microsoft.com/office/drawing/2014/main" id="{08104856-5401-4539-A60A-EE53FABD12A3}"/>
              </a:ext>
            </a:extLst>
          </p:cNvPr>
          <p:cNvSpPr/>
          <p:nvPr/>
        </p:nvSpPr>
        <p:spPr>
          <a:xfrm>
            <a:off x="2533640" y="4182907"/>
            <a:ext cx="536435" cy="254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a:p>
        </p:txBody>
      </p:sp>
      <p:sp>
        <p:nvSpPr>
          <p:cNvPr id="22" name="Metin kutusu 21">
            <a:extLst>
              <a:ext uri="{FF2B5EF4-FFF2-40B4-BE49-F238E27FC236}">
                <a16:creationId xmlns:a16="http://schemas.microsoft.com/office/drawing/2014/main" id="{1C4FDF1F-5451-4A7B-B1BD-15174249C7D8}"/>
              </a:ext>
            </a:extLst>
          </p:cNvPr>
          <p:cNvSpPr txBox="1"/>
          <p:nvPr/>
        </p:nvSpPr>
        <p:spPr>
          <a:xfrm>
            <a:off x="3062911" y="4065875"/>
            <a:ext cx="2344424" cy="400110"/>
          </a:xfrm>
          <a:prstGeom prst="rect">
            <a:avLst/>
          </a:prstGeom>
          <a:noFill/>
        </p:spPr>
        <p:txBody>
          <a:bodyPr wrap="none" rtlCol="0">
            <a:spAutoFit/>
          </a:bodyPr>
          <a:lstStyle/>
          <a:p>
            <a:r>
              <a:rPr lang="tr-TR" sz="2000" dirty="0" err="1"/>
              <a:t>Controle</a:t>
            </a:r>
            <a:r>
              <a:rPr lang="tr-TR" sz="2000" dirty="0"/>
              <a:t> parametre</a:t>
            </a:r>
          </a:p>
        </p:txBody>
      </p:sp>
      <p:sp>
        <p:nvSpPr>
          <p:cNvPr id="23" name="Ok: Sağ 22">
            <a:extLst>
              <a:ext uri="{FF2B5EF4-FFF2-40B4-BE49-F238E27FC236}">
                <a16:creationId xmlns:a16="http://schemas.microsoft.com/office/drawing/2014/main" id="{8706A1C3-655C-468E-AF2E-C0CB2DFCF26E}"/>
              </a:ext>
            </a:extLst>
          </p:cNvPr>
          <p:cNvSpPr/>
          <p:nvPr/>
        </p:nvSpPr>
        <p:spPr>
          <a:xfrm>
            <a:off x="6575737" y="4167808"/>
            <a:ext cx="526786" cy="233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a:p>
        </p:txBody>
      </p:sp>
      <p:sp>
        <p:nvSpPr>
          <p:cNvPr id="24" name="Metin kutusu 23">
            <a:extLst>
              <a:ext uri="{FF2B5EF4-FFF2-40B4-BE49-F238E27FC236}">
                <a16:creationId xmlns:a16="http://schemas.microsoft.com/office/drawing/2014/main" id="{E329C77A-7870-4FF7-A4EC-58FE3D6C2EC9}"/>
              </a:ext>
            </a:extLst>
          </p:cNvPr>
          <p:cNvSpPr txBox="1"/>
          <p:nvPr/>
        </p:nvSpPr>
        <p:spPr>
          <a:xfrm>
            <a:off x="7030517" y="4061495"/>
            <a:ext cx="3783665" cy="400110"/>
          </a:xfrm>
          <a:prstGeom prst="rect">
            <a:avLst/>
          </a:prstGeom>
          <a:noFill/>
        </p:spPr>
        <p:txBody>
          <a:bodyPr wrap="none" rtlCol="0">
            <a:spAutoFit/>
          </a:bodyPr>
          <a:lstStyle/>
          <a:p>
            <a:r>
              <a:rPr lang="tr-TR" sz="2000" dirty="0"/>
              <a:t>https://wertsoftware.com/Home</a:t>
            </a:r>
          </a:p>
        </p:txBody>
      </p:sp>
      <p:sp>
        <p:nvSpPr>
          <p:cNvPr id="25" name="Metin kutusu 24">
            <a:extLst>
              <a:ext uri="{FF2B5EF4-FFF2-40B4-BE49-F238E27FC236}">
                <a16:creationId xmlns:a16="http://schemas.microsoft.com/office/drawing/2014/main" id="{456A1BF3-FC90-4FF4-9773-EFD69F812814}"/>
              </a:ext>
            </a:extLst>
          </p:cNvPr>
          <p:cNvSpPr txBox="1"/>
          <p:nvPr/>
        </p:nvSpPr>
        <p:spPr>
          <a:xfrm>
            <a:off x="585781" y="4623342"/>
            <a:ext cx="1783630" cy="400110"/>
          </a:xfrm>
          <a:prstGeom prst="rect">
            <a:avLst/>
          </a:prstGeom>
          <a:noFill/>
        </p:spPr>
        <p:txBody>
          <a:bodyPr wrap="none" rtlCol="0">
            <a:spAutoFit/>
          </a:bodyPr>
          <a:lstStyle/>
          <a:p>
            <a:r>
              <a:rPr lang="tr-TR" sz="2000" dirty="0"/>
              <a:t>"Home/Index"</a:t>
            </a:r>
          </a:p>
        </p:txBody>
      </p:sp>
      <p:sp>
        <p:nvSpPr>
          <p:cNvPr id="26" name="Ok: Sağ 25">
            <a:extLst>
              <a:ext uri="{FF2B5EF4-FFF2-40B4-BE49-F238E27FC236}">
                <a16:creationId xmlns:a16="http://schemas.microsoft.com/office/drawing/2014/main" id="{5C1DF49A-71B1-461D-8BC6-59F9E8273F8C}"/>
              </a:ext>
            </a:extLst>
          </p:cNvPr>
          <p:cNvSpPr/>
          <p:nvPr/>
        </p:nvSpPr>
        <p:spPr>
          <a:xfrm>
            <a:off x="2533640" y="4686963"/>
            <a:ext cx="536435" cy="254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a:p>
        </p:txBody>
      </p:sp>
      <p:sp>
        <p:nvSpPr>
          <p:cNvPr id="27" name="Metin kutusu 26">
            <a:extLst>
              <a:ext uri="{FF2B5EF4-FFF2-40B4-BE49-F238E27FC236}">
                <a16:creationId xmlns:a16="http://schemas.microsoft.com/office/drawing/2014/main" id="{B71D3681-ADF2-48EE-8C42-7EC55B727B5F}"/>
              </a:ext>
            </a:extLst>
          </p:cNvPr>
          <p:cNvSpPr txBox="1"/>
          <p:nvPr/>
        </p:nvSpPr>
        <p:spPr>
          <a:xfrm>
            <a:off x="3048629" y="4591746"/>
            <a:ext cx="3177986" cy="400110"/>
          </a:xfrm>
          <a:prstGeom prst="rect">
            <a:avLst/>
          </a:prstGeom>
          <a:noFill/>
        </p:spPr>
        <p:txBody>
          <a:bodyPr wrap="none" rtlCol="0">
            <a:spAutoFit/>
          </a:bodyPr>
          <a:lstStyle/>
          <a:p>
            <a:r>
              <a:rPr lang="tr-TR" sz="2000" dirty="0" err="1"/>
              <a:t>Controle</a:t>
            </a:r>
            <a:r>
              <a:rPr lang="tr-TR" sz="2000" dirty="0"/>
              <a:t>-Action parametre</a:t>
            </a:r>
          </a:p>
        </p:txBody>
      </p:sp>
      <p:sp>
        <p:nvSpPr>
          <p:cNvPr id="28" name="Ok: Sağ 27">
            <a:extLst>
              <a:ext uri="{FF2B5EF4-FFF2-40B4-BE49-F238E27FC236}">
                <a16:creationId xmlns:a16="http://schemas.microsoft.com/office/drawing/2014/main" id="{B0325EE3-59B7-40DD-B73E-2D59E8F96F08}"/>
              </a:ext>
            </a:extLst>
          </p:cNvPr>
          <p:cNvSpPr/>
          <p:nvPr/>
        </p:nvSpPr>
        <p:spPr>
          <a:xfrm>
            <a:off x="6575737" y="4687953"/>
            <a:ext cx="526786" cy="233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a:p>
        </p:txBody>
      </p:sp>
      <p:sp>
        <p:nvSpPr>
          <p:cNvPr id="29" name="Metin kutusu 28">
            <a:extLst>
              <a:ext uri="{FF2B5EF4-FFF2-40B4-BE49-F238E27FC236}">
                <a16:creationId xmlns:a16="http://schemas.microsoft.com/office/drawing/2014/main" id="{B56FE4A1-7CB5-4C66-B5E0-11C2AC2681E3}"/>
              </a:ext>
            </a:extLst>
          </p:cNvPr>
          <p:cNvSpPr txBox="1"/>
          <p:nvPr/>
        </p:nvSpPr>
        <p:spPr>
          <a:xfrm>
            <a:off x="7030516" y="4581641"/>
            <a:ext cx="4514634" cy="400110"/>
          </a:xfrm>
          <a:prstGeom prst="rect">
            <a:avLst/>
          </a:prstGeom>
          <a:noFill/>
        </p:spPr>
        <p:txBody>
          <a:bodyPr wrap="none" rtlCol="0">
            <a:spAutoFit/>
          </a:bodyPr>
          <a:lstStyle/>
          <a:p>
            <a:r>
              <a:rPr lang="tr-TR" sz="2000" dirty="0"/>
              <a:t>https://wertsoftware.com/Home/Index</a:t>
            </a:r>
          </a:p>
        </p:txBody>
      </p:sp>
      <p:sp>
        <p:nvSpPr>
          <p:cNvPr id="30" name="Metin kutusu 29">
            <a:extLst>
              <a:ext uri="{FF2B5EF4-FFF2-40B4-BE49-F238E27FC236}">
                <a16:creationId xmlns:a16="http://schemas.microsoft.com/office/drawing/2014/main" id="{7980DE08-F49A-4D62-8F88-273D1BB0B975}"/>
              </a:ext>
            </a:extLst>
          </p:cNvPr>
          <p:cNvSpPr txBox="1"/>
          <p:nvPr/>
        </p:nvSpPr>
        <p:spPr>
          <a:xfrm>
            <a:off x="-19996" y="5062581"/>
            <a:ext cx="2395977" cy="400110"/>
          </a:xfrm>
          <a:prstGeom prst="rect">
            <a:avLst/>
          </a:prstGeom>
          <a:noFill/>
        </p:spPr>
        <p:txBody>
          <a:bodyPr wrap="none" rtlCol="0">
            <a:spAutoFit/>
          </a:bodyPr>
          <a:lstStyle/>
          <a:p>
            <a:r>
              <a:rPr lang="tr-TR" sz="2000" dirty="0"/>
              <a:t>"Home/Index/{</a:t>
            </a:r>
            <a:r>
              <a:rPr lang="tr-TR" sz="2000" dirty="0" err="1"/>
              <a:t>id</a:t>
            </a:r>
            <a:r>
              <a:rPr lang="tr-TR" sz="2000" dirty="0"/>
              <a:t>?}"</a:t>
            </a:r>
          </a:p>
        </p:txBody>
      </p:sp>
      <p:sp>
        <p:nvSpPr>
          <p:cNvPr id="31" name="Ok: Sağ 30">
            <a:extLst>
              <a:ext uri="{FF2B5EF4-FFF2-40B4-BE49-F238E27FC236}">
                <a16:creationId xmlns:a16="http://schemas.microsoft.com/office/drawing/2014/main" id="{EC9CB35F-0937-4F21-ABF7-8059AA967ABF}"/>
              </a:ext>
            </a:extLst>
          </p:cNvPr>
          <p:cNvSpPr/>
          <p:nvPr/>
        </p:nvSpPr>
        <p:spPr>
          <a:xfrm>
            <a:off x="2533640" y="5191019"/>
            <a:ext cx="536435" cy="254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a:p>
        </p:txBody>
      </p:sp>
      <p:sp>
        <p:nvSpPr>
          <p:cNvPr id="32" name="Metin kutusu 31">
            <a:extLst>
              <a:ext uri="{FF2B5EF4-FFF2-40B4-BE49-F238E27FC236}">
                <a16:creationId xmlns:a16="http://schemas.microsoft.com/office/drawing/2014/main" id="{4E3C48F3-906B-4356-81D4-968DF3742751}"/>
              </a:ext>
            </a:extLst>
          </p:cNvPr>
          <p:cNvSpPr txBox="1"/>
          <p:nvPr/>
        </p:nvSpPr>
        <p:spPr>
          <a:xfrm>
            <a:off x="3048629" y="5100507"/>
            <a:ext cx="3177986" cy="400110"/>
          </a:xfrm>
          <a:prstGeom prst="rect">
            <a:avLst/>
          </a:prstGeom>
          <a:noFill/>
        </p:spPr>
        <p:txBody>
          <a:bodyPr wrap="none" rtlCol="0">
            <a:spAutoFit/>
          </a:bodyPr>
          <a:lstStyle/>
          <a:p>
            <a:r>
              <a:rPr lang="tr-TR" sz="2000" dirty="0" err="1"/>
              <a:t>Controle</a:t>
            </a:r>
            <a:r>
              <a:rPr lang="tr-TR" sz="2000" dirty="0"/>
              <a:t>-Action parametre</a:t>
            </a:r>
          </a:p>
        </p:txBody>
      </p:sp>
      <p:sp>
        <p:nvSpPr>
          <p:cNvPr id="33" name="Ok: Sağ 32">
            <a:extLst>
              <a:ext uri="{FF2B5EF4-FFF2-40B4-BE49-F238E27FC236}">
                <a16:creationId xmlns:a16="http://schemas.microsoft.com/office/drawing/2014/main" id="{EA2ECD9B-F0A8-4380-B5B5-337C1C0B1F93}"/>
              </a:ext>
            </a:extLst>
          </p:cNvPr>
          <p:cNvSpPr/>
          <p:nvPr/>
        </p:nvSpPr>
        <p:spPr>
          <a:xfrm>
            <a:off x="6575737" y="5196714"/>
            <a:ext cx="526786" cy="233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a:p>
        </p:txBody>
      </p:sp>
      <p:sp>
        <p:nvSpPr>
          <p:cNvPr id="34" name="Metin kutusu 33">
            <a:extLst>
              <a:ext uri="{FF2B5EF4-FFF2-40B4-BE49-F238E27FC236}">
                <a16:creationId xmlns:a16="http://schemas.microsoft.com/office/drawing/2014/main" id="{B23178CC-8358-4156-AE55-F675CA4612C5}"/>
              </a:ext>
            </a:extLst>
          </p:cNvPr>
          <p:cNvSpPr txBox="1"/>
          <p:nvPr/>
        </p:nvSpPr>
        <p:spPr>
          <a:xfrm>
            <a:off x="7030516" y="5090401"/>
            <a:ext cx="4514634" cy="400110"/>
          </a:xfrm>
          <a:prstGeom prst="rect">
            <a:avLst/>
          </a:prstGeom>
          <a:noFill/>
        </p:spPr>
        <p:txBody>
          <a:bodyPr wrap="none" rtlCol="0">
            <a:spAutoFit/>
          </a:bodyPr>
          <a:lstStyle/>
          <a:p>
            <a:r>
              <a:rPr lang="tr-TR" sz="2000" dirty="0"/>
              <a:t>https://wertsoftware.com/Home/Index</a:t>
            </a:r>
          </a:p>
        </p:txBody>
      </p:sp>
    </p:spTree>
    <p:extLst>
      <p:ext uri="{BB962C8B-B14F-4D97-AF65-F5344CB8AC3E}">
        <p14:creationId xmlns:p14="http://schemas.microsoft.com/office/powerpoint/2010/main" val="2576430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7AB729C-9172-4384-B0CD-608C5C131175}"/>
              </a:ext>
            </a:extLst>
          </p:cNvPr>
          <p:cNvSpPr>
            <a:spLocks noGrp="1"/>
          </p:cNvSpPr>
          <p:nvPr>
            <p:ph type="title"/>
          </p:nvPr>
        </p:nvSpPr>
        <p:spPr>
          <a:xfrm>
            <a:off x="1071775" y="608542"/>
            <a:ext cx="9402274" cy="797805"/>
          </a:xfrm>
        </p:spPr>
        <p:txBody>
          <a:bodyPr/>
          <a:lstStyle/>
          <a:p>
            <a:r>
              <a:rPr lang="tr-TR" dirty="0"/>
              <a:t>Routing</a:t>
            </a:r>
          </a:p>
        </p:txBody>
      </p:sp>
      <p:sp>
        <p:nvSpPr>
          <p:cNvPr id="3" name="İçerik Yer Tutucusu 2">
            <a:extLst>
              <a:ext uri="{FF2B5EF4-FFF2-40B4-BE49-F238E27FC236}">
                <a16:creationId xmlns:a16="http://schemas.microsoft.com/office/drawing/2014/main" id="{09DD6D7B-E978-483F-8A61-E635F85A7059}"/>
              </a:ext>
            </a:extLst>
          </p:cNvPr>
          <p:cNvSpPr>
            <a:spLocks noGrp="1"/>
          </p:cNvSpPr>
          <p:nvPr>
            <p:ph idx="1"/>
          </p:nvPr>
        </p:nvSpPr>
        <p:spPr>
          <a:xfrm>
            <a:off x="676898" y="1556792"/>
            <a:ext cx="10472087" cy="997753"/>
          </a:xfrm>
        </p:spPr>
        <p:txBody>
          <a:bodyPr/>
          <a:lstStyle/>
          <a:p>
            <a:pPr>
              <a:buFont typeface="Arial" panose="020B0604020202020204" pitchFamily="34" charset="0"/>
              <a:buChar char="•"/>
            </a:pPr>
            <a:r>
              <a:rPr lang="tr-TR" dirty="0" err="1">
                <a:solidFill>
                  <a:schemeClr val="tx1">
                    <a:lumMod val="95000"/>
                  </a:schemeClr>
                </a:solidFill>
              </a:rPr>
              <a:t>Contorler</a:t>
            </a:r>
            <a:r>
              <a:rPr lang="tr-TR" dirty="0">
                <a:solidFill>
                  <a:schemeClr val="tx1">
                    <a:lumMod val="95000"/>
                  </a:schemeClr>
                </a:solidFill>
              </a:rPr>
              <a:t> ismi ile Routing farklı olabilir.</a:t>
            </a:r>
          </a:p>
        </p:txBody>
      </p:sp>
      <p:sp>
        <p:nvSpPr>
          <p:cNvPr id="4" name="Dikdörtgen 3">
            <a:extLst>
              <a:ext uri="{FF2B5EF4-FFF2-40B4-BE49-F238E27FC236}">
                <a16:creationId xmlns:a16="http://schemas.microsoft.com/office/drawing/2014/main" id="{67EA8CCF-3A2F-4038-B696-1F5CC530D3BF}"/>
              </a:ext>
            </a:extLst>
          </p:cNvPr>
          <p:cNvSpPr/>
          <p:nvPr/>
        </p:nvSpPr>
        <p:spPr>
          <a:xfrm>
            <a:off x="1269876" y="2924944"/>
            <a:ext cx="7992888" cy="2554545"/>
          </a:xfrm>
          <a:prstGeom prst="rect">
            <a:avLst/>
          </a:prstGeom>
          <a:noFill/>
        </p:spPr>
        <p:txBody>
          <a:bodyPr wrap="square">
            <a:spAutoFit/>
          </a:bodyPr>
          <a:lstStyle/>
          <a:p>
            <a:r>
              <a:rPr lang="tr-TR" sz="2000" dirty="0" err="1">
                <a:solidFill>
                  <a:srgbClr val="0000FF"/>
                </a:solidFill>
                <a:latin typeface="Consolas" panose="020B0609020204030204" pitchFamily="49" charset="0"/>
              </a:rPr>
              <a:t>public</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class</a:t>
            </a:r>
            <a:r>
              <a:rPr lang="tr-TR" sz="2000" dirty="0">
                <a:solidFill>
                  <a:srgbClr val="000000"/>
                </a:solidFill>
                <a:latin typeface="Consolas" panose="020B0609020204030204" pitchFamily="49" charset="0"/>
              </a:rPr>
              <a:t> </a:t>
            </a:r>
            <a:r>
              <a:rPr lang="tr-TR" sz="2000" dirty="0" err="1">
                <a:solidFill>
                  <a:srgbClr val="2B91AF"/>
                </a:solidFill>
                <a:latin typeface="Consolas" panose="020B0609020204030204" pitchFamily="49" charset="0"/>
              </a:rPr>
              <a:t>HomeController</a:t>
            </a:r>
            <a:r>
              <a:rPr lang="tr-TR" sz="2000" dirty="0">
                <a:solidFill>
                  <a:srgbClr val="000000"/>
                </a:solidFill>
                <a:latin typeface="Consolas" panose="020B0609020204030204" pitchFamily="49" charset="0"/>
              </a:rPr>
              <a:t> </a:t>
            </a:r>
            <a:r>
              <a:rPr lang="tr-TR" sz="2000" dirty="0">
                <a:solidFill>
                  <a:schemeClr val="tx1">
                    <a:lumMod val="95000"/>
                  </a:schemeClr>
                </a:solidFill>
                <a:latin typeface="Consolas" panose="020B0609020204030204" pitchFamily="49" charset="0"/>
              </a:rPr>
              <a:t>: Controller</a:t>
            </a:r>
          </a:p>
          <a:p>
            <a:r>
              <a:rPr lang="tr-TR" sz="2000" dirty="0">
                <a:solidFill>
                  <a:srgbClr val="000000"/>
                </a:solidFill>
                <a:latin typeface="Consolas" panose="020B0609020204030204" pitchFamily="49" charset="0"/>
              </a:rPr>
              <a:t>    </a:t>
            </a:r>
            <a:r>
              <a:rPr lang="tr-TR" sz="2000" dirty="0">
                <a:solidFill>
                  <a:schemeClr val="tx1">
                    <a:lumMod val="95000"/>
                  </a:schemeClr>
                </a:solidFill>
                <a:latin typeface="Consolas" panose="020B0609020204030204" pitchFamily="49" charset="0"/>
              </a:rPr>
              <a:t>{</a:t>
            </a:r>
          </a:p>
          <a:p>
            <a:r>
              <a:rPr lang="tr-TR" sz="2000" dirty="0">
                <a:solidFill>
                  <a:schemeClr val="tx1">
                    <a:lumMod val="95000"/>
                  </a:schemeClr>
                </a:solidFill>
                <a:latin typeface="Consolas" panose="020B0609020204030204" pitchFamily="49" charset="0"/>
              </a:rPr>
              <a:t>        [</a:t>
            </a:r>
            <a:r>
              <a:rPr lang="tr-TR" sz="2000" dirty="0" err="1">
                <a:solidFill>
                  <a:schemeClr val="tx1">
                    <a:lumMod val="95000"/>
                  </a:schemeClr>
                </a:solidFill>
                <a:latin typeface="Consolas" panose="020B0609020204030204" pitchFamily="49" charset="0"/>
              </a:rPr>
              <a:t>Route</a:t>
            </a:r>
            <a:r>
              <a:rPr lang="tr-TR" sz="2000" dirty="0">
                <a:solidFill>
                  <a:schemeClr val="tx1">
                    <a:lumMod val="95000"/>
                  </a:schemeClr>
                </a:solidFill>
                <a:latin typeface="Consolas" panose="020B0609020204030204" pitchFamily="49" charset="0"/>
              </a:rPr>
              <a:t>(</a:t>
            </a:r>
            <a:r>
              <a:rPr lang="tr-TR" sz="2000" dirty="0">
                <a:solidFill>
                  <a:srgbClr val="A31515"/>
                </a:solidFill>
                <a:latin typeface="Consolas" panose="020B0609020204030204" pitchFamily="49" charset="0"/>
              </a:rPr>
              <a:t>"</a:t>
            </a:r>
            <a:r>
              <a:rPr lang="tr-TR" sz="2000" dirty="0" err="1">
                <a:solidFill>
                  <a:srgbClr val="A31515"/>
                </a:solidFill>
                <a:latin typeface="Consolas" panose="020B0609020204030204" pitchFamily="49" charset="0"/>
              </a:rPr>
              <a:t>Enter</a:t>
            </a:r>
            <a:r>
              <a:rPr lang="tr-TR" sz="2000" dirty="0">
                <a:solidFill>
                  <a:srgbClr val="A31515"/>
                </a:solidFill>
                <a:latin typeface="Consolas" panose="020B0609020204030204" pitchFamily="49" charset="0"/>
              </a:rPr>
              <a:t>/Index"</a:t>
            </a:r>
            <a:r>
              <a:rPr lang="tr-TR" sz="2000" dirty="0">
                <a:solidFill>
                  <a:schemeClr val="tx1">
                    <a:lumMod val="95000"/>
                  </a:schemeClr>
                </a:solidFill>
                <a:latin typeface="Consolas" panose="020B0609020204030204" pitchFamily="49" charset="0"/>
              </a:rPr>
              <a:t>)]</a:t>
            </a:r>
          </a:p>
          <a:p>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public</a:t>
            </a:r>
            <a:r>
              <a:rPr lang="tr-TR" sz="2000" dirty="0">
                <a:solidFill>
                  <a:srgbClr val="000000"/>
                </a:solidFill>
                <a:latin typeface="Consolas" panose="020B0609020204030204" pitchFamily="49" charset="0"/>
              </a:rPr>
              <a:t> </a:t>
            </a:r>
            <a:r>
              <a:rPr lang="tr-TR" sz="2000" dirty="0" err="1">
                <a:solidFill>
                  <a:schemeClr val="tx1">
                    <a:lumMod val="95000"/>
                  </a:schemeClr>
                </a:solidFill>
                <a:latin typeface="Consolas" panose="020B0609020204030204" pitchFamily="49" charset="0"/>
              </a:rPr>
              <a:t>IActionResult</a:t>
            </a:r>
            <a:r>
              <a:rPr lang="tr-TR" sz="2000" dirty="0">
                <a:solidFill>
                  <a:schemeClr val="tx1">
                    <a:lumMod val="95000"/>
                  </a:schemeClr>
                </a:solidFill>
                <a:latin typeface="Consolas" panose="020B0609020204030204" pitchFamily="49" charset="0"/>
              </a:rPr>
              <a:t> Index()</a:t>
            </a:r>
          </a:p>
          <a:p>
            <a:r>
              <a:rPr lang="tr-TR" sz="2000" dirty="0">
                <a:solidFill>
                  <a:srgbClr val="000000"/>
                </a:solidFill>
                <a:latin typeface="Consolas" panose="020B0609020204030204" pitchFamily="49" charset="0"/>
              </a:rPr>
              <a:t>        </a:t>
            </a:r>
            <a:r>
              <a:rPr lang="tr-TR" sz="2000" dirty="0">
                <a:solidFill>
                  <a:schemeClr val="tx1">
                    <a:lumMod val="95000"/>
                  </a:schemeClr>
                </a:solidFill>
                <a:latin typeface="Consolas" panose="020B0609020204030204" pitchFamily="49" charset="0"/>
              </a:rPr>
              <a:t>{</a:t>
            </a:r>
          </a:p>
          <a:p>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return</a:t>
            </a: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View</a:t>
            </a:r>
            <a:r>
              <a:rPr lang="tr-TR" sz="2000" dirty="0">
                <a:solidFill>
                  <a:srgbClr val="000000"/>
                </a:solidFill>
                <a:latin typeface="Consolas" panose="020B0609020204030204" pitchFamily="49" charset="0"/>
              </a:rPr>
              <a:t>((</a:t>
            </a:r>
            <a:r>
              <a:rPr lang="tr-TR" sz="2000" dirty="0">
                <a:solidFill>
                  <a:srgbClr val="A31515"/>
                </a:solidFill>
                <a:latin typeface="Consolas" panose="020B0609020204030204" pitchFamily="49" charset="0"/>
              </a:rPr>
              <a:t>"Hüseyin"</a:t>
            </a:r>
            <a:r>
              <a:rPr lang="tr-TR" sz="2000" dirty="0">
                <a:solidFill>
                  <a:schemeClr val="tx1">
                    <a:lumMod val="95000"/>
                  </a:schemeClr>
                </a:solidFill>
                <a:latin typeface="Consolas" panose="020B0609020204030204" pitchFamily="49" charset="0"/>
              </a:rPr>
              <a:t>,</a:t>
            </a:r>
            <a:r>
              <a:rPr lang="tr-TR" sz="2000" dirty="0">
                <a:solidFill>
                  <a:srgbClr val="000000"/>
                </a:solidFill>
                <a:latin typeface="Consolas" panose="020B0609020204030204" pitchFamily="49" charset="0"/>
              </a:rPr>
              <a:t> </a:t>
            </a:r>
            <a:r>
              <a:rPr lang="tr-TR" sz="2000" dirty="0">
                <a:solidFill>
                  <a:srgbClr val="A31515"/>
                </a:solidFill>
                <a:latin typeface="Consolas" panose="020B0609020204030204" pitchFamily="49" charset="0"/>
              </a:rPr>
              <a:t>"Ocak"</a:t>
            </a:r>
            <a:r>
              <a:rPr lang="tr-TR" sz="2000" dirty="0">
                <a:solidFill>
                  <a:schemeClr val="tx1">
                    <a:lumMod val="95000"/>
                  </a:schemeClr>
                </a:solidFill>
                <a:latin typeface="Consolas" panose="020B0609020204030204" pitchFamily="49" charset="0"/>
              </a:rPr>
              <a:t>));</a:t>
            </a:r>
          </a:p>
          <a:p>
            <a:r>
              <a:rPr lang="tr-TR" sz="2000" dirty="0">
                <a:solidFill>
                  <a:schemeClr val="tx1">
                    <a:lumMod val="95000"/>
                  </a:schemeClr>
                </a:solidFill>
                <a:latin typeface="Consolas" panose="020B0609020204030204" pitchFamily="49" charset="0"/>
              </a:rPr>
              <a:t>        }</a:t>
            </a:r>
          </a:p>
          <a:p>
            <a:r>
              <a:rPr lang="tr-TR" sz="2000" dirty="0">
                <a:solidFill>
                  <a:schemeClr val="tx1">
                    <a:lumMod val="95000"/>
                  </a:schemeClr>
                </a:solidFill>
                <a:latin typeface="Consolas" panose="020B0609020204030204" pitchFamily="49" charset="0"/>
              </a:rPr>
              <a:t>    }</a:t>
            </a:r>
            <a:endParaRPr lang="tr-TR" sz="2000" dirty="0">
              <a:solidFill>
                <a:schemeClr val="tx1">
                  <a:lumMod val="95000"/>
                </a:schemeClr>
              </a:solidFill>
            </a:endParaRPr>
          </a:p>
        </p:txBody>
      </p:sp>
    </p:spTree>
    <p:extLst>
      <p:ext uri="{BB962C8B-B14F-4D97-AF65-F5344CB8AC3E}">
        <p14:creationId xmlns:p14="http://schemas.microsoft.com/office/powerpoint/2010/main" val="1053499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65E80-A7C4-4DA0-AD2F-BA6C700B2654}"/>
              </a:ext>
            </a:extLst>
          </p:cNvPr>
          <p:cNvSpPr>
            <a:spLocks noGrp="1"/>
          </p:cNvSpPr>
          <p:nvPr>
            <p:ph type="title"/>
          </p:nvPr>
        </p:nvSpPr>
        <p:spPr>
          <a:xfrm>
            <a:off x="1828324" y="2675467"/>
            <a:ext cx="8532178" cy="1507067"/>
          </a:xfrm>
          <a:noFill/>
          <a:ln>
            <a:noFill/>
          </a:ln>
        </p:spPr>
        <p:txBody>
          <a:bodyPr>
            <a:normAutofit/>
          </a:bodyPr>
          <a:lstStyle/>
          <a:p>
            <a:pPr algn="ctr"/>
            <a:r>
              <a:rPr lang="en-US" sz="8000" dirty="0">
                <a:solidFill>
                  <a:srgbClr val="FF0000"/>
                </a:solidFill>
                <a:effectLst>
                  <a:innerShdw blurRad="63500" dist="50800" dir="16200000">
                    <a:prstClr val="black">
                      <a:alpha val="50000"/>
                    </a:prstClr>
                  </a:innerShdw>
                </a:effectLst>
                <a:latin typeface="Arial Rounded MT Bold" panose="020F0704030504030204" pitchFamily="34" charset="0"/>
              </a:rPr>
              <a:t>&lt;</a:t>
            </a:r>
            <a:r>
              <a:rPr lang="en-US" sz="8000" cap="none" dirty="0">
                <a:gradFill>
                  <a:gsLst>
                    <a:gs pos="0">
                      <a:schemeClr val="accent1">
                        <a:lumMod val="5000"/>
                        <a:lumOff val="95000"/>
                      </a:schemeClr>
                    </a:gs>
                    <a:gs pos="38000">
                      <a:schemeClr val="accent1">
                        <a:lumMod val="45000"/>
                        <a:lumOff val="55000"/>
                      </a:schemeClr>
                    </a:gs>
                    <a:gs pos="81000">
                      <a:schemeClr val="accent1">
                        <a:lumMod val="45000"/>
                        <a:lumOff val="55000"/>
                      </a:schemeClr>
                    </a:gs>
                    <a:gs pos="100000">
                      <a:schemeClr val="accent1">
                        <a:lumMod val="30000"/>
                        <a:lumOff val="70000"/>
                      </a:schemeClr>
                    </a:gs>
                  </a:gsLst>
                  <a:lin ang="5400000" scaled="1"/>
                </a:gradFill>
                <a:effectLst>
                  <a:innerShdw blurRad="63500" dist="50800" dir="16200000">
                    <a:prstClr val="black">
                      <a:alpha val="50000"/>
                    </a:prstClr>
                  </a:innerShdw>
                </a:effectLst>
                <a:latin typeface="Arial Rounded MT Bold" panose="020F0704030504030204" pitchFamily="34" charset="0"/>
              </a:rPr>
              <a:t>Tag Helpers </a:t>
            </a:r>
            <a:r>
              <a:rPr lang="en-US" sz="8000" dirty="0">
                <a:solidFill>
                  <a:srgbClr val="FF0000"/>
                </a:solidFill>
                <a:effectLst>
                  <a:innerShdw blurRad="63500" dist="50800" dir="16200000">
                    <a:prstClr val="black">
                      <a:alpha val="50000"/>
                    </a:prstClr>
                  </a:innerShdw>
                </a:effectLst>
                <a:latin typeface="Arial Rounded MT Bold" panose="020F0704030504030204" pitchFamily="34" charset="0"/>
              </a:rPr>
              <a:t>/&gt;</a:t>
            </a:r>
            <a:endParaRPr lang="tr-TR" sz="8000" dirty="0">
              <a:solidFill>
                <a:srgbClr val="FF0000"/>
              </a:solidFill>
              <a:effectLst>
                <a:innerShdw blurRad="63500" dist="50800" dir="16200000">
                  <a:prstClr val="black">
                    <a:alpha val="50000"/>
                  </a:prstClr>
                </a:innerShdw>
              </a:effectLst>
              <a:latin typeface="Arial Rounded MT Bold" panose="020F0704030504030204" pitchFamily="34" charset="0"/>
            </a:endParaRPr>
          </a:p>
        </p:txBody>
      </p:sp>
    </p:spTree>
    <p:extLst>
      <p:ext uri="{BB962C8B-B14F-4D97-AF65-F5344CB8AC3E}">
        <p14:creationId xmlns:p14="http://schemas.microsoft.com/office/powerpoint/2010/main" val="4102166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C4162F3-0DCD-47E5-8274-B575040ABAE5}"/>
              </a:ext>
            </a:extLst>
          </p:cNvPr>
          <p:cNvSpPr>
            <a:spLocks noGrp="1"/>
          </p:cNvSpPr>
          <p:nvPr>
            <p:ph type="title"/>
          </p:nvPr>
        </p:nvSpPr>
        <p:spPr>
          <a:xfrm>
            <a:off x="1181756" y="532935"/>
            <a:ext cx="9402274" cy="798825"/>
          </a:xfrm>
        </p:spPr>
        <p:txBody>
          <a:bodyPr/>
          <a:lstStyle/>
          <a:p>
            <a:r>
              <a:rPr lang="tr-TR" dirty="0" err="1"/>
              <a:t>TagHelpers</a:t>
            </a:r>
            <a:endParaRPr lang="tr-TR" dirty="0"/>
          </a:p>
        </p:txBody>
      </p:sp>
      <p:sp>
        <p:nvSpPr>
          <p:cNvPr id="3" name="İçerik Yer Tutucusu 2">
            <a:extLst>
              <a:ext uri="{FF2B5EF4-FFF2-40B4-BE49-F238E27FC236}">
                <a16:creationId xmlns:a16="http://schemas.microsoft.com/office/drawing/2014/main" id="{68B86F39-B1D4-4786-AF60-464B11190F5E}"/>
              </a:ext>
            </a:extLst>
          </p:cNvPr>
          <p:cNvSpPr>
            <a:spLocks noGrp="1"/>
          </p:cNvSpPr>
          <p:nvPr>
            <p:ph idx="1"/>
          </p:nvPr>
        </p:nvSpPr>
        <p:spPr>
          <a:xfrm>
            <a:off x="531210" y="1412449"/>
            <a:ext cx="10475859" cy="448489"/>
          </a:xfrm>
        </p:spPr>
        <p:txBody>
          <a:bodyPr>
            <a:normAutofit lnSpcReduction="10000"/>
          </a:bodyPr>
          <a:lstStyle/>
          <a:p>
            <a:r>
              <a:rPr lang="tr-TR" sz="2400" dirty="0"/>
              <a:t>@</a:t>
            </a:r>
            <a:r>
              <a:rPr lang="tr-TR" sz="2400" dirty="0" err="1"/>
              <a:t>addTagHelper</a:t>
            </a:r>
            <a:r>
              <a:rPr lang="tr-TR" sz="2400" dirty="0"/>
              <a:t> *, </a:t>
            </a:r>
            <a:r>
              <a:rPr lang="tr-TR" sz="2400" dirty="0" err="1"/>
              <a:t>Microsoft.AspNetCore.Mvc.TagHelpers</a:t>
            </a:r>
            <a:endParaRPr lang="tr-TR" sz="2400" dirty="0"/>
          </a:p>
        </p:txBody>
      </p:sp>
      <p:sp>
        <p:nvSpPr>
          <p:cNvPr id="4" name="Dikdörtgen 3">
            <a:extLst>
              <a:ext uri="{FF2B5EF4-FFF2-40B4-BE49-F238E27FC236}">
                <a16:creationId xmlns:a16="http://schemas.microsoft.com/office/drawing/2014/main" id="{ED207F9C-CA7F-4318-B23B-F5ABC68449AB}"/>
              </a:ext>
            </a:extLst>
          </p:cNvPr>
          <p:cNvSpPr/>
          <p:nvPr/>
        </p:nvSpPr>
        <p:spPr>
          <a:xfrm>
            <a:off x="513822" y="1892262"/>
            <a:ext cx="4167520" cy="4247317"/>
          </a:xfrm>
          <a:prstGeom prst="rect">
            <a:avLst/>
          </a:prstGeom>
        </p:spPr>
        <p:txBody>
          <a:bodyPr wrap="square">
            <a:spAutoFit/>
          </a:bodyPr>
          <a:lstStyle/>
          <a:p>
            <a:r>
              <a:rPr lang="tr-TR" sz="1800" dirty="0" err="1"/>
              <a:t>Anchor</a:t>
            </a:r>
            <a:r>
              <a:rPr lang="tr-TR" sz="1800" dirty="0"/>
              <a:t> </a:t>
            </a:r>
            <a:r>
              <a:rPr lang="tr-TR" sz="1800" dirty="0" err="1"/>
              <a:t>Tag</a:t>
            </a:r>
            <a:r>
              <a:rPr lang="tr-TR" sz="1800" dirty="0"/>
              <a:t> </a:t>
            </a:r>
            <a:r>
              <a:rPr lang="tr-TR" sz="1800" dirty="0" err="1"/>
              <a:t>Helper</a:t>
            </a:r>
            <a:endParaRPr lang="tr-TR" sz="1800" dirty="0"/>
          </a:p>
          <a:p>
            <a:endParaRPr lang="tr-TR" sz="1800" dirty="0"/>
          </a:p>
          <a:p>
            <a:r>
              <a:rPr lang="tr-TR" sz="1800" dirty="0" err="1"/>
              <a:t>Cache</a:t>
            </a:r>
            <a:r>
              <a:rPr lang="tr-TR" sz="1800" dirty="0"/>
              <a:t> </a:t>
            </a:r>
            <a:r>
              <a:rPr lang="tr-TR" sz="1800" dirty="0" err="1"/>
              <a:t>Tag</a:t>
            </a:r>
            <a:r>
              <a:rPr lang="tr-TR" sz="1800" dirty="0"/>
              <a:t> </a:t>
            </a:r>
            <a:r>
              <a:rPr lang="tr-TR" sz="1800" dirty="0" err="1"/>
              <a:t>Helper</a:t>
            </a:r>
            <a:endParaRPr lang="tr-TR" sz="1800" dirty="0"/>
          </a:p>
          <a:p>
            <a:endParaRPr lang="tr-TR" sz="1800" dirty="0"/>
          </a:p>
          <a:p>
            <a:r>
              <a:rPr lang="tr-TR" sz="1800" dirty="0"/>
              <a:t>Distributed </a:t>
            </a:r>
            <a:r>
              <a:rPr lang="tr-TR" sz="1800" dirty="0" err="1"/>
              <a:t>Cache</a:t>
            </a:r>
            <a:r>
              <a:rPr lang="tr-TR" sz="1800" dirty="0"/>
              <a:t> </a:t>
            </a:r>
            <a:r>
              <a:rPr lang="tr-TR" sz="1800" dirty="0" err="1"/>
              <a:t>Tag</a:t>
            </a:r>
            <a:r>
              <a:rPr lang="tr-TR" sz="1800" dirty="0"/>
              <a:t> </a:t>
            </a:r>
            <a:r>
              <a:rPr lang="tr-TR" sz="1800" dirty="0" err="1"/>
              <a:t>Helper</a:t>
            </a:r>
            <a:endParaRPr lang="tr-TR" sz="1800" dirty="0"/>
          </a:p>
          <a:p>
            <a:endParaRPr lang="tr-TR" sz="1800" dirty="0"/>
          </a:p>
          <a:p>
            <a:r>
              <a:rPr lang="tr-TR" sz="1800" dirty="0"/>
              <a:t>Environment </a:t>
            </a:r>
            <a:r>
              <a:rPr lang="tr-TR" sz="1800" dirty="0" err="1"/>
              <a:t>Tag</a:t>
            </a:r>
            <a:r>
              <a:rPr lang="tr-TR" sz="1800" dirty="0"/>
              <a:t> </a:t>
            </a:r>
            <a:r>
              <a:rPr lang="tr-TR" sz="1800" dirty="0" err="1"/>
              <a:t>Helper</a:t>
            </a:r>
            <a:endParaRPr lang="tr-TR" sz="1800" dirty="0"/>
          </a:p>
          <a:p>
            <a:endParaRPr lang="tr-TR" sz="1800" dirty="0"/>
          </a:p>
          <a:p>
            <a:r>
              <a:rPr lang="tr-TR" sz="1800" dirty="0" err="1"/>
              <a:t>FormActionTagHelper</a:t>
            </a:r>
            <a:endParaRPr lang="tr-TR" sz="1800" dirty="0"/>
          </a:p>
          <a:p>
            <a:endParaRPr lang="tr-TR" sz="1800" dirty="0"/>
          </a:p>
          <a:p>
            <a:r>
              <a:rPr lang="tr-TR" sz="1800" dirty="0"/>
              <a:t>Form </a:t>
            </a:r>
            <a:r>
              <a:rPr lang="tr-TR" sz="1800" dirty="0" err="1"/>
              <a:t>Tag</a:t>
            </a:r>
            <a:r>
              <a:rPr lang="tr-TR" sz="1800" dirty="0"/>
              <a:t> </a:t>
            </a:r>
            <a:r>
              <a:rPr lang="tr-TR" sz="1800" dirty="0" err="1"/>
              <a:t>Helper</a:t>
            </a:r>
            <a:endParaRPr lang="tr-TR" sz="1800" dirty="0"/>
          </a:p>
          <a:p>
            <a:endParaRPr lang="tr-TR" sz="1800" dirty="0"/>
          </a:p>
          <a:p>
            <a:r>
              <a:rPr lang="tr-TR" sz="1800" dirty="0"/>
              <a:t>Form Action </a:t>
            </a:r>
            <a:r>
              <a:rPr lang="tr-TR" sz="1800" dirty="0" err="1"/>
              <a:t>Tag</a:t>
            </a:r>
            <a:r>
              <a:rPr lang="tr-TR" sz="1800" dirty="0"/>
              <a:t> </a:t>
            </a:r>
            <a:r>
              <a:rPr lang="tr-TR" sz="1800" dirty="0" err="1"/>
              <a:t>Helper</a:t>
            </a:r>
            <a:endParaRPr lang="tr-TR" sz="1800" dirty="0"/>
          </a:p>
          <a:p>
            <a:endParaRPr lang="tr-TR" sz="1800" dirty="0"/>
          </a:p>
          <a:p>
            <a:r>
              <a:rPr lang="tr-TR" sz="1800" dirty="0"/>
              <a:t>Image </a:t>
            </a:r>
            <a:r>
              <a:rPr lang="tr-TR" sz="1800" dirty="0" err="1"/>
              <a:t>Tag</a:t>
            </a:r>
            <a:r>
              <a:rPr lang="tr-TR" sz="1800" dirty="0"/>
              <a:t> </a:t>
            </a:r>
            <a:r>
              <a:rPr lang="tr-TR" sz="1800" dirty="0" err="1"/>
              <a:t>Helper</a:t>
            </a:r>
            <a:endParaRPr lang="tr-TR" sz="1800" dirty="0"/>
          </a:p>
        </p:txBody>
      </p:sp>
      <p:sp>
        <p:nvSpPr>
          <p:cNvPr id="5" name="Dikdörtgen 4">
            <a:extLst>
              <a:ext uri="{FF2B5EF4-FFF2-40B4-BE49-F238E27FC236}">
                <a16:creationId xmlns:a16="http://schemas.microsoft.com/office/drawing/2014/main" id="{9E90E8B9-E7F6-4C0E-AA1B-D7B9C563B767}"/>
              </a:ext>
            </a:extLst>
          </p:cNvPr>
          <p:cNvSpPr/>
          <p:nvPr/>
        </p:nvSpPr>
        <p:spPr>
          <a:xfrm>
            <a:off x="5374332" y="1956669"/>
            <a:ext cx="5086975" cy="3693319"/>
          </a:xfrm>
          <a:prstGeom prst="rect">
            <a:avLst/>
          </a:prstGeom>
        </p:spPr>
        <p:txBody>
          <a:bodyPr wrap="square">
            <a:spAutoFit/>
          </a:bodyPr>
          <a:lstStyle/>
          <a:p>
            <a:r>
              <a:rPr lang="tr-TR" sz="1800" dirty="0" err="1"/>
              <a:t>Input</a:t>
            </a:r>
            <a:r>
              <a:rPr lang="tr-TR" sz="1800" dirty="0"/>
              <a:t> </a:t>
            </a:r>
            <a:r>
              <a:rPr lang="tr-TR" sz="1800" dirty="0" err="1"/>
              <a:t>Tag</a:t>
            </a:r>
            <a:r>
              <a:rPr lang="tr-TR" sz="1800" dirty="0"/>
              <a:t> </a:t>
            </a:r>
            <a:r>
              <a:rPr lang="tr-TR" sz="1800" dirty="0" err="1"/>
              <a:t>Helper</a:t>
            </a:r>
            <a:endParaRPr lang="tr-TR" sz="1800" dirty="0"/>
          </a:p>
          <a:p>
            <a:endParaRPr lang="tr-TR" sz="1800" dirty="0"/>
          </a:p>
          <a:p>
            <a:r>
              <a:rPr lang="tr-TR" sz="1800" dirty="0" err="1"/>
              <a:t>Label</a:t>
            </a:r>
            <a:r>
              <a:rPr lang="tr-TR" sz="1800" dirty="0"/>
              <a:t> </a:t>
            </a:r>
            <a:r>
              <a:rPr lang="tr-TR" sz="1800" dirty="0" err="1"/>
              <a:t>Tag</a:t>
            </a:r>
            <a:r>
              <a:rPr lang="tr-TR" sz="1800" dirty="0"/>
              <a:t> </a:t>
            </a:r>
            <a:r>
              <a:rPr lang="tr-TR" sz="1800" dirty="0" err="1"/>
              <a:t>Helper</a:t>
            </a:r>
            <a:endParaRPr lang="tr-TR" sz="1800" dirty="0"/>
          </a:p>
          <a:p>
            <a:endParaRPr lang="tr-TR" sz="1800" dirty="0"/>
          </a:p>
          <a:p>
            <a:r>
              <a:rPr lang="tr-TR" sz="1800" dirty="0" err="1"/>
              <a:t>Partial</a:t>
            </a:r>
            <a:r>
              <a:rPr lang="tr-TR" sz="1800" dirty="0"/>
              <a:t> </a:t>
            </a:r>
            <a:r>
              <a:rPr lang="tr-TR" sz="1800" dirty="0" err="1"/>
              <a:t>Tag</a:t>
            </a:r>
            <a:r>
              <a:rPr lang="tr-TR" sz="1800" dirty="0"/>
              <a:t> </a:t>
            </a:r>
            <a:r>
              <a:rPr lang="tr-TR" sz="1800" dirty="0" err="1"/>
              <a:t>Helper</a:t>
            </a:r>
            <a:endParaRPr lang="tr-TR" sz="1800" dirty="0"/>
          </a:p>
          <a:p>
            <a:endParaRPr lang="tr-TR" sz="1800" dirty="0"/>
          </a:p>
          <a:p>
            <a:r>
              <a:rPr lang="tr-TR" sz="1800" dirty="0"/>
              <a:t>Select </a:t>
            </a:r>
            <a:r>
              <a:rPr lang="tr-TR" sz="1800" dirty="0" err="1"/>
              <a:t>Tag</a:t>
            </a:r>
            <a:r>
              <a:rPr lang="tr-TR" sz="1800" dirty="0"/>
              <a:t> </a:t>
            </a:r>
            <a:r>
              <a:rPr lang="tr-TR" sz="1800" dirty="0" err="1"/>
              <a:t>Helper</a:t>
            </a:r>
            <a:endParaRPr lang="tr-TR" sz="1800" dirty="0"/>
          </a:p>
          <a:p>
            <a:endParaRPr lang="tr-TR" sz="1800" dirty="0"/>
          </a:p>
          <a:p>
            <a:r>
              <a:rPr lang="tr-TR" sz="1800" dirty="0" err="1"/>
              <a:t>Textarea</a:t>
            </a:r>
            <a:r>
              <a:rPr lang="tr-TR" sz="1800" dirty="0"/>
              <a:t> </a:t>
            </a:r>
            <a:r>
              <a:rPr lang="tr-TR" sz="1800" dirty="0" err="1"/>
              <a:t>Tag</a:t>
            </a:r>
            <a:r>
              <a:rPr lang="tr-TR" sz="1800" dirty="0"/>
              <a:t> </a:t>
            </a:r>
            <a:r>
              <a:rPr lang="tr-TR" sz="1800" dirty="0" err="1"/>
              <a:t>Helper</a:t>
            </a:r>
            <a:endParaRPr lang="tr-TR" sz="1800" dirty="0"/>
          </a:p>
          <a:p>
            <a:endParaRPr lang="tr-TR" sz="1800" dirty="0"/>
          </a:p>
          <a:p>
            <a:r>
              <a:rPr lang="tr-TR" sz="1800" dirty="0" err="1"/>
              <a:t>Validation</a:t>
            </a:r>
            <a:r>
              <a:rPr lang="tr-TR" sz="1800" dirty="0"/>
              <a:t> Message </a:t>
            </a:r>
            <a:r>
              <a:rPr lang="tr-TR" sz="1800" dirty="0" err="1"/>
              <a:t>Tag</a:t>
            </a:r>
            <a:r>
              <a:rPr lang="tr-TR" sz="1800" dirty="0"/>
              <a:t> </a:t>
            </a:r>
            <a:r>
              <a:rPr lang="tr-TR" sz="1800" dirty="0" err="1"/>
              <a:t>Helper</a:t>
            </a:r>
            <a:endParaRPr lang="tr-TR" sz="1800" dirty="0"/>
          </a:p>
          <a:p>
            <a:endParaRPr lang="tr-TR" sz="1800" dirty="0"/>
          </a:p>
          <a:p>
            <a:r>
              <a:rPr lang="tr-TR" sz="1800" dirty="0" err="1"/>
              <a:t>Validation</a:t>
            </a:r>
            <a:r>
              <a:rPr lang="tr-TR" sz="1800" dirty="0"/>
              <a:t> </a:t>
            </a:r>
            <a:r>
              <a:rPr lang="tr-TR" sz="1800" dirty="0" err="1"/>
              <a:t>Summary</a:t>
            </a:r>
            <a:r>
              <a:rPr lang="tr-TR" sz="1800" dirty="0"/>
              <a:t> </a:t>
            </a:r>
            <a:r>
              <a:rPr lang="tr-TR" sz="1800" dirty="0" err="1"/>
              <a:t>Tag</a:t>
            </a:r>
            <a:r>
              <a:rPr lang="tr-TR" sz="1800" dirty="0"/>
              <a:t> </a:t>
            </a:r>
            <a:r>
              <a:rPr lang="tr-TR" sz="1800" dirty="0" err="1"/>
              <a:t>Helper</a:t>
            </a:r>
            <a:endParaRPr lang="tr-TR" sz="1800" dirty="0"/>
          </a:p>
        </p:txBody>
      </p:sp>
      <p:pic>
        <p:nvPicPr>
          <p:cNvPr id="6" name="Picture 2" descr="asp.net core ile ilgili gÃ¶rsel sonucu">
            <a:extLst>
              <a:ext uri="{FF2B5EF4-FFF2-40B4-BE49-F238E27FC236}">
                <a16:creationId xmlns:a16="http://schemas.microsoft.com/office/drawing/2014/main" id="{F02BDD18-D697-4EFB-8AAD-E4B584F7917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727" t="17197" r="15883" b="20076"/>
          <a:stretch/>
        </p:blipFill>
        <p:spPr bwMode="auto">
          <a:xfrm>
            <a:off x="10584030" y="5730808"/>
            <a:ext cx="1246908" cy="112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61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BAF22D-B9FF-473B-AC9D-1D3B2603068B}"/>
              </a:ext>
            </a:extLst>
          </p:cNvPr>
          <p:cNvSpPr>
            <a:spLocks noGrp="1"/>
          </p:cNvSpPr>
          <p:nvPr>
            <p:ph type="title"/>
          </p:nvPr>
        </p:nvSpPr>
        <p:spPr>
          <a:xfrm>
            <a:off x="1200733" y="568162"/>
            <a:ext cx="9402274" cy="860953"/>
          </a:xfrm>
        </p:spPr>
        <p:txBody>
          <a:bodyPr/>
          <a:lstStyle/>
          <a:p>
            <a:r>
              <a:rPr lang="tr-TR" dirty="0" err="1"/>
              <a:t>Anchor</a:t>
            </a:r>
            <a:r>
              <a:rPr lang="tr-TR" dirty="0"/>
              <a:t> </a:t>
            </a:r>
            <a:r>
              <a:rPr lang="tr-TR" dirty="0" err="1"/>
              <a:t>Tag</a:t>
            </a:r>
            <a:r>
              <a:rPr lang="tr-TR" dirty="0"/>
              <a:t> </a:t>
            </a:r>
            <a:r>
              <a:rPr lang="tr-TR" dirty="0" err="1"/>
              <a:t>Helper</a:t>
            </a:r>
            <a:endParaRPr lang="tr-TR" dirty="0"/>
          </a:p>
        </p:txBody>
      </p:sp>
      <p:pic>
        <p:nvPicPr>
          <p:cNvPr id="4" name="Picture 2" descr="asp.net core ile ilgili gÃ¶rsel sonucu">
            <a:extLst>
              <a:ext uri="{FF2B5EF4-FFF2-40B4-BE49-F238E27FC236}">
                <a16:creationId xmlns:a16="http://schemas.microsoft.com/office/drawing/2014/main" id="{D3627C9B-044E-4039-A801-5425D29BA63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727" t="17197" r="15883" b="20076"/>
          <a:stretch/>
        </p:blipFill>
        <p:spPr bwMode="auto">
          <a:xfrm>
            <a:off x="10603007" y="5610097"/>
            <a:ext cx="1246908" cy="1127192"/>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a:extLst>
              <a:ext uri="{FF2B5EF4-FFF2-40B4-BE49-F238E27FC236}">
                <a16:creationId xmlns:a16="http://schemas.microsoft.com/office/drawing/2014/main" id="{1391BC4D-01A6-45AD-8A09-5255A86C989F}"/>
              </a:ext>
            </a:extLst>
          </p:cNvPr>
          <p:cNvSpPr/>
          <p:nvPr/>
        </p:nvSpPr>
        <p:spPr>
          <a:xfrm>
            <a:off x="1413892" y="1640911"/>
            <a:ext cx="2050733" cy="461417"/>
          </a:xfrm>
          <a:prstGeom prst="rect">
            <a:avLst/>
          </a:prstGeom>
        </p:spPr>
        <p:txBody>
          <a:bodyPr wrap="none">
            <a:spAutoFit/>
          </a:bodyPr>
          <a:lstStyle/>
          <a:p>
            <a:r>
              <a:rPr lang="tr-TR" sz="2399" dirty="0" err="1"/>
              <a:t>asp-controller</a:t>
            </a:r>
            <a:endParaRPr lang="tr-TR" sz="2399" dirty="0"/>
          </a:p>
        </p:txBody>
      </p:sp>
      <p:sp>
        <p:nvSpPr>
          <p:cNvPr id="9" name="Dikdörtgen 8">
            <a:extLst>
              <a:ext uri="{FF2B5EF4-FFF2-40B4-BE49-F238E27FC236}">
                <a16:creationId xmlns:a16="http://schemas.microsoft.com/office/drawing/2014/main" id="{7BF19232-7AF3-4A50-AFAC-73D3BF4E20C7}"/>
              </a:ext>
            </a:extLst>
          </p:cNvPr>
          <p:cNvSpPr/>
          <p:nvPr/>
        </p:nvSpPr>
        <p:spPr>
          <a:xfrm>
            <a:off x="1413892" y="2756067"/>
            <a:ext cx="1570855" cy="461417"/>
          </a:xfrm>
          <a:prstGeom prst="rect">
            <a:avLst/>
          </a:prstGeom>
        </p:spPr>
        <p:txBody>
          <a:bodyPr wrap="none">
            <a:spAutoFit/>
          </a:bodyPr>
          <a:lstStyle/>
          <a:p>
            <a:r>
              <a:rPr lang="tr-TR" sz="2399" dirty="0" err="1"/>
              <a:t>asp-action</a:t>
            </a:r>
            <a:endParaRPr lang="tr-TR" sz="2399" dirty="0"/>
          </a:p>
        </p:txBody>
      </p:sp>
      <p:sp>
        <p:nvSpPr>
          <p:cNvPr id="11" name="Dikdörtgen 10">
            <a:extLst>
              <a:ext uri="{FF2B5EF4-FFF2-40B4-BE49-F238E27FC236}">
                <a16:creationId xmlns:a16="http://schemas.microsoft.com/office/drawing/2014/main" id="{773E16DC-30A1-446E-B256-584D1AB7E589}"/>
              </a:ext>
            </a:extLst>
          </p:cNvPr>
          <p:cNvSpPr/>
          <p:nvPr/>
        </p:nvSpPr>
        <p:spPr>
          <a:xfrm>
            <a:off x="1413892" y="3871223"/>
            <a:ext cx="2473944" cy="461417"/>
          </a:xfrm>
          <a:prstGeom prst="rect">
            <a:avLst/>
          </a:prstGeom>
        </p:spPr>
        <p:txBody>
          <a:bodyPr wrap="none">
            <a:spAutoFit/>
          </a:bodyPr>
          <a:lstStyle/>
          <a:p>
            <a:r>
              <a:rPr lang="tr-TR" sz="2399" dirty="0" err="1"/>
              <a:t>asp-route</a:t>
            </a:r>
            <a:r>
              <a:rPr lang="tr-TR" sz="2399" dirty="0"/>
              <a:t>-{</a:t>
            </a:r>
            <a:r>
              <a:rPr lang="tr-TR" sz="2399" dirty="0" err="1"/>
              <a:t>value</a:t>
            </a:r>
            <a:r>
              <a:rPr lang="tr-TR" sz="2399" dirty="0"/>
              <a:t>}</a:t>
            </a:r>
          </a:p>
        </p:txBody>
      </p:sp>
      <p:sp>
        <p:nvSpPr>
          <p:cNvPr id="13" name="Dikdörtgen 12">
            <a:extLst>
              <a:ext uri="{FF2B5EF4-FFF2-40B4-BE49-F238E27FC236}">
                <a16:creationId xmlns:a16="http://schemas.microsoft.com/office/drawing/2014/main" id="{ABAC85CC-B189-4639-A79F-338E1C771607}"/>
              </a:ext>
            </a:extLst>
          </p:cNvPr>
          <p:cNvSpPr/>
          <p:nvPr/>
        </p:nvSpPr>
        <p:spPr>
          <a:xfrm>
            <a:off x="1413892" y="4986380"/>
            <a:ext cx="1446494" cy="461417"/>
          </a:xfrm>
          <a:prstGeom prst="rect">
            <a:avLst/>
          </a:prstGeom>
        </p:spPr>
        <p:txBody>
          <a:bodyPr wrap="none">
            <a:spAutoFit/>
          </a:bodyPr>
          <a:lstStyle/>
          <a:p>
            <a:r>
              <a:rPr lang="tr-TR" sz="2399" dirty="0" err="1"/>
              <a:t>asp-route</a:t>
            </a:r>
            <a:endParaRPr lang="tr-TR" sz="2399" dirty="0"/>
          </a:p>
        </p:txBody>
      </p:sp>
      <p:sp>
        <p:nvSpPr>
          <p:cNvPr id="15" name="Dikdörtgen 14">
            <a:extLst>
              <a:ext uri="{FF2B5EF4-FFF2-40B4-BE49-F238E27FC236}">
                <a16:creationId xmlns:a16="http://schemas.microsoft.com/office/drawing/2014/main" id="{028D1F42-AEB2-4667-ACF4-52673714ED12}"/>
              </a:ext>
            </a:extLst>
          </p:cNvPr>
          <p:cNvSpPr/>
          <p:nvPr/>
        </p:nvSpPr>
        <p:spPr>
          <a:xfrm>
            <a:off x="6885941" y="1640911"/>
            <a:ext cx="2566700" cy="461417"/>
          </a:xfrm>
          <a:prstGeom prst="rect">
            <a:avLst/>
          </a:prstGeom>
        </p:spPr>
        <p:txBody>
          <a:bodyPr wrap="none">
            <a:spAutoFit/>
          </a:bodyPr>
          <a:lstStyle/>
          <a:p>
            <a:r>
              <a:rPr lang="tr-TR" sz="2399" dirty="0" err="1"/>
              <a:t>asp</a:t>
            </a:r>
            <a:r>
              <a:rPr lang="tr-TR" sz="2399" dirty="0"/>
              <a:t>-</a:t>
            </a:r>
            <a:r>
              <a:rPr lang="tr-TR" sz="2399" dirty="0" err="1"/>
              <a:t>all</a:t>
            </a:r>
            <a:r>
              <a:rPr lang="tr-TR" sz="2399" dirty="0"/>
              <a:t>-</a:t>
            </a:r>
            <a:r>
              <a:rPr lang="tr-TR" sz="2399" dirty="0" err="1"/>
              <a:t>route</a:t>
            </a:r>
            <a:r>
              <a:rPr lang="tr-TR" sz="2399" dirty="0"/>
              <a:t>-data</a:t>
            </a:r>
          </a:p>
        </p:txBody>
      </p:sp>
      <p:sp>
        <p:nvSpPr>
          <p:cNvPr id="17" name="Dikdörtgen 16">
            <a:extLst>
              <a:ext uri="{FF2B5EF4-FFF2-40B4-BE49-F238E27FC236}">
                <a16:creationId xmlns:a16="http://schemas.microsoft.com/office/drawing/2014/main" id="{7335A20D-F235-43B7-80B1-696720A6A6B4}"/>
              </a:ext>
            </a:extLst>
          </p:cNvPr>
          <p:cNvSpPr/>
          <p:nvPr/>
        </p:nvSpPr>
        <p:spPr>
          <a:xfrm>
            <a:off x="6885941" y="2756067"/>
            <a:ext cx="1951821" cy="461417"/>
          </a:xfrm>
          <a:prstGeom prst="rect">
            <a:avLst/>
          </a:prstGeom>
        </p:spPr>
        <p:txBody>
          <a:bodyPr wrap="none">
            <a:spAutoFit/>
          </a:bodyPr>
          <a:lstStyle/>
          <a:p>
            <a:r>
              <a:rPr lang="tr-TR" sz="2399" dirty="0" err="1"/>
              <a:t>asp-fragment</a:t>
            </a:r>
            <a:endParaRPr lang="tr-TR" sz="2399" dirty="0"/>
          </a:p>
        </p:txBody>
      </p:sp>
      <p:sp>
        <p:nvSpPr>
          <p:cNvPr id="25" name="Dikdörtgen 24">
            <a:extLst>
              <a:ext uri="{FF2B5EF4-FFF2-40B4-BE49-F238E27FC236}">
                <a16:creationId xmlns:a16="http://schemas.microsoft.com/office/drawing/2014/main" id="{3E44BF07-0A47-4C50-B2E2-FBF1053A4D2F}"/>
              </a:ext>
            </a:extLst>
          </p:cNvPr>
          <p:cNvSpPr/>
          <p:nvPr/>
        </p:nvSpPr>
        <p:spPr>
          <a:xfrm>
            <a:off x="6885941" y="3871223"/>
            <a:ext cx="1874769" cy="461417"/>
          </a:xfrm>
          <a:prstGeom prst="rect">
            <a:avLst/>
          </a:prstGeom>
        </p:spPr>
        <p:txBody>
          <a:bodyPr wrap="none">
            <a:spAutoFit/>
          </a:bodyPr>
          <a:lstStyle/>
          <a:p>
            <a:r>
              <a:rPr lang="tr-TR" sz="2399" dirty="0" err="1"/>
              <a:t>asp</a:t>
            </a:r>
            <a:r>
              <a:rPr lang="tr-TR" sz="2399" dirty="0"/>
              <a:t>-protokol</a:t>
            </a:r>
          </a:p>
        </p:txBody>
      </p:sp>
      <p:sp>
        <p:nvSpPr>
          <p:cNvPr id="27" name="Dikdörtgen 26">
            <a:extLst>
              <a:ext uri="{FF2B5EF4-FFF2-40B4-BE49-F238E27FC236}">
                <a16:creationId xmlns:a16="http://schemas.microsoft.com/office/drawing/2014/main" id="{A59D4ACF-24D7-4A20-9E1C-7D0076E30E02}"/>
              </a:ext>
            </a:extLst>
          </p:cNvPr>
          <p:cNvSpPr/>
          <p:nvPr/>
        </p:nvSpPr>
        <p:spPr>
          <a:xfrm>
            <a:off x="6885941" y="4986380"/>
            <a:ext cx="1317647" cy="461417"/>
          </a:xfrm>
          <a:prstGeom prst="rect">
            <a:avLst/>
          </a:prstGeom>
        </p:spPr>
        <p:txBody>
          <a:bodyPr wrap="none">
            <a:spAutoFit/>
          </a:bodyPr>
          <a:lstStyle/>
          <a:p>
            <a:r>
              <a:rPr lang="tr-TR" sz="2399" dirty="0" err="1"/>
              <a:t>asp-host</a:t>
            </a:r>
            <a:endParaRPr lang="tr-TR" sz="2399" dirty="0"/>
          </a:p>
        </p:txBody>
      </p:sp>
    </p:spTree>
    <p:extLst>
      <p:ext uri="{BB962C8B-B14F-4D97-AF65-F5344CB8AC3E}">
        <p14:creationId xmlns:p14="http://schemas.microsoft.com/office/powerpoint/2010/main" val="403004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asp.net core ile ilgili gÃ¶rsel sonucu">
            <a:extLst>
              <a:ext uri="{FF2B5EF4-FFF2-40B4-BE49-F238E27FC236}">
                <a16:creationId xmlns:a16="http://schemas.microsoft.com/office/drawing/2014/main" id="{215AB811-F2E6-4C02-A87B-316A3B17073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727" t="17197" r="15883" b="20076"/>
          <a:stretch/>
        </p:blipFill>
        <p:spPr bwMode="auto">
          <a:xfrm>
            <a:off x="10908201" y="5994000"/>
            <a:ext cx="955764" cy="864000"/>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a:extLst>
              <a:ext uri="{FF2B5EF4-FFF2-40B4-BE49-F238E27FC236}">
                <a16:creationId xmlns:a16="http://schemas.microsoft.com/office/drawing/2014/main" id="{EA5B9418-663D-486A-9420-23B9CC501D25}"/>
              </a:ext>
            </a:extLst>
          </p:cNvPr>
          <p:cNvSpPr/>
          <p:nvPr/>
        </p:nvSpPr>
        <p:spPr>
          <a:xfrm>
            <a:off x="454376" y="2470490"/>
            <a:ext cx="8160316" cy="3477875"/>
          </a:xfrm>
          <a:prstGeom prst="rect">
            <a:avLst/>
          </a:prstGeom>
          <a:solidFill>
            <a:schemeClr val="bg1"/>
          </a:solidFill>
        </p:spPr>
        <p:txBody>
          <a:bodyPr wrap="square">
            <a:spAutoFit/>
          </a:bodyPr>
          <a:lstStyle/>
          <a:p>
            <a:r>
              <a:rPr lang="tr-TR" sz="2000" dirty="0" err="1"/>
              <a:t>app.UseMvc</a:t>
            </a:r>
            <a:r>
              <a:rPr lang="tr-TR" sz="2000" dirty="0"/>
              <a:t>(</a:t>
            </a:r>
            <a:r>
              <a:rPr lang="tr-TR" sz="2000" dirty="0" err="1"/>
              <a:t>routes</a:t>
            </a:r>
            <a:r>
              <a:rPr lang="tr-TR" sz="2000" dirty="0"/>
              <a:t> =&gt;</a:t>
            </a:r>
          </a:p>
          <a:p>
            <a:r>
              <a:rPr lang="tr-TR" sz="2000" dirty="0"/>
              <a:t>{</a:t>
            </a:r>
          </a:p>
          <a:p>
            <a:r>
              <a:rPr lang="tr-TR" sz="2000" dirty="0"/>
              <a:t>    // </a:t>
            </a:r>
            <a:r>
              <a:rPr lang="tr-TR" sz="2000" dirty="0" err="1"/>
              <a:t>need</a:t>
            </a:r>
            <a:r>
              <a:rPr lang="tr-TR" sz="2000" dirty="0"/>
              <a:t> </a:t>
            </a:r>
            <a:r>
              <a:rPr lang="tr-TR" sz="2000" dirty="0" err="1"/>
              <a:t>route</a:t>
            </a:r>
            <a:r>
              <a:rPr lang="tr-TR" sz="2000" dirty="0"/>
              <a:t> </a:t>
            </a:r>
            <a:r>
              <a:rPr lang="tr-TR" sz="2000" dirty="0" err="1"/>
              <a:t>and</a:t>
            </a:r>
            <a:r>
              <a:rPr lang="tr-TR" sz="2000" dirty="0"/>
              <a:t> </a:t>
            </a:r>
            <a:r>
              <a:rPr lang="tr-TR" sz="2000" dirty="0" err="1"/>
              <a:t>attribute</a:t>
            </a:r>
            <a:r>
              <a:rPr lang="tr-TR" sz="2000" dirty="0"/>
              <a:t> on </a:t>
            </a:r>
            <a:r>
              <a:rPr lang="tr-TR" sz="2000" dirty="0" err="1"/>
              <a:t>controller</a:t>
            </a:r>
            <a:r>
              <a:rPr lang="tr-TR" sz="2000" dirty="0"/>
              <a:t>: [</a:t>
            </a:r>
            <a:r>
              <a:rPr lang="tr-TR" sz="2000" dirty="0" err="1"/>
              <a:t>Area</a:t>
            </a:r>
            <a:r>
              <a:rPr lang="tr-TR" sz="2000" dirty="0"/>
              <a:t>("</a:t>
            </a:r>
            <a:r>
              <a:rPr lang="tr-TR" sz="2000" dirty="0" err="1"/>
              <a:t>Blogs</a:t>
            </a:r>
            <a:r>
              <a:rPr lang="tr-TR" sz="2000" dirty="0"/>
              <a:t>")]</a:t>
            </a:r>
          </a:p>
          <a:p>
            <a:r>
              <a:rPr lang="tr-TR" sz="2000" dirty="0"/>
              <a:t>    </a:t>
            </a:r>
            <a:r>
              <a:rPr lang="tr-TR" sz="2000" dirty="0" err="1"/>
              <a:t>routes.MapRoute</a:t>
            </a:r>
            <a:r>
              <a:rPr lang="tr-TR" sz="2000" dirty="0"/>
              <a:t>(name: "</a:t>
            </a:r>
            <a:r>
              <a:rPr lang="tr-TR" sz="2000" dirty="0" err="1"/>
              <a:t>mvcAreaRoute</a:t>
            </a:r>
            <a:r>
              <a:rPr lang="tr-TR" sz="2000" dirty="0"/>
              <a:t>",</a:t>
            </a:r>
          </a:p>
          <a:p>
            <a:r>
              <a:rPr lang="tr-TR" sz="2000" dirty="0"/>
              <a:t>                    </a:t>
            </a:r>
            <a:r>
              <a:rPr lang="tr-TR" sz="2000" dirty="0" err="1"/>
              <a:t>template</a:t>
            </a:r>
            <a:r>
              <a:rPr lang="tr-TR" sz="2000" dirty="0"/>
              <a:t>: "{</a:t>
            </a:r>
            <a:r>
              <a:rPr lang="tr-TR" sz="2000" dirty="0" err="1"/>
              <a:t>area:exists</a:t>
            </a:r>
            <a:r>
              <a:rPr lang="tr-TR" sz="2000" dirty="0"/>
              <a:t>}/{</a:t>
            </a:r>
            <a:r>
              <a:rPr lang="tr-TR" sz="2000" dirty="0" err="1"/>
              <a:t>controller</a:t>
            </a:r>
            <a:r>
              <a:rPr lang="tr-TR" sz="2000" dirty="0"/>
              <a:t>=Home}/{</a:t>
            </a:r>
            <a:r>
              <a:rPr lang="tr-TR" sz="2000" dirty="0" err="1"/>
              <a:t>action</a:t>
            </a:r>
            <a:r>
              <a:rPr lang="tr-TR" sz="2000" dirty="0"/>
              <a:t>=Index}");</a:t>
            </a:r>
          </a:p>
          <a:p>
            <a:endParaRPr lang="tr-TR" sz="2000" dirty="0"/>
          </a:p>
          <a:p>
            <a:r>
              <a:rPr lang="tr-TR" sz="2000" dirty="0"/>
              <a:t>    // </a:t>
            </a:r>
            <a:r>
              <a:rPr lang="tr-TR" sz="2000" dirty="0" err="1"/>
              <a:t>default</a:t>
            </a:r>
            <a:r>
              <a:rPr lang="tr-TR" sz="2000" dirty="0"/>
              <a:t> </a:t>
            </a:r>
            <a:r>
              <a:rPr lang="tr-TR" sz="2000" dirty="0" err="1"/>
              <a:t>route</a:t>
            </a:r>
            <a:r>
              <a:rPr lang="tr-TR" sz="2000" dirty="0"/>
              <a:t> </a:t>
            </a:r>
            <a:r>
              <a:rPr lang="tr-TR" sz="2000" dirty="0" err="1"/>
              <a:t>for</a:t>
            </a:r>
            <a:r>
              <a:rPr lang="tr-TR" sz="2000" dirty="0"/>
              <a:t> </a:t>
            </a:r>
            <a:r>
              <a:rPr lang="tr-TR" sz="2000" dirty="0" err="1"/>
              <a:t>non-areas</a:t>
            </a:r>
            <a:endParaRPr lang="tr-TR" sz="2000" dirty="0"/>
          </a:p>
          <a:p>
            <a:r>
              <a:rPr lang="tr-TR" sz="2000" dirty="0"/>
              <a:t>    </a:t>
            </a:r>
            <a:r>
              <a:rPr lang="tr-TR" sz="2000" dirty="0" err="1"/>
              <a:t>routes.MapRoute</a:t>
            </a:r>
            <a:r>
              <a:rPr lang="tr-TR" sz="2000" dirty="0"/>
              <a:t>(</a:t>
            </a:r>
          </a:p>
          <a:p>
            <a:r>
              <a:rPr lang="tr-TR" sz="2000" dirty="0"/>
              <a:t>        name: "</a:t>
            </a:r>
            <a:r>
              <a:rPr lang="tr-TR" sz="2000" dirty="0" err="1"/>
              <a:t>default</a:t>
            </a:r>
            <a:r>
              <a:rPr lang="tr-TR" sz="2000" dirty="0"/>
              <a:t>",</a:t>
            </a:r>
          </a:p>
          <a:p>
            <a:r>
              <a:rPr lang="tr-TR" sz="2000" dirty="0"/>
              <a:t>        </a:t>
            </a:r>
            <a:r>
              <a:rPr lang="tr-TR" sz="2000" dirty="0" err="1"/>
              <a:t>template</a:t>
            </a:r>
            <a:r>
              <a:rPr lang="tr-TR" sz="2000" dirty="0"/>
              <a:t>: "{</a:t>
            </a:r>
            <a:r>
              <a:rPr lang="tr-TR" sz="2000" dirty="0" err="1"/>
              <a:t>controller</a:t>
            </a:r>
            <a:r>
              <a:rPr lang="tr-TR" sz="2000" dirty="0"/>
              <a:t>=Home}/{</a:t>
            </a:r>
            <a:r>
              <a:rPr lang="tr-TR" sz="2000" dirty="0" err="1"/>
              <a:t>action</a:t>
            </a:r>
            <a:r>
              <a:rPr lang="tr-TR" sz="2000" dirty="0"/>
              <a:t>=Index}/{</a:t>
            </a:r>
            <a:r>
              <a:rPr lang="tr-TR" sz="2000" dirty="0" err="1"/>
              <a:t>id</a:t>
            </a:r>
            <a:r>
              <a:rPr lang="tr-TR" sz="2000" dirty="0"/>
              <a:t>?}");</a:t>
            </a:r>
          </a:p>
          <a:p>
            <a:r>
              <a:rPr lang="tr-TR" sz="2000" dirty="0"/>
              <a:t>});</a:t>
            </a:r>
          </a:p>
        </p:txBody>
      </p:sp>
      <p:graphicFrame>
        <p:nvGraphicFramePr>
          <p:cNvPr id="5" name="Nesne 4">
            <a:extLst>
              <a:ext uri="{FF2B5EF4-FFF2-40B4-BE49-F238E27FC236}">
                <a16:creationId xmlns:a16="http://schemas.microsoft.com/office/drawing/2014/main" id="{2C2E2099-F6C0-4A53-842C-32ED74D44EAB}"/>
              </a:ext>
            </a:extLst>
          </p:cNvPr>
          <p:cNvGraphicFramePr>
            <a:graphicFrameLocks noChangeAspect="1"/>
          </p:cNvGraphicFramePr>
          <p:nvPr>
            <p:extLst>
              <p:ext uri="{D42A27DB-BD31-4B8C-83A1-F6EECF244321}">
                <p14:modId xmlns:p14="http://schemas.microsoft.com/office/powerpoint/2010/main" val="2979148859"/>
              </p:ext>
            </p:extLst>
          </p:nvPr>
        </p:nvGraphicFramePr>
        <p:xfrm>
          <a:off x="8686700" y="2564904"/>
          <a:ext cx="2591644" cy="3096000"/>
        </p:xfrm>
        <a:graphic>
          <a:graphicData uri="http://schemas.openxmlformats.org/presentationml/2006/ole">
            <mc:AlternateContent xmlns:mc="http://schemas.openxmlformats.org/markup-compatibility/2006">
              <mc:Choice xmlns:v="urn:schemas-microsoft-com:vml" Requires="v">
                <p:oleObj r:id="rId3" imgW="4241160" imgH="5066640" progId="">
                  <p:embed/>
                </p:oleObj>
              </mc:Choice>
              <mc:Fallback>
                <p:oleObj r:id="rId3" imgW="4241160" imgH="5066640" progId="">
                  <p:embed/>
                  <p:pic>
                    <p:nvPicPr>
                      <p:cNvPr id="5" name="Nesne 4">
                        <a:extLst>
                          <a:ext uri="{FF2B5EF4-FFF2-40B4-BE49-F238E27FC236}">
                            <a16:creationId xmlns:a16="http://schemas.microsoft.com/office/drawing/2014/main" id="{2C2E2099-F6C0-4A53-842C-32ED74D44EAB}"/>
                          </a:ext>
                        </a:extLst>
                      </p:cNvPr>
                      <p:cNvPicPr/>
                      <p:nvPr/>
                    </p:nvPicPr>
                    <p:blipFill>
                      <a:blip r:embed="rId4"/>
                      <a:stretch>
                        <a:fillRect/>
                      </a:stretch>
                    </p:blipFill>
                    <p:spPr>
                      <a:xfrm>
                        <a:off x="8686700" y="2564904"/>
                        <a:ext cx="2591644" cy="3096000"/>
                      </a:xfrm>
                      <a:prstGeom prst="rect">
                        <a:avLst/>
                      </a:prstGeom>
                    </p:spPr>
                  </p:pic>
                </p:oleObj>
              </mc:Fallback>
            </mc:AlternateContent>
          </a:graphicData>
        </a:graphic>
      </p:graphicFrame>
      <p:sp>
        <p:nvSpPr>
          <p:cNvPr id="6" name="Dikdörtgen 5">
            <a:extLst>
              <a:ext uri="{FF2B5EF4-FFF2-40B4-BE49-F238E27FC236}">
                <a16:creationId xmlns:a16="http://schemas.microsoft.com/office/drawing/2014/main" id="{8B783870-194D-43B1-B865-03EFF7101568}"/>
              </a:ext>
            </a:extLst>
          </p:cNvPr>
          <p:cNvSpPr/>
          <p:nvPr/>
        </p:nvSpPr>
        <p:spPr>
          <a:xfrm>
            <a:off x="4366220" y="1707691"/>
            <a:ext cx="7704856" cy="707886"/>
          </a:xfrm>
          <a:prstGeom prst="rect">
            <a:avLst/>
          </a:prstGeom>
        </p:spPr>
        <p:txBody>
          <a:bodyPr wrap="square">
            <a:spAutoFit/>
          </a:bodyPr>
          <a:lstStyle/>
          <a:p>
            <a:r>
              <a:rPr lang="tr-TR" sz="2000" dirty="0" err="1"/>
              <a:t>services.AddMvc</a:t>
            </a:r>
            <a:r>
              <a:rPr lang="tr-TR" sz="2000" dirty="0"/>
              <a:t>()</a:t>
            </a:r>
          </a:p>
          <a:p>
            <a:r>
              <a:rPr lang="tr-TR" sz="2000" dirty="0"/>
              <a:t>        .</a:t>
            </a:r>
            <a:r>
              <a:rPr lang="tr-TR" sz="2000" dirty="0" err="1"/>
              <a:t>AddRazorPagesOptions</a:t>
            </a:r>
            <a:r>
              <a:rPr lang="tr-TR" sz="2000" dirty="0"/>
              <a:t>(</a:t>
            </a:r>
            <a:r>
              <a:rPr lang="tr-TR" sz="2000" dirty="0" err="1"/>
              <a:t>options</a:t>
            </a:r>
            <a:r>
              <a:rPr lang="tr-TR" sz="2000" dirty="0"/>
              <a:t> =&gt; </a:t>
            </a:r>
            <a:r>
              <a:rPr lang="tr-TR" sz="2000" dirty="0" err="1"/>
              <a:t>options.AllowAreas</a:t>
            </a:r>
            <a:r>
              <a:rPr lang="tr-TR" sz="2000" dirty="0"/>
              <a:t> = </a:t>
            </a:r>
            <a:r>
              <a:rPr lang="tr-TR" sz="2000" dirty="0" err="1"/>
              <a:t>true</a:t>
            </a:r>
            <a:r>
              <a:rPr lang="tr-TR" sz="2000" dirty="0"/>
              <a:t>);</a:t>
            </a:r>
          </a:p>
        </p:txBody>
      </p:sp>
      <p:sp>
        <p:nvSpPr>
          <p:cNvPr id="8" name="Başlık 1">
            <a:extLst>
              <a:ext uri="{FF2B5EF4-FFF2-40B4-BE49-F238E27FC236}">
                <a16:creationId xmlns:a16="http://schemas.microsoft.com/office/drawing/2014/main" id="{D2412DED-0D6C-4182-AC77-25877DC1B359}"/>
              </a:ext>
            </a:extLst>
          </p:cNvPr>
          <p:cNvSpPr>
            <a:spLocks noGrp="1"/>
          </p:cNvSpPr>
          <p:nvPr>
            <p:ph type="title"/>
          </p:nvPr>
        </p:nvSpPr>
        <p:spPr>
          <a:xfrm>
            <a:off x="1232671" y="545356"/>
            <a:ext cx="9402274" cy="860953"/>
          </a:xfrm>
        </p:spPr>
        <p:txBody>
          <a:bodyPr/>
          <a:lstStyle/>
          <a:p>
            <a:r>
              <a:rPr lang="tr-TR" dirty="0" err="1"/>
              <a:t>Anchor</a:t>
            </a:r>
            <a:r>
              <a:rPr lang="tr-TR" dirty="0"/>
              <a:t> </a:t>
            </a:r>
            <a:r>
              <a:rPr lang="tr-TR" dirty="0" err="1"/>
              <a:t>Tag</a:t>
            </a:r>
            <a:r>
              <a:rPr lang="tr-TR" dirty="0"/>
              <a:t> </a:t>
            </a:r>
            <a:r>
              <a:rPr lang="tr-TR" dirty="0" err="1"/>
              <a:t>Helper</a:t>
            </a:r>
            <a:endParaRPr lang="tr-TR" dirty="0"/>
          </a:p>
        </p:txBody>
      </p:sp>
      <p:sp>
        <p:nvSpPr>
          <p:cNvPr id="2" name="Dikdörtgen 1">
            <a:extLst>
              <a:ext uri="{FF2B5EF4-FFF2-40B4-BE49-F238E27FC236}">
                <a16:creationId xmlns:a16="http://schemas.microsoft.com/office/drawing/2014/main" id="{683460FB-2EAE-48A4-B03D-A92D865F51B6}"/>
              </a:ext>
            </a:extLst>
          </p:cNvPr>
          <p:cNvSpPr/>
          <p:nvPr/>
        </p:nvSpPr>
        <p:spPr>
          <a:xfrm>
            <a:off x="454377" y="1707691"/>
            <a:ext cx="1295531" cy="461417"/>
          </a:xfrm>
          <a:prstGeom prst="rect">
            <a:avLst/>
          </a:prstGeom>
        </p:spPr>
        <p:txBody>
          <a:bodyPr wrap="none">
            <a:spAutoFit/>
          </a:bodyPr>
          <a:lstStyle/>
          <a:p>
            <a:r>
              <a:rPr lang="tr-TR" sz="2399" dirty="0" err="1"/>
              <a:t>asp-area</a:t>
            </a:r>
            <a:endParaRPr lang="tr-TR" sz="2399" dirty="0"/>
          </a:p>
        </p:txBody>
      </p:sp>
    </p:spTree>
    <p:extLst>
      <p:ext uri="{BB962C8B-B14F-4D97-AF65-F5344CB8AC3E}">
        <p14:creationId xmlns:p14="http://schemas.microsoft.com/office/powerpoint/2010/main" val="359594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69AAB6B-4EAF-D822-768A-78088000F816}"/>
              </a:ext>
            </a:extLst>
          </p:cNvPr>
          <p:cNvSpPr/>
          <p:nvPr/>
        </p:nvSpPr>
        <p:spPr>
          <a:xfrm>
            <a:off x="4690256" y="2258870"/>
            <a:ext cx="2808312" cy="2340260"/>
          </a:xfrm>
          <a:prstGeom prst="roundRect">
            <a:avLst/>
          </a:prstGeom>
          <a:solidFill>
            <a:srgbClr val="502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latin typeface="Roboto" panose="02000000000000000000" pitchFamily="2" charset="0"/>
                <a:ea typeface="Roboto" panose="02000000000000000000" pitchFamily="2" charset="0"/>
                <a:cs typeface="Roboto" panose="02000000000000000000" pitchFamily="2" charset="0"/>
              </a:rPr>
              <a:t>.NET</a:t>
            </a:r>
            <a:endParaRPr lang="tr-TR" sz="7200" dirty="0">
              <a:latin typeface="Roboto" panose="02000000000000000000" pitchFamily="2" charset="0"/>
              <a:ea typeface="Roboto" panose="02000000000000000000" pitchFamily="2" charset="0"/>
              <a:cs typeface="Roboto" panose="02000000000000000000" pitchFamily="2" charset="0"/>
            </a:endParaRPr>
          </a:p>
        </p:txBody>
      </p:sp>
      <p:grpSp>
        <p:nvGrpSpPr>
          <p:cNvPr id="26" name="Group 25">
            <a:extLst>
              <a:ext uri="{FF2B5EF4-FFF2-40B4-BE49-F238E27FC236}">
                <a16:creationId xmlns:a16="http://schemas.microsoft.com/office/drawing/2014/main" id="{009236C5-9568-FCC6-C598-AC29AA28928F}"/>
              </a:ext>
            </a:extLst>
          </p:cNvPr>
          <p:cNvGrpSpPr/>
          <p:nvPr/>
        </p:nvGrpSpPr>
        <p:grpSpPr>
          <a:xfrm>
            <a:off x="3090532" y="456927"/>
            <a:ext cx="1656184" cy="989634"/>
            <a:chOff x="2854052" y="764704"/>
            <a:chExt cx="1656184" cy="989634"/>
          </a:xfrm>
        </p:grpSpPr>
        <p:pic>
          <p:nvPicPr>
            <p:cNvPr id="12" name="Picture 11">
              <a:extLst>
                <a:ext uri="{FF2B5EF4-FFF2-40B4-BE49-F238E27FC236}">
                  <a16:creationId xmlns:a16="http://schemas.microsoft.com/office/drawing/2014/main" id="{DDDD5C3D-5986-1C91-6F1B-73F8AE43420B}"/>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341216" y="764704"/>
              <a:ext cx="681857" cy="681857"/>
            </a:xfrm>
            <a:prstGeom prst="rect">
              <a:avLst/>
            </a:prstGeom>
          </p:spPr>
        </p:pic>
        <p:sp>
          <p:nvSpPr>
            <p:cNvPr id="17" name="TextBox 16">
              <a:extLst>
                <a:ext uri="{FF2B5EF4-FFF2-40B4-BE49-F238E27FC236}">
                  <a16:creationId xmlns:a16="http://schemas.microsoft.com/office/drawing/2014/main" id="{42320EB1-A7D4-4888-BC83-29AAEC5D8649}"/>
                </a:ext>
              </a:extLst>
            </p:cNvPr>
            <p:cNvSpPr txBox="1"/>
            <p:nvPr/>
          </p:nvSpPr>
          <p:spPr>
            <a:xfrm>
              <a:off x="2854052" y="1446561"/>
              <a:ext cx="1656184" cy="307777"/>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Machine Learning</a:t>
              </a:r>
              <a:endParaRPr lang="tr-T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27" name="Group 26">
            <a:extLst>
              <a:ext uri="{FF2B5EF4-FFF2-40B4-BE49-F238E27FC236}">
                <a16:creationId xmlns:a16="http://schemas.microsoft.com/office/drawing/2014/main" id="{A45337B1-E931-BBF1-191D-90B138A1BC6D}"/>
              </a:ext>
            </a:extLst>
          </p:cNvPr>
          <p:cNvGrpSpPr/>
          <p:nvPr/>
        </p:nvGrpSpPr>
        <p:grpSpPr>
          <a:xfrm>
            <a:off x="7337662" y="421431"/>
            <a:ext cx="681855" cy="1025130"/>
            <a:chOff x="6886500" y="548680"/>
            <a:chExt cx="681855" cy="1025130"/>
          </a:xfrm>
        </p:grpSpPr>
        <p:pic>
          <p:nvPicPr>
            <p:cNvPr id="1026" name="Picture 2">
              <a:extLst>
                <a:ext uri="{FF2B5EF4-FFF2-40B4-BE49-F238E27FC236}">
                  <a16:creationId xmlns:a16="http://schemas.microsoft.com/office/drawing/2014/main" id="{32C7808C-6F86-CD6C-6174-1E3663B775C0}"/>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886500" y="548680"/>
              <a:ext cx="681855" cy="6818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F6A0BDB-BFCC-CDE4-2FBF-8E4B21A652E2}"/>
                </a:ext>
              </a:extLst>
            </p:cNvPr>
            <p:cNvSpPr txBox="1"/>
            <p:nvPr/>
          </p:nvSpPr>
          <p:spPr>
            <a:xfrm>
              <a:off x="6939396" y="1266033"/>
              <a:ext cx="576063" cy="307777"/>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Web</a:t>
              </a:r>
              <a:endParaRPr lang="tr-T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28" name="Group 27">
            <a:extLst>
              <a:ext uri="{FF2B5EF4-FFF2-40B4-BE49-F238E27FC236}">
                <a16:creationId xmlns:a16="http://schemas.microsoft.com/office/drawing/2014/main" id="{7FFD93DD-220A-54A1-7330-6EE164819D78}"/>
              </a:ext>
            </a:extLst>
          </p:cNvPr>
          <p:cNvGrpSpPr/>
          <p:nvPr/>
        </p:nvGrpSpPr>
        <p:grpSpPr>
          <a:xfrm>
            <a:off x="9324540" y="2060848"/>
            <a:ext cx="740545" cy="1084899"/>
            <a:chOff x="8522219" y="2387758"/>
            <a:chExt cx="740545" cy="1084899"/>
          </a:xfrm>
        </p:grpSpPr>
        <p:pic>
          <p:nvPicPr>
            <p:cNvPr id="6" name="Picture 5">
              <a:extLst>
                <a:ext uri="{FF2B5EF4-FFF2-40B4-BE49-F238E27FC236}">
                  <a16:creationId xmlns:a16="http://schemas.microsoft.com/office/drawing/2014/main" id="{4850F753-A1E5-8543-1D63-4DDD0E306333}"/>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16293" r="16888"/>
            <a:stretch/>
          </p:blipFill>
          <p:spPr>
            <a:xfrm>
              <a:off x="8664685" y="2387758"/>
              <a:ext cx="455612" cy="681856"/>
            </a:xfrm>
            <a:prstGeom prst="rect">
              <a:avLst/>
            </a:prstGeom>
          </p:spPr>
        </p:pic>
        <p:sp>
          <p:nvSpPr>
            <p:cNvPr id="19" name="TextBox 18">
              <a:extLst>
                <a:ext uri="{FF2B5EF4-FFF2-40B4-BE49-F238E27FC236}">
                  <a16:creationId xmlns:a16="http://schemas.microsoft.com/office/drawing/2014/main" id="{B4650D0E-3D44-F66F-6E8D-33E9BDF53A24}"/>
                </a:ext>
              </a:extLst>
            </p:cNvPr>
            <p:cNvSpPr txBox="1"/>
            <p:nvPr/>
          </p:nvSpPr>
          <p:spPr>
            <a:xfrm>
              <a:off x="8522219" y="3164880"/>
              <a:ext cx="740545" cy="307777"/>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Mobile</a:t>
              </a:r>
              <a:endParaRPr lang="tr-T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29" name="Group 28">
            <a:extLst>
              <a:ext uri="{FF2B5EF4-FFF2-40B4-BE49-F238E27FC236}">
                <a16:creationId xmlns:a16="http://schemas.microsoft.com/office/drawing/2014/main" id="{BA0E03EF-3AEF-9C40-1816-13B2E31FE7CF}"/>
              </a:ext>
            </a:extLst>
          </p:cNvPr>
          <p:cNvGrpSpPr/>
          <p:nvPr/>
        </p:nvGrpSpPr>
        <p:grpSpPr>
          <a:xfrm>
            <a:off x="6193622" y="5584801"/>
            <a:ext cx="740545" cy="1080119"/>
            <a:chOff x="8486657" y="3717032"/>
            <a:chExt cx="740545" cy="1080119"/>
          </a:xfrm>
        </p:grpSpPr>
        <p:pic>
          <p:nvPicPr>
            <p:cNvPr id="8" name="Picture 7">
              <a:extLst>
                <a:ext uri="{FF2B5EF4-FFF2-40B4-BE49-F238E27FC236}">
                  <a16:creationId xmlns:a16="http://schemas.microsoft.com/office/drawing/2014/main" id="{2855FE9A-F60B-BE69-5B10-1915E294BA55}"/>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516001" y="3717032"/>
              <a:ext cx="681856" cy="681856"/>
            </a:xfrm>
            <a:prstGeom prst="rect">
              <a:avLst/>
            </a:prstGeom>
          </p:spPr>
        </p:pic>
        <p:sp>
          <p:nvSpPr>
            <p:cNvPr id="20" name="TextBox 19">
              <a:extLst>
                <a:ext uri="{FF2B5EF4-FFF2-40B4-BE49-F238E27FC236}">
                  <a16:creationId xmlns:a16="http://schemas.microsoft.com/office/drawing/2014/main" id="{B1D6366D-6E11-5EBE-3B7B-A0B844A5CF9B}"/>
                </a:ext>
              </a:extLst>
            </p:cNvPr>
            <p:cNvSpPr txBox="1"/>
            <p:nvPr/>
          </p:nvSpPr>
          <p:spPr>
            <a:xfrm>
              <a:off x="8486657" y="4489374"/>
              <a:ext cx="740545" cy="307777"/>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Cloud</a:t>
              </a:r>
              <a:endParaRPr lang="tr-T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30" name="Group 29">
            <a:extLst>
              <a:ext uri="{FF2B5EF4-FFF2-40B4-BE49-F238E27FC236}">
                <a16:creationId xmlns:a16="http://schemas.microsoft.com/office/drawing/2014/main" id="{8AAAAE7F-1092-EADC-DD10-7B2CE725EF51}"/>
              </a:ext>
            </a:extLst>
          </p:cNvPr>
          <p:cNvGrpSpPr/>
          <p:nvPr/>
        </p:nvGrpSpPr>
        <p:grpSpPr>
          <a:xfrm>
            <a:off x="9406780" y="4797152"/>
            <a:ext cx="1316610" cy="1095426"/>
            <a:chOff x="8522218" y="5195416"/>
            <a:chExt cx="1316610" cy="1095426"/>
          </a:xfrm>
        </p:grpSpPr>
        <p:pic>
          <p:nvPicPr>
            <p:cNvPr id="10" name="Picture 9">
              <a:extLst>
                <a:ext uri="{FF2B5EF4-FFF2-40B4-BE49-F238E27FC236}">
                  <a16:creationId xmlns:a16="http://schemas.microsoft.com/office/drawing/2014/main" id="{239E2B76-5228-0C2C-95C0-D48C8CC4AADA}"/>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839595" y="5195416"/>
              <a:ext cx="681856" cy="681856"/>
            </a:xfrm>
            <a:prstGeom prst="rect">
              <a:avLst/>
            </a:prstGeom>
          </p:spPr>
        </p:pic>
        <p:sp>
          <p:nvSpPr>
            <p:cNvPr id="21" name="TextBox 20">
              <a:extLst>
                <a:ext uri="{FF2B5EF4-FFF2-40B4-BE49-F238E27FC236}">
                  <a16:creationId xmlns:a16="http://schemas.microsoft.com/office/drawing/2014/main" id="{66E477F5-B032-1D93-BCD8-48FF67407577}"/>
                </a:ext>
              </a:extLst>
            </p:cNvPr>
            <p:cNvSpPr txBox="1"/>
            <p:nvPr/>
          </p:nvSpPr>
          <p:spPr>
            <a:xfrm>
              <a:off x="8522218" y="5983065"/>
              <a:ext cx="1316610" cy="307777"/>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Microservices</a:t>
              </a:r>
              <a:endParaRPr lang="tr-T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24" name="Group 23">
            <a:extLst>
              <a:ext uri="{FF2B5EF4-FFF2-40B4-BE49-F238E27FC236}">
                <a16:creationId xmlns:a16="http://schemas.microsoft.com/office/drawing/2014/main" id="{64E8E979-9BCE-1069-3559-994A5632C523}"/>
              </a:ext>
            </a:extLst>
          </p:cNvPr>
          <p:cNvGrpSpPr/>
          <p:nvPr/>
        </p:nvGrpSpPr>
        <p:grpSpPr>
          <a:xfrm>
            <a:off x="2244073" y="4797152"/>
            <a:ext cx="864095" cy="1099865"/>
            <a:chOff x="2349997" y="5301208"/>
            <a:chExt cx="864095" cy="1099865"/>
          </a:xfrm>
        </p:grpSpPr>
        <p:pic>
          <p:nvPicPr>
            <p:cNvPr id="16" name="Picture 15">
              <a:extLst>
                <a:ext uri="{FF2B5EF4-FFF2-40B4-BE49-F238E27FC236}">
                  <a16:creationId xmlns:a16="http://schemas.microsoft.com/office/drawing/2014/main" id="{0499E7A6-F9D6-8185-6345-B5C68FAAB276}"/>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1116" y="5301208"/>
              <a:ext cx="681857" cy="681857"/>
            </a:xfrm>
            <a:prstGeom prst="rect">
              <a:avLst/>
            </a:prstGeom>
          </p:spPr>
        </p:pic>
        <p:sp>
          <p:nvSpPr>
            <p:cNvPr id="22" name="TextBox 21">
              <a:extLst>
                <a:ext uri="{FF2B5EF4-FFF2-40B4-BE49-F238E27FC236}">
                  <a16:creationId xmlns:a16="http://schemas.microsoft.com/office/drawing/2014/main" id="{56C37094-5D8A-5FE0-4C9F-B82AD6648D4D}"/>
                </a:ext>
              </a:extLst>
            </p:cNvPr>
            <p:cNvSpPr txBox="1"/>
            <p:nvPr/>
          </p:nvSpPr>
          <p:spPr>
            <a:xfrm>
              <a:off x="2349997" y="6093296"/>
              <a:ext cx="864095" cy="307777"/>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Desktop</a:t>
              </a:r>
              <a:endParaRPr lang="tr-TR" sz="1400" dirty="0">
                <a:latin typeface="Roboto" panose="02000000000000000000" pitchFamily="2" charset="0"/>
                <a:ea typeface="Roboto" panose="02000000000000000000" pitchFamily="2" charset="0"/>
                <a:cs typeface="Roboto" panose="02000000000000000000" pitchFamily="2" charset="0"/>
              </a:endParaRPr>
            </a:p>
          </p:txBody>
        </p:sp>
      </p:grpSp>
      <p:grpSp>
        <p:nvGrpSpPr>
          <p:cNvPr id="25" name="Group 24">
            <a:extLst>
              <a:ext uri="{FF2B5EF4-FFF2-40B4-BE49-F238E27FC236}">
                <a16:creationId xmlns:a16="http://schemas.microsoft.com/office/drawing/2014/main" id="{6972C835-BC4B-E13D-23B0-32DB483CE12E}"/>
              </a:ext>
            </a:extLst>
          </p:cNvPr>
          <p:cNvGrpSpPr/>
          <p:nvPr/>
        </p:nvGrpSpPr>
        <p:grpSpPr>
          <a:xfrm>
            <a:off x="765820" y="2401776"/>
            <a:ext cx="1800200" cy="1133649"/>
            <a:chOff x="837828" y="3573016"/>
            <a:chExt cx="1800200" cy="1133649"/>
          </a:xfrm>
        </p:grpSpPr>
        <p:pic>
          <p:nvPicPr>
            <p:cNvPr id="14" name="Picture 13">
              <a:extLst>
                <a:ext uri="{FF2B5EF4-FFF2-40B4-BE49-F238E27FC236}">
                  <a16:creationId xmlns:a16="http://schemas.microsoft.com/office/drawing/2014/main" id="{683C303B-1134-568C-D413-94B215273F69}"/>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1397000" y="3573016"/>
              <a:ext cx="681857" cy="681857"/>
            </a:xfrm>
            <a:prstGeom prst="rect">
              <a:avLst/>
            </a:prstGeom>
          </p:spPr>
        </p:pic>
        <p:sp>
          <p:nvSpPr>
            <p:cNvPr id="23" name="TextBox 22">
              <a:extLst>
                <a:ext uri="{FF2B5EF4-FFF2-40B4-BE49-F238E27FC236}">
                  <a16:creationId xmlns:a16="http://schemas.microsoft.com/office/drawing/2014/main" id="{3DADC7D3-B6C7-B445-750E-A9335C171E50}"/>
                </a:ext>
              </a:extLst>
            </p:cNvPr>
            <p:cNvSpPr txBox="1"/>
            <p:nvPr/>
          </p:nvSpPr>
          <p:spPr>
            <a:xfrm>
              <a:off x="837828" y="4398888"/>
              <a:ext cx="1800200" cy="307777"/>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Game Development</a:t>
              </a:r>
            </a:p>
          </p:txBody>
        </p:sp>
      </p:grpSp>
      <p:cxnSp>
        <p:nvCxnSpPr>
          <p:cNvPr id="1024" name="Straight Arrow Connector 1023">
            <a:extLst>
              <a:ext uri="{FF2B5EF4-FFF2-40B4-BE49-F238E27FC236}">
                <a16:creationId xmlns:a16="http://schemas.microsoft.com/office/drawing/2014/main" id="{2292E8C1-7DE2-2C80-0AB3-873D436B0C58}"/>
              </a:ext>
            </a:extLst>
          </p:cNvPr>
          <p:cNvCxnSpPr>
            <a:cxnSpLocks/>
            <a:endCxn id="16" idx="3"/>
          </p:cNvCxnSpPr>
          <p:nvPr/>
        </p:nvCxnSpPr>
        <p:spPr>
          <a:xfrm flipH="1">
            <a:off x="3017049" y="4363717"/>
            <a:ext cx="1673207" cy="774364"/>
          </a:xfrm>
          <a:prstGeom prst="straightConnector1">
            <a:avLst/>
          </a:prstGeom>
          <a:ln w="38100">
            <a:solidFill>
              <a:srgbClr val="FFC000">
                <a:alpha val="60000"/>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F63E1777-FF06-1B7E-9B1E-8119A68774CF}"/>
              </a:ext>
            </a:extLst>
          </p:cNvPr>
          <p:cNvCxnSpPr>
            <a:stCxn id="4" idx="2"/>
            <a:endCxn id="8" idx="0"/>
          </p:cNvCxnSpPr>
          <p:nvPr/>
        </p:nvCxnSpPr>
        <p:spPr>
          <a:xfrm>
            <a:off x="6094412" y="4599130"/>
            <a:ext cx="469482" cy="985671"/>
          </a:xfrm>
          <a:prstGeom prst="straightConnector1">
            <a:avLst/>
          </a:prstGeom>
          <a:ln w="38100">
            <a:solidFill>
              <a:srgbClr val="FFC000">
                <a:alpha val="60000"/>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6" name="Straight Arrow Connector 1035">
            <a:extLst>
              <a:ext uri="{FF2B5EF4-FFF2-40B4-BE49-F238E27FC236}">
                <a16:creationId xmlns:a16="http://schemas.microsoft.com/office/drawing/2014/main" id="{2D178A56-E6D0-6C22-3FA6-A4149FCC723D}"/>
              </a:ext>
            </a:extLst>
          </p:cNvPr>
          <p:cNvCxnSpPr>
            <a:endCxn id="10" idx="1"/>
          </p:cNvCxnSpPr>
          <p:nvPr/>
        </p:nvCxnSpPr>
        <p:spPr>
          <a:xfrm>
            <a:off x="7498568" y="4005064"/>
            <a:ext cx="2225589" cy="1133016"/>
          </a:xfrm>
          <a:prstGeom prst="straightConnector1">
            <a:avLst/>
          </a:prstGeom>
          <a:ln w="38100">
            <a:solidFill>
              <a:srgbClr val="FFC000">
                <a:alpha val="60000"/>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29441ADA-5BC0-96BF-A646-BDC22C450459}"/>
              </a:ext>
            </a:extLst>
          </p:cNvPr>
          <p:cNvCxnSpPr>
            <a:stCxn id="4" idx="3"/>
            <a:endCxn id="6" idx="1"/>
          </p:cNvCxnSpPr>
          <p:nvPr/>
        </p:nvCxnSpPr>
        <p:spPr>
          <a:xfrm flipV="1">
            <a:off x="7498568" y="2401776"/>
            <a:ext cx="1968438" cy="1027224"/>
          </a:xfrm>
          <a:prstGeom prst="straightConnector1">
            <a:avLst/>
          </a:prstGeom>
          <a:ln w="38100">
            <a:solidFill>
              <a:srgbClr val="FFC000">
                <a:alpha val="60000"/>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7435580-B576-B29E-3A13-70834F1B49E8}"/>
              </a:ext>
            </a:extLst>
          </p:cNvPr>
          <p:cNvCxnSpPr>
            <a:stCxn id="4" idx="0"/>
            <a:endCxn id="1026" idx="1"/>
          </p:cNvCxnSpPr>
          <p:nvPr/>
        </p:nvCxnSpPr>
        <p:spPr>
          <a:xfrm flipV="1">
            <a:off x="6094412" y="762359"/>
            <a:ext cx="1243250" cy="1496511"/>
          </a:xfrm>
          <a:prstGeom prst="straightConnector1">
            <a:avLst/>
          </a:prstGeom>
          <a:ln w="38100">
            <a:solidFill>
              <a:srgbClr val="FFC000">
                <a:alpha val="60000"/>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2" name="Straight Arrow Connector 1041">
            <a:extLst>
              <a:ext uri="{FF2B5EF4-FFF2-40B4-BE49-F238E27FC236}">
                <a16:creationId xmlns:a16="http://schemas.microsoft.com/office/drawing/2014/main" id="{80D26FD8-29D2-96B2-25C4-3B6F890D87BE}"/>
              </a:ext>
            </a:extLst>
          </p:cNvPr>
          <p:cNvCxnSpPr>
            <a:cxnSpLocks/>
            <a:endCxn id="17" idx="0"/>
          </p:cNvCxnSpPr>
          <p:nvPr/>
        </p:nvCxnSpPr>
        <p:spPr>
          <a:xfrm flipH="1" flipV="1">
            <a:off x="3918624" y="1138784"/>
            <a:ext cx="1119453" cy="1120086"/>
          </a:xfrm>
          <a:prstGeom prst="straightConnector1">
            <a:avLst/>
          </a:prstGeom>
          <a:ln w="38100">
            <a:solidFill>
              <a:srgbClr val="FFC000">
                <a:alpha val="60000"/>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4" name="Straight Arrow Connector 1043">
            <a:extLst>
              <a:ext uri="{FF2B5EF4-FFF2-40B4-BE49-F238E27FC236}">
                <a16:creationId xmlns:a16="http://schemas.microsoft.com/office/drawing/2014/main" id="{6B9468A3-5943-AE05-5836-0211B04BDDCE}"/>
              </a:ext>
            </a:extLst>
          </p:cNvPr>
          <p:cNvCxnSpPr>
            <a:cxnSpLocks/>
            <a:stCxn id="4" idx="1"/>
            <a:endCxn id="14" idx="1"/>
          </p:cNvCxnSpPr>
          <p:nvPr/>
        </p:nvCxnSpPr>
        <p:spPr>
          <a:xfrm flipH="1" flipV="1">
            <a:off x="2006849" y="2742705"/>
            <a:ext cx="2683407" cy="686295"/>
          </a:xfrm>
          <a:prstGeom prst="straightConnector1">
            <a:avLst/>
          </a:prstGeom>
          <a:ln w="38100">
            <a:solidFill>
              <a:srgbClr val="FFC000">
                <a:alpha val="60000"/>
              </a:srgb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661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276DE1-5013-44D9-9715-9DE0DE45E884}"/>
              </a:ext>
            </a:extLst>
          </p:cNvPr>
          <p:cNvSpPr>
            <a:spLocks noGrp="1"/>
          </p:cNvSpPr>
          <p:nvPr>
            <p:ph type="title"/>
          </p:nvPr>
        </p:nvSpPr>
        <p:spPr>
          <a:xfrm>
            <a:off x="1200733" y="548680"/>
            <a:ext cx="9402274" cy="818821"/>
          </a:xfrm>
        </p:spPr>
        <p:txBody>
          <a:bodyPr/>
          <a:lstStyle/>
          <a:p>
            <a:r>
              <a:rPr lang="tr-TR" dirty="0" err="1"/>
              <a:t>Cache</a:t>
            </a:r>
            <a:r>
              <a:rPr lang="tr-TR" dirty="0"/>
              <a:t> </a:t>
            </a:r>
            <a:r>
              <a:rPr lang="tr-TR" dirty="0" err="1"/>
              <a:t>Tag</a:t>
            </a:r>
            <a:r>
              <a:rPr lang="tr-TR" dirty="0"/>
              <a:t> </a:t>
            </a:r>
            <a:r>
              <a:rPr lang="tr-TR" dirty="0" err="1"/>
              <a:t>Helper</a:t>
            </a:r>
            <a:endParaRPr lang="tr-TR" dirty="0"/>
          </a:p>
        </p:txBody>
      </p:sp>
      <p:graphicFrame>
        <p:nvGraphicFramePr>
          <p:cNvPr id="4" name="Tablo 3">
            <a:extLst>
              <a:ext uri="{FF2B5EF4-FFF2-40B4-BE49-F238E27FC236}">
                <a16:creationId xmlns:a16="http://schemas.microsoft.com/office/drawing/2014/main" id="{334CC9EE-D348-4BA8-B3C8-3BDA58B733ED}"/>
              </a:ext>
            </a:extLst>
          </p:cNvPr>
          <p:cNvGraphicFramePr>
            <a:graphicFrameLocks noGrp="1"/>
          </p:cNvGraphicFramePr>
          <p:nvPr>
            <p:extLst>
              <p:ext uri="{D42A27DB-BD31-4B8C-83A1-F6EECF244321}">
                <p14:modId xmlns:p14="http://schemas.microsoft.com/office/powerpoint/2010/main" val="4256073098"/>
              </p:ext>
            </p:extLst>
          </p:nvPr>
        </p:nvGraphicFramePr>
        <p:xfrm>
          <a:off x="621804" y="1484784"/>
          <a:ext cx="10369152" cy="4417808"/>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3216660062"/>
                    </a:ext>
                  </a:extLst>
                </a:gridCol>
                <a:gridCol w="1512168">
                  <a:extLst>
                    <a:ext uri="{9D8B030D-6E8A-4147-A177-3AD203B41FA5}">
                      <a16:colId xmlns:a16="http://schemas.microsoft.com/office/drawing/2014/main" val="3572781275"/>
                    </a:ext>
                  </a:extLst>
                </a:gridCol>
                <a:gridCol w="6336704">
                  <a:extLst>
                    <a:ext uri="{9D8B030D-6E8A-4147-A177-3AD203B41FA5}">
                      <a16:colId xmlns:a16="http://schemas.microsoft.com/office/drawing/2014/main" val="498816733"/>
                    </a:ext>
                  </a:extLst>
                </a:gridCol>
                <a:gridCol w="1152128">
                  <a:extLst>
                    <a:ext uri="{9D8B030D-6E8A-4147-A177-3AD203B41FA5}">
                      <a16:colId xmlns:a16="http://schemas.microsoft.com/office/drawing/2014/main" val="838813991"/>
                    </a:ext>
                  </a:extLst>
                </a:gridCol>
              </a:tblGrid>
              <a:tr h="409432">
                <a:tc>
                  <a:txBody>
                    <a:bodyPr/>
                    <a:lstStyle/>
                    <a:p>
                      <a:r>
                        <a:rPr lang="tr-TR" sz="1200" dirty="0" err="1">
                          <a:effectLst/>
                        </a:rPr>
                        <a:t>Attribute</a:t>
                      </a:r>
                      <a:r>
                        <a:rPr lang="tr-TR" sz="1200" dirty="0">
                          <a:effectLst/>
                        </a:rPr>
                        <a:t> Name</a:t>
                      </a:r>
                      <a:endParaRPr lang="tr-TR" sz="1200" dirty="0"/>
                    </a:p>
                  </a:txBody>
                  <a:tcPr marL="91416" marR="91416" marT="45708" marB="45708"/>
                </a:tc>
                <a:tc>
                  <a:txBody>
                    <a:bodyPr/>
                    <a:lstStyle/>
                    <a:p>
                      <a:pPr algn="l" fontAlgn="b"/>
                      <a:r>
                        <a:rPr lang="tr-TR" sz="1200" dirty="0" err="1">
                          <a:effectLst/>
                        </a:rPr>
                        <a:t>Attribute</a:t>
                      </a:r>
                      <a:r>
                        <a:rPr lang="tr-TR" sz="1200" dirty="0">
                          <a:effectLst/>
                        </a:rPr>
                        <a:t> </a:t>
                      </a:r>
                      <a:r>
                        <a:rPr lang="tr-TR" sz="1200" dirty="0" err="1">
                          <a:effectLst/>
                        </a:rPr>
                        <a:t>Type</a:t>
                      </a:r>
                      <a:endParaRPr lang="tr-TR" sz="1200" dirty="0">
                        <a:effectLst/>
                      </a:endParaRPr>
                    </a:p>
                  </a:txBody>
                  <a:tcPr marL="121888" marR="121888" marT="91416" marB="91416" anchor="b"/>
                </a:tc>
                <a:tc>
                  <a:txBody>
                    <a:bodyPr/>
                    <a:lstStyle/>
                    <a:p>
                      <a:pPr algn="l" fontAlgn="b"/>
                      <a:r>
                        <a:rPr lang="tr-TR" sz="1200" dirty="0" err="1">
                          <a:effectLst/>
                        </a:rPr>
                        <a:t>Examples</a:t>
                      </a:r>
                      <a:endParaRPr lang="tr-TR" sz="1200" dirty="0">
                        <a:effectLst/>
                      </a:endParaRPr>
                    </a:p>
                  </a:txBody>
                  <a:tcPr marL="121888" marR="121888" marT="91416" marB="91416" anchor="b"/>
                </a:tc>
                <a:tc>
                  <a:txBody>
                    <a:bodyPr/>
                    <a:lstStyle/>
                    <a:p>
                      <a:pPr algn="l" fontAlgn="b"/>
                      <a:r>
                        <a:rPr lang="tr-TR" sz="1200" dirty="0" err="1">
                          <a:effectLst/>
                        </a:rPr>
                        <a:t>Default</a:t>
                      </a:r>
                      <a:endParaRPr lang="tr-TR" sz="1200" dirty="0">
                        <a:effectLst/>
                      </a:endParaRPr>
                    </a:p>
                  </a:txBody>
                  <a:tcPr marL="121888" marR="121888" marT="91416" marB="91416" anchor="b"/>
                </a:tc>
                <a:extLst>
                  <a:ext uri="{0D108BD9-81ED-4DB2-BD59-A6C34878D82A}">
                    <a16:rowId xmlns:a16="http://schemas.microsoft.com/office/drawing/2014/main" val="2375144230"/>
                  </a:ext>
                </a:extLst>
              </a:tr>
              <a:tr h="266241">
                <a:tc>
                  <a:txBody>
                    <a:bodyPr/>
                    <a:lstStyle/>
                    <a:p>
                      <a:r>
                        <a:rPr lang="tr-TR" sz="1400" dirty="0" err="1"/>
                        <a:t>enabled</a:t>
                      </a:r>
                      <a:endParaRPr lang="tr-TR" sz="1400" dirty="0"/>
                    </a:p>
                  </a:txBody>
                  <a:tcPr marL="91416" marR="91416" marT="45708" marB="45708"/>
                </a:tc>
                <a:tc>
                  <a:txBody>
                    <a:bodyPr/>
                    <a:lstStyle/>
                    <a:p>
                      <a:pPr fontAlgn="t"/>
                      <a:r>
                        <a:rPr lang="tr-TR" sz="1400" dirty="0" err="1">
                          <a:effectLst/>
                        </a:rPr>
                        <a:t>Boolean</a:t>
                      </a:r>
                      <a:endParaRPr lang="tr-TR" sz="1400" dirty="0">
                        <a:effectLst/>
                      </a:endParaRPr>
                    </a:p>
                  </a:txBody>
                  <a:tcPr marL="121888" marR="121888" marT="91416" marB="91416"/>
                </a:tc>
                <a:tc>
                  <a:txBody>
                    <a:bodyPr/>
                    <a:lstStyle/>
                    <a:p>
                      <a:pPr fontAlgn="t"/>
                      <a:r>
                        <a:rPr lang="tr-TR" sz="1400" dirty="0" err="1">
                          <a:effectLst/>
                        </a:rPr>
                        <a:t>true</a:t>
                      </a:r>
                      <a:r>
                        <a:rPr lang="tr-TR" sz="1400" dirty="0">
                          <a:effectLst/>
                        </a:rPr>
                        <a:t>, </a:t>
                      </a:r>
                      <a:r>
                        <a:rPr lang="tr-TR" sz="1400" dirty="0" err="1">
                          <a:effectLst/>
                        </a:rPr>
                        <a:t>false</a:t>
                      </a:r>
                      <a:endParaRPr lang="tr-TR" sz="1400" dirty="0">
                        <a:effectLst/>
                      </a:endParaRPr>
                    </a:p>
                  </a:txBody>
                  <a:tcPr marL="121888" marR="121888" marT="91416" marB="91416"/>
                </a:tc>
                <a:tc>
                  <a:txBody>
                    <a:bodyPr/>
                    <a:lstStyle/>
                    <a:p>
                      <a:pPr fontAlgn="t"/>
                      <a:r>
                        <a:rPr lang="tr-TR" sz="1400" dirty="0" err="1">
                          <a:effectLst/>
                        </a:rPr>
                        <a:t>true</a:t>
                      </a:r>
                      <a:endParaRPr lang="tr-TR" sz="1400" dirty="0">
                        <a:effectLst/>
                      </a:endParaRPr>
                    </a:p>
                  </a:txBody>
                  <a:tcPr marL="121888" marR="121888" marT="91416" marB="91416"/>
                </a:tc>
                <a:extLst>
                  <a:ext uri="{0D108BD9-81ED-4DB2-BD59-A6C34878D82A}">
                    <a16:rowId xmlns:a16="http://schemas.microsoft.com/office/drawing/2014/main" val="3852592588"/>
                  </a:ext>
                </a:extLst>
              </a:tr>
              <a:tr h="262257">
                <a:tc>
                  <a:txBody>
                    <a:bodyPr/>
                    <a:lstStyle/>
                    <a:p>
                      <a:pPr marL="0" algn="l" defTabSz="457200" rtl="0" eaLnBrk="1" latinLnBrk="0" hangingPunct="1"/>
                      <a:r>
                        <a:rPr lang="tr-TR" sz="1400" kern="1200" dirty="0" err="1">
                          <a:solidFill>
                            <a:schemeClr val="dk1"/>
                          </a:solidFill>
                        </a:rPr>
                        <a:t>expires</a:t>
                      </a:r>
                      <a:r>
                        <a:rPr lang="tr-TR" sz="1400" kern="1200" dirty="0">
                          <a:solidFill>
                            <a:schemeClr val="dk1"/>
                          </a:solidFill>
                        </a:rPr>
                        <a:t>-on</a:t>
                      </a:r>
                      <a:endParaRPr lang="tr-TR" sz="1400" kern="1200" dirty="0">
                        <a:solidFill>
                          <a:schemeClr val="dk1"/>
                        </a:solidFill>
                        <a:latin typeface="+mn-lt"/>
                        <a:ea typeface="+mn-ea"/>
                        <a:cs typeface="+mn-cs"/>
                      </a:endParaRPr>
                    </a:p>
                  </a:txBody>
                  <a:tcPr marL="91416" marR="91416" marT="45708" marB="45708"/>
                </a:tc>
                <a:tc>
                  <a:txBody>
                    <a:bodyPr/>
                    <a:lstStyle/>
                    <a:p>
                      <a:pPr marL="0" algn="l" defTabSz="457200" rtl="0" eaLnBrk="1" fontAlgn="t" latinLnBrk="0" hangingPunct="1"/>
                      <a:r>
                        <a:rPr lang="tr-TR" sz="1400" kern="1200" dirty="0" err="1">
                          <a:solidFill>
                            <a:schemeClr val="dk1"/>
                          </a:solidFill>
                        </a:rPr>
                        <a:t>DateTimeOffset</a:t>
                      </a:r>
                      <a:endParaRPr lang="tr-TR" sz="1400" kern="1200" dirty="0">
                        <a:solidFill>
                          <a:schemeClr val="dk1"/>
                        </a:solidFill>
                        <a:latin typeface="+mn-lt"/>
                        <a:ea typeface="+mn-ea"/>
                        <a:cs typeface="+mn-cs"/>
                      </a:endParaRPr>
                    </a:p>
                  </a:txBody>
                  <a:tcPr marL="121888" marR="121888" marT="91416" marB="91416"/>
                </a:tc>
                <a:tc>
                  <a:txBody>
                    <a:bodyPr/>
                    <a:lstStyle/>
                    <a:p>
                      <a:pPr marL="0" algn="l" defTabSz="457200" rtl="0" eaLnBrk="1" fontAlgn="t" latinLnBrk="0" hangingPunct="1"/>
                      <a:r>
                        <a:rPr lang="tr-TR" sz="1400" kern="1200" dirty="0">
                          <a:solidFill>
                            <a:schemeClr val="dk1"/>
                          </a:solidFill>
                        </a:rPr>
                        <a:t>@</a:t>
                      </a:r>
                      <a:r>
                        <a:rPr lang="tr-TR" sz="1400" kern="1200" dirty="0" err="1">
                          <a:solidFill>
                            <a:schemeClr val="dk1"/>
                          </a:solidFill>
                        </a:rPr>
                        <a:t>new</a:t>
                      </a:r>
                      <a:r>
                        <a:rPr lang="tr-TR" sz="1400" kern="1200" dirty="0">
                          <a:solidFill>
                            <a:schemeClr val="dk1"/>
                          </a:solidFill>
                        </a:rPr>
                        <a:t> </a:t>
                      </a:r>
                      <a:r>
                        <a:rPr lang="tr-TR" sz="1400" kern="1200" dirty="0" err="1">
                          <a:solidFill>
                            <a:schemeClr val="dk1"/>
                          </a:solidFill>
                        </a:rPr>
                        <a:t>DateTime</a:t>
                      </a:r>
                      <a:r>
                        <a:rPr lang="tr-TR" sz="1400" kern="1200" dirty="0">
                          <a:solidFill>
                            <a:schemeClr val="dk1"/>
                          </a:solidFill>
                        </a:rPr>
                        <a:t>(2025,1,29,17,02,0)</a:t>
                      </a:r>
                      <a:endParaRPr lang="tr-TR" sz="1400" kern="1200" dirty="0">
                        <a:solidFill>
                          <a:schemeClr val="dk1"/>
                        </a:solidFill>
                        <a:latin typeface="+mn-lt"/>
                        <a:ea typeface="+mn-ea"/>
                        <a:cs typeface="+mn-cs"/>
                      </a:endParaRPr>
                    </a:p>
                  </a:txBody>
                  <a:tcPr marL="121888" marR="121888" marT="91416" marB="91416"/>
                </a:tc>
                <a:tc>
                  <a:txBody>
                    <a:bodyPr/>
                    <a:lstStyle/>
                    <a:p>
                      <a:pPr marL="0" algn="l" defTabSz="457200" rtl="0" eaLnBrk="1" latinLnBrk="0" hangingPunct="1"/>
                      <a:endParaRPr lang="tr-TR" sz="1400" kern="1200" dirty="0">
                        <a:solidFill>
                          <a:schemeClr val="dk1"/>
                        </a:solidFill>
                        <a:latin typeface="+mn-lt"/>
                        <a:ea typeface="+mn-ea"/>
                        <a:cs typeface="+mn-cs"/>
                      </a:endParaRPr>
                    </a:p>
                  </a:txBody>
                  <a:tcPr marL="91416" marR="91416" marT="45708" marB="45708"/>
                </a:tc>
                <a:extLst>
                  <a:ext uri="{0D108BD9-81ED-4DB2-BD59-A6C34878D82A}">
                    <a16:rowId xmlns:a16="http://schemas.microsoft.com/office/drawing/2014/main" val="1713038176"/>
                  </a:ext>
                </a:extLst>
              </a:tr>
              <a:tr h="262257">
                <a:tc>
                  <a:txBody>
                    <a:bodyPr/>
                    <a:lstStyle/>
                    <a:p>
                      <a:r>
                        <a:rPr lang="tr-TR" sz="1400" dirty="0" err="1"/>
                        <a:t>expires-after</a:t>
                      </a:r>
                      <a:endParaRPr lang="tr-TR" sz="1400" dirty="0"/>
                    </a:p>
                  </a:txBody>
                  <a:tcPr marL="91416" marR="91416" marT="45708" marB="45708"/>
                </a:tc>
                <a:tc>
                  <a:txBody>
                    <a:bodyPr/>
                    <a:lstStyle/>
                    <a:p>
                      <a:pPr fontAlgn="t"/>
                      <a:r>
                        <a:rPr lang="tr-TR" sz="1400" dirty="0" err="1">
                          <a:effectLst/>
                        </a:rPr>
                        <a:t>TimeSpan</a:t>
                      </a:r>
                      <a:endParaRPr lang="tr-TR" sz="1400" dirty="0">
                        <a:effectLst/>
                      </a:endParaRPr>
                    </a:p>
                  </a:txBody>
                  <a:tcPr marL="121888" marR="121888" marT="91416" marB="91416"/>
                </a:tc>
                <a:tc>
                  <a:txBody>
                    <a:bodyPr/>
                    <a:lstStyle/>
                    <a:p>
                      <a:pPr fontAlgn="t"/>
                      <a:r>
                        <a:rPr lang="tr-TR" sz="1400" dirty="0">
                          <a:effectLst/>
                        </a:rPr>
                        <a:t>@TimeSpan.FromSeconds(120)</a:t>
                      </a:r>
                    </a:p>
                  </a:txBody>
                  <a:tcPr marL="121888" marR="121888" marT="91416" marB="91416"/>
                </a:tc>
                <a:tc>
                  <a:txBody>
                    <a:bodyPr/>
                    <a:lstStyle/>
                    <a:p>
                      <a:pPr fontAlgn="t"/>
                      <a:r>
                        <a:rPr lang="tr-TR" sz="1400" dirty="0">
                          <a:effectLst/>
                        </a:rPr>
                        <a:t>20 </a:t>
                      </a:r>
                      <a:r>
                        <a:rPr lang="tr-TR" sz="1400" dirty="0" err="1">
                          <a:effectLst/>
                        </a:rPr>
                        <a:t>minutes</a:t>
                      </a:r>
                      <a:endParaRPr lang="tr-TR" sz="1400" dirty="0">
                        <a:effectLst/>
                      </a:endParaRPr>
                    </a:p>
                  </a:txBody>
                  <a:tcPr marL="121888" marR="121888" marT="91416" marB="91416"/>
                </a:tc>
                <a:extLst>
                  <a:ext uri="{0D108BD9-81ED-4DB2-BD59-A6C34878D82A}">
                    <a16:rowId xmlns:a16="http://schemas.microsoft.com/office/drawing/2014/main" val="3864947748"/>
                  </a:ext>
                </a:extLst>
              </a:tr>
              <a:tr h="262257">
                <a:tc>
                  <a:txBody>
                    <a:bodyPr/>
                    <a:lstStyle/>
                    <a:p>
                      <a:r>
                        <a:rPr lang="tr-TR" sz="1400" dirty="0" err="1"/>
                        <a:t>expires-sliding</a:t>
                      </a:r>
                      <a:endParaRPr lang="tr-TR" sz="1400" dirty="0"/>
                    </a:p>
                  </a:txBody>
                  <a:tcPr marL="91416" marR="91416" marT="45708" marB="45708"/>
                </a:tc>
                <a:tc>
                  <a:txBody>
                    <a:bodyPr/>
                    <a:lstStyle/>
                    <a:p>
                      <a:pPr fontAlgn="t"/>
                      <a:r>
                        <a:rPr lang="tr-TR" sz="1400" dirty="0" err="1">
                          <a:effectLst/>
                        </a:rPr>
                        <a:t>TimeSpan</a:t>
                      </a:r>
                      <a:endParaRPr lang="tr-TR" sz="1400" dirty="0">
                        <a:effectLst/>
                      </a:endParaRPr>
                    </a:p>
                  </a:txBody>
                  <a:tcPr marL="121888" marR="121888" marT="91416" marB="91416"/>
                </a:tc>
                <a:tc>
                  <a:txBody>
                    <a:bodyPr/>
                    <a:lstStyle/>
                    <a:p>
                      <a:pPr fontAlgn="t"/>
                      <a:r>
                        <a:rPr lang="tr-TR" sz="1400" dirty="0">
                          <a:effectLst/>
                        </a:rPr>
                        <a:t>@</a:t>
                      </a:r>
                      <a:r>
                        <a:rPr lang="tr-TR" sz="1400" dirty="0" err="1">
                          <a:effectLst/>
                        </a:rPr>
                        <a:t>TimeSpan.FromSeconds</a:t>
                      </a:r>
                      <a:r>
                        <a:rPr lang="tr-TR" sz="1400" dirty="0">
                          <a:effectLst/>
                        </a:rPr>
                        <a:t>(60)</a:t>
                      </a:r>
                    </a:p>
                  </a:txBody>
                  <a:tcPr marL="121888" marR="121888" marT="91416" marB="91416"/>
                </a:tc>
                <a:tc>
                  <a:txBody>
                    <a:bodyPr/>
                    <a:lstStyle/>
                    <a:p>
                      <a:endParaRPr lang="tr-TR" sz="1400" dirty="0"/>
                    </a:p>
                  </a:txBody>
                  <a:tcPr marL="91416" marR="91416" marT="45708" marB="45708"/>
                </a:tc>
                <a:extLst>
                  <a:ext uri="{0D108BD9-81ED-4DB2-BD59-A6C34878D82A}">
                    <a16:rowId xmlns:a16="http://schemas.microsoft.com/office/drawing/2014/main" val="3360956365"/>
                  </a:ext>
                </a:extLst>
              </a:tr>
              <a:tr h="262257">
                <a:tc>
                  <a:txBody>
                    <a:bodyPr/>
                    <a:lstStyle/>
                    <a:p>
                      <a:r>
                        <a:rPr lang="tr-TR" sz="1400" dirty="0" err="1"/>
                        <a:t>vary-by-header</a:t>
                      </a:r>
                      <a:endParaRPr lang="tr-TR" sz="1400" dirty="0"/>
                    </a:p>
                  </a:txBody>
                  <a:tcPr marL="91416" marR="91416" marT="45708" marB="45708"/>
                </a:tc>
                <a:tc>
                  <a:txBody>
                    <a:bodyPr/>
                    <a:lstStyle/>
                    <a:p>
                      <a:pPr fontAlgn="t"/>
                      <a:r>
                        <a:rPr lang="tr-TR" sz="1400" dirty="0" err="1">
                          <a:effectLst/>
                        </a:rPr>
                        <a:t>String</a:t>
                      </a:r>
                      <a:endParaRPr lang="tr-TR" sz="1400" dirty="0">
                        <a:effectLst/>
                      </a:endParaRPr>
                    </a:p>
                  </a:txBody>
                  <a:tcPr marL="121888" marR="121888" marT="91416" marB="91416"/>
                </a:tc>
                <a:tc>
                  <a:txBody>
                    <a:bodyPr/>
                    <a:lstStyle/>
                    <a:p>
                      <a:pPr fontAlgn="t"/>
                      <a:r>
                        <a:rPr lang="tr-TR" sz="1400" dirty="0">
                          <a:effectLst/>
                        </a:rPr>
                        <a:t>User-Agent, User-</a:t>
                      </a:r>
                      <a:r>
                        <a:rPr lang="tr-TR" sz="1400" dirty="0" err="1">
                          <a:effectLst/>
                        </a:rPr>
                        <a:t>Agent,content</a:t>
                      </a:r>
                      <a:r>
                        <a:rPr lang="tr-TR" sz="1400" dirty="0">
                          <a:effectLst/>
                        </a:rPr>
                        <a:t>-</a:t>
                      </a:r>
                      <a:r>
                        <a:rPr lang="tr-TR" sz="1400" dirty="0" err="1">
                          <a:effectLst/>
                        </a:rPr>
                        <a:t>encoding</a:t>
                      </a:r>
                      <a:endParaRPr lang="tr-TR" sz="1400" dirty="0">
                        <a:effectLst/>
                      </a:endParaRPr>
                    </a:p>
                  </a:txBody>
                  <a:tcPr marL="121888" marR="121888" marT="91416" marB="91416"/>
                </a:tc>
                <a:tc>
                  <a:txBody>
                    <a:bodyPr/>
                    <a:lstStyle/>
                    <a:p>
                      <a:endParaRPr lang="tr-TR" sz="1400" dirty="0"/>
                    </a:p>
                  </a:txBody>
                  <a:tcPr marL="91416" marR="91416" marT="45708" marB="45708"/>
                </a:tc>
                <a:extLst>
                  <a:ext uri="{0D108BD9-81ED-4DB2-BD59-A6C34878D82A}">
                    <a16:rowId xmlns:a16="http://schemas.microsoft.com/office/drawing/2014/main" val="3338096150"/>
                  </a:ext>
                </a:extLst>
              </a:tr>
              <a:tr h="262257">
                <a:tc>
                  <a:txBody>
                    <a:bodyPr/>
                    <a:lstStyle/>
                    <a:p>
                      <a:r>
                        <a:rPr lang="tr-TR" sz="1400" dirty="0" err="1"/>
                        <a:t>vary-by-query</a:t>
                      </a:r>
                      <a:endParaRPr lang="tr-TR" sz="1400" dirty="0"/>
                    </a:p>
                  </a:txBody>
                  <a:tcPr marL="91416" marR="91416" marT="45708" marB="45708"/>
                </a:tc>
                <a:tc>
                  <a:txBody>
                    <a:bodyPr/>
                    <a:lstStyle/>
                    <a:p>
                      <a:pPr fontAlgn="t"/>
                      <a:r>
                        <a:rPr lang="tr-TR" sz="1400" dirty="0" err="1">
                          <a:effectLst/>
                        </a:rPr>
                        <a:t>String</a:t>
                      </a:r>
                      <a:endParaRPr lang="tr-TR" sz="1400" dirty="0">
                        <a:effectLst/>
                      </a:endParaRPr>
                    </a:p>
                  </a:txBody>
                  <a:tcPr marL="121888" marR="121888" marT="91416" marB="91416"/>
                </a:tc>
                <a:tc>
                  <a:txBody>
                    <a:bodyPr/>
                    <a:lstStyle/>
                    <a:p>
                      <a:pPr fontAlgn="t"/>
                      <a:r>
                        <a:rPr lang="tr-TR" sz="1400" dirty="0" err="1">
                          <a:effectLst/>
                        </a:rPr>
                        <a:t>Make</a:t>
                      </a:r>
                      <a:r>
                        <a:rPr lang="tr-TR" sz="1400" dirty="0">
                          <a:effectLst/>
                        </a:rPr>
                        <a:t>, </a:t>
                      </a:r>
                      <a:r>
                        <a:rPr lang="tr-TR" sz="1400" dirty="0" err="1">
                          <a:effectLst/>
                        </a:rPr>
                        <a:t>Make,Model</a:t>
                      </a:r>
                      <a:endParaRPr lang="tr-TR" sz="1400" dirty="0">
                        <a:effectLst/>
                      </a:endParaRPr>
                    </a:p>
                  </a:txBody>
                  <a:tcPr marL="121888" marR="121888" marT="91416" marB="91416"/>
                </a:tc>
                <a:tc>
                  <a:txBody>
                    <a:bodyPr/>
                    <a:lstStyle/>
                    <a:p>
                      <a:endParaRPr lang="tr-TR" sz="1400" dirty="0"/>
                    </a:p>
                  </a:txBody>
                  <a:tcPr marL="91416" marR="91416" marT="45708" marB="45708"/>
                </a:tc>
                <a:extLst>
                  <a:ext uri="{0D108BD9-81ED-4DB2-BD59-A6C34878D82A}">
                    <a16:rowId xmlns:a16="http://schemas.microsoft.com/office/drawing/2014/main" val="2942136126"/>
                  </a:ext>
                </a:extLst>
              </a:tr>
              <a:tr h="262257">
                <a:tc>
                  <a:txBody>
                    <a:bodyPr/>
                    <a:lstStyle/>
                    <a:p>
                      <a:r>
                        <a:rPr lang="tr-TR" sz="1400" dirty="0" err="1"/>
                        <a:t>vary-by-route</a:t>
                      </a:r>
                      <a:endParaRPr lang="tr-TR" sz="1400" dirty="0"/>
                    </a:p>
                  </a:txBody>
                  <a:tcPr marL="91416" marR="91416" marT="45708" marB="45708"/>
                </a:tc>
                <a:tc>
                  <a:txBody>
                    <a:bodyPr/>
                    <a:lstStyle/>
                    <a:p>
                      <a:pPr fontAlgn="t"/>
                      <a:r>
                        <a:rPr lang="tr-TR" sz="1400" dirty="0" err="1">
                          <a:effectLst/>
                        </a:rPr>
                        <a:t>String</a:t>
                      </a:r>
                      <a:endParaRPr lang="tr-TR" sz="1400" dirty="0">
                        <a:effectLst/>
                      </a:endParaRPr>
                    </a:p>
                  </a:txBody>
                  <a:tcPr marL="121888" marR="121888" marT="91416" marB="91416"/>
                </a:tc>
                <a:tc>
                  <a:txBody>
                    <a:bodyPr/>
                    <a:lstStyle/>
                    <a:p>
                      <a:pPr fontAlgn="t"/>
                      <a:r>
                        <a:rPr lang="tr-TR" sz="1400" dirty="0" err="1">
                          <a:effectLst/>
                        </a:rPr>
                        <a:t>Make</a:t>
                      </a:r>
                      <a:r>
                        <a:rPr lang="tr-TR" sz="1400" dirty="0">
                          <a:effectLst/>
                        </a:rPr>
                        <a:t>, </a:t>
                      </a:r>
                      <a:r>
                        <a:rPr lang="tr-TR" sz="1400" dirty="0" err="1">
                          <a:effectLst/>
                        </a:rPr>
                        <a:t>Make,Model</a:t>
                      </a:r>
                      <a:endParaRPr lang="tr-TR" sz="1400" dirty="0">
                        <a:effectLst/>
                      </a:endParaRPr>
                    </a:p>
                  </a:txBody>
                  <a:tcPr marL="121888" marR="121888" marT="91416" marB="91416"/>
                </a:tc>
                <a:tc>
                  <a:txBody>
                    <a:bodyPr/>
                    <a:lstStyle/>
                    <a:p>
                      <a:endParaRPr lang="tr-TR" sz="1400" dirty="0"/>
                    </a:p>
                  </a:txBody>
                  <a:tcPr marL="91416" marR="91416" marT="45708" marB="45708"/>
                </a:tc>
                <a:extLst>
                  <a:ext uri="{0D108BD9-81ED-4DB2-BD59-A6C34878D82A}">
                    <a16:rowId xmlns:a16="http://schemas.microsoft.com/office/drawing/2014/main" val="1419974988"/>
                  </a:ext>
                </a:extLst>
              </a:tr>
              <a:tr h="419628">
                <a:tc>
                  <a:txBody>
                    <a:bodyPr/>
                    <a:lstStyle/>
                    <a:p>
                      <a:r>
                        <a:rPr lang="tr-TR" sz="1400" dirty="0" err="1"/>
                        <a:t>vary-by-cookie</a:t>
                      </a:r>
                      <a:endParaRPr lang="tr-TR" sz="1400" dirty="0"/>
                    </a:p>
                  </a:txBody>
                  <a:tcPr marL="91416" marR="91416" marT="45708" marB="45708"/>
                </a:tc>
                <a:tc>
                  <a:txBody>
                    <a:bodyPr/>
                    <a:lstStyle/>
                    <a:p>
                      <a:pPr fontAlgn="t"/>
                      <a:r>
                        <a:rPr lang="tr-TR" sz="1400" dirty="0" err="1">
                          <a:effectLst/>
                        </a:rPr>
                        <a:t>String</a:t>
                      </a:r>
                      <a:endParaRPr lang="tr-TR" sz="1400" dirty="0">
                        <a:effectLst/>
                      </a:endParaRPr>
                    </a:p>
                  </a:txBody>
                  <a:tcPr marL="121888" marR="121888" marT="91416" marB="91416"/>
                </a:tc>
                <a:tc>
                  <a:txBody>
                    <a:bodyPr/>
                    <a:lstStyle/>
                    <a:p>
                      <a:pPr fontAlgn="t"/>
                      <a:r>
                        <a:rPr lang="tr-TR" sz="1400" dirty="0">
                          <a:effectLst/>
                        </a:rPr>
                        <a:t>.</a:t>
                      </a:r>
                      <a:r>
                        <a:rPr lang="tr-TR" sz="1400" dirty="0" err="1">
                          <a:effectLst/>
                        </a:rPr>
                        <a:t>AspNetCore.Identity.Application</a:t>
                      </a:r>
                      <a:r>
                        <a:rPr lang="tr-TR" sz="1400" dirty="0">
                          <a:effectLst/>
                        </a:rPr>
                        <a:t>, .</a:t>
                      </a:r>
                      <a:r>
                        <a:rPr lang="tr-TR" sz="1400" dirty="0" err="1">
                          <a:effectLst/>
                        </a:rPr>
                        <a:t>AspNetCore.Identity.Application,HairColor</a:t>
                      </a:r>
                      <a:endParaRPr lang="tr-TR" sz="1400" dirty="0">
                        <a:effectLst/>
                      </a:endParaRPr>
                    </a:p>
                  </a:txBody>
                  <a:tcPr marL="121888" marR="121888" marT="91416" marB="91416"/>
                </a:tc>
                <a:tc>
                  <a:txBody>
                    <a:bodyPr/>
                    <a:lstStyle/>
                    <a:p>
                      <a:endParaRPr lang="tr-TR" sz="1400" dirty="0"/>
                    </a:p>
                  </a:txBody>
                  <a:tcPr marL="91416" marR="91416" marT="45708" marB="45708"/>
                </a:tc>
                <a:extLst>
                  <a:ext uri="{0D108BD9-81ED-4DB2-BD59-A6C34878D82A}">
                    <a16:rowId xmlns:a16="http://schemas.microsoft.com/office/drawing/2014/main" val="3389556757"/>
                  </a:ext>
                </a:extLst>
              </a:tr>
              <a:tr h="368331">
                <a:tc>
                  <a:txBody>
                    <a:bodyPr/>
                    <a:lstStyle/>
                    <a:p>
                      <a:r>
                        <a:rPr lang="tr-TR" sz="1400" dirty="0" err="1"/>
                        <a:t>vary-by-user</a:t>
                      </a:r>
                      <a:endParaRPr lang="tr-TR" sz="1400" dirty="0"/>
                    </a:p>
                  </a:txBody>
                  <a:tcPr marL="91416" marR="91416" marT="45708" marB="45708"/>
                </a:tc>
                <a:tc>
                  <a:txBody>
                    <a:bodyPr/>
                    <a:lstStyle/>
                    <a:p>
                      <a:pPr fontAlgn="t"/>
                      <a:r>
                        <a:rPr lang="tr-TR" sz="1400" dirty="0" err="1">
                          <a:effectLst/>
                        </a:rPr>
                        <a:t>Boolean</a:t>
                      </a:r>
                      <a:endParaRPr lang="tr-TR" sz="1400" dirty="0">
                        <a:effectLst/>
                      </a:endParaRPr>
                    </a:p>
                  </a:txBody>
                  <a:tcPr marL="121888" marR="121888" marT="91416" marB="91416"/>
                </a:tc>
                <a:tc>
                  <a:txBody>
                    <a:bodyPr/>
                    <a:lstStyle/>
                    <a:p>
                      <a:pPr fontAlgn="t"/>
                      <a:r>
                        <a:rPr lang="tr-TR" sz="1400" dirty="0" err="1">
                          <a:effectLst/>
                        </a:rPr>
                        <a:t>true</a:t>
                      </a:r>
                      <a:r>
                        <a:rPr lang="tr-TR" sz="1400" dirty="0">
                          <a:effectLst/>
                        </a:rPr>
                        <a:t>, </a:t>
                      </a:r>
                      <a:r>
                        <a:rPr lang="tr-TR" sz="1400" dirty="0" err="1">
                          <a:effectLst/>
                        </a:rPr>
                        <a:t>false</a:t>
                      </a:r>
                      <a:endParaRPr lang="tr-TR" sz="1400" dirty="0">
                        <a:effectLst/>
                      </a:endParaRPr>
                    </a:p>
                  </a:txBody>
                  <a:tcPr marL="121888" marR="121888" marT="91416" marB="91416"/>
                </a:tc>
                <a:tc>
                  <a:txBody>
                    <a:bodyPr/>
                    <a:lstStyle/>
                    <a:p>
                      <a:pPr fontAlgn="t"/>
                      <a:r>
                        <a:rPr lang="tr-TR" sz="1400" dirty="0" err="1">
                          <a:effectLst/>
                        </a:rPr>
                        <a:t>true</a:t>
                      </a:r>
                      <a:endParaRPr lang="tr-TR" sz="1400" dirty="0">
                        <a:effectLst/>
                      </a:endParaRPr>
                    </a:p>
                  </a:txBody>
                  <a:tcPr marL="121888" marR="121888" marT="91416" marB="91416"/>
                </a:tc>
                <a:extLst>
                  <a:ext uri="{0D108BD9-81ED-4DB2-BD59-A6C34878D82A}">
                    <a16:rowId xmlns:a16="http://schemas.microsoft.com/office/drawing/2014/main" val="636170991"/>
                  </a:ext>
                </a:extLst>
              </a:tr>
              <a:tr h="419212">
                <a:tc>
                  <a:txBody>
                    <a:bodyPr/>
                    <a:lstStyle/>
                    <a:p>
                      <a:r>
                        <a:rPr lang="tr-TR" sz="1400" dirty="0" err="1"/>
                        <a:t>vary-by</a:t>
                      </a:r>
                      <a:endParaRPr lang="tr-TR" sz="1400" dirty="0"/>
                    </a:p>
                  </a:txBody>
                  <a:tcPr marL="91416" marR="91416" marT="45708" marB="45708"/>
                </a:tc>
                <a:tc>
                  <a:txBody>
                    <a:bodyPr/>
                    <a:lstStyle/>
                    <a:p>
                      <a:pPr fontAlgn="t"/>
                      <a:r>
                        <a:rPr lang="tr-TR" sz="1400" dirty="0" err="1">
                          <a:effectLst/>
                        </a:rPr>
                        <a:t>String</a:t>
                      </a:r>
                      <a:endParaRPr lang="tr-TR" sz="1400" dirty="0">
                        <a:effectLst/>
                      </a:endParaRPr>
                    </a:p>
                  </a:txBody>
                  <a:tcPr marL="121888" marR="121888" marT="91416" marB="91416"/>
                </a:tc>
                <a:tc>
                  <a:txBody>
                    <a:bodyPr/>
                    <a:lstStyle/>
                    <a:p>
                      <a:pPr fontAlgn="t"/>
                      <a:r>
                        <a:rPr lang="tr-TR" sz="1400" dirty="0">
                          <a:effectLst/>
                        </a:rPr>
                        <a:t>@Model</a:t>
                      </a:r>
                    </a:p>
                  </a:txBody>
                  <a:tcPr marL="121888" marR="121888" marT="91416" marB="91416"/>
                </a:tc>
                <a:tc>
                  <a:txBody>
                    <a:bodyPr/>
                    <a:lstStyle/>
                    <a:p>
                      <a:endParaRPr lang="tr-TR" sz="1400" dirty="0"/>
                    </a:p>
                  </a:txBody>
                  <a:tcPr marL="91416" marR="91416" marT="45708" marB="45708"/>
                </a:tc>
                <a:extLst>
                  <a:ext uri="{0D108BD9-81ED-4DB2-BD59-A6C34878D82A}">
                    <a16:rowId xmlns:a16="http://schemas.microsoft.com/office/drawing/2014/main" val="2464537702"/>
                  </a:ext>
                </a:extLst>
              </a:tr>
            </a:tbl>
          </a:graphicData>
        </a:graphic>
      </p:graphicFrame>
      <p:pic>
        <p:nvPicPr>
          <p:cNvPr id="5" name="Picture 2" descr="asp.net core ile ilgili gÃ¶rsel sonucu">
            <a:extLst>
              <a:ext uri="{FF2B5EF4-FFF2-40B4-BE49-F238E27FC236}">
                <a16:creationId xmlns:a16="http://schemas.microsoft.com/office/drawing/2014/main" id="{618F0020-BFD1-443E-8D23-67F306ECB10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727" t="17197" r="15883" b="20076"/>
          <a:stretch/>
        </p:blipFill>
        <p:spPr bwMode="auto">
          <a:xfrm>
            <a:off x="10702924" y="5876774"/>
            <a:ext cx="1035411" cy="93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9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6FF356-FAB9-489A-9114-2D671F4E7B06}"/>
              </a:ext>
            </a:extLst>
          </p:cNvPr>
          <p:cNvSpPr>
            <a:spLocks noGrp="1"/>
          </p:cNvSpPr>
          <p:nvPr>
            <p:ph type="title"/>
          </p:nvPr>
        </p:nvSpPr>
        <p:spPr>
          <a:xfrm>
            <a:off x="1216888" y="664748"/>
            <a:ext cx="9402274" cy="787298"/>
          </a:xfrm>
        </p:spPr>
        <p:txBody>
          <a:bodyPr/>
          <a:lstStyle/>
          <a:p>
            <a:r>
              <a:rPr lang="tr-TR" dirty="0"/>
              <a:t>Distributed </a:t>
            </a:r>
            <a:r>
              <a:rPr lang="tr-TR" dirty="0" err="1"/>
              <a:t>Cache</a:t>
            </a:r>
            <a:r>
              <a:rPr lang="tr-TR" dirty="0"/>
              <a:t> </a:t>
            </a:r>
            <a:r>
              <a:rPr lang="tr-TR" dirty="0" err="1"/>
              <a:t>Tag</a:t>
            </a:r>
            <a:r>
              <a:rPr lang="tr-TR" dirty="0"/>
              <a:t> </a:t>
            </a:r>
            <a:r>
              <a:rPr lang="tr-TR" dirty="0" err="1"/>
              <a:t>Helper</a:t>
            </a:r>
            <a:endParaRPr lang="tr-TR" dirty="0"/>
          </a:p>
        </p:txBody>
      </p:sp>
      <p:sp>
        <p:nvSpPr>
          <p:cNvPr id="5" name="Dikdörtgen 4">
            <a:extLst>
              <a:ext uri="{FF2B5EF4-FFF2-40B4-BE49-F238E27FC236}">
                <a16:creationId xmlns:a16="http://schemas.microsoft.com/office/drawing/2014/main" id="{C213C2CF-B331-4CE2-8ECB-A820650711AD}"/>
              </a:ext>
            </a:extLst>
          </p:cNvPr>
          <p:cNvSpPr/>
          <p:nvPr/>
        </p:nvSpPr>
        <p:spPr>
          <a:xfrm>
            <a:off x="378274" y="1473510"/>
            <a:ext cx="10686237" cy="1015663"/>
          </a:xfrm>
          <a:prstGeom prst="rect">
            <a:avLst/>
          </a:prstGeom>
        </p:spPr>
        <p:txBody>
          <a:bodyPr wrap="square">
            <a:spAutoFit/>
          </a:bodyPr>
          <a:lstStyle/>
          <a:p>
            <a:r>
              <a:rPr lang="tr-TR" sz="2000" dirty="0"/>
              <a:t>	Dağıtılmış Önbellek Etiketi Yardımcısı, Önbellek Etiketi Yardımcısı ile aynı temel sınıftan miras alır. Tüm Önbellek Etiket Yardımcısı nitelikleri Dağıtılmış Etiketi Yardımcısı içinde de mevcuttur.</a:t>
            </a:r>
          </a:p>
        </p:txBody>
      </p:sp>
      <p:sp>
        <p:nvSpPr>
          <p:cNvPr id="8" name="Dikdörtgen 7">
            <a:extLst>
              <a:ext uri="{FF2B5EF4-FFF2-40B4-BE49-F238E27FC236}">
                <a16:creationId xmlns:a16="http://schemas.microsoft.com/office/drawing/2014/main" id="{B8484B16-6F55-492E-95D3-6FFEA7CBD3B0}"/>
              </a:ext>
            </a:extLst>
          </p:cNvPr>
          <p:cNvSpPr/>
          <p:nvPr/>
        </p:nvSpPr>
        <p:spPr>
          <a:xfrm>
            <a:off x="1053852" y="2924944"/>
            <a:ext cx="8958011" cy="1631216"/>
          </a:xfrm>
          <a:prstGeom prst="rect">
            <a:avLst/>
          </a:prstGeom>
          <a:noFill/>
        </p:spPr>
        <p:txBody>
          <a:bodyPr wrap="square">
            <a:spAutoFit/>
          </a:bodyPr>
          <a:lstStyle/>
          <a:p>
            <a:r>
              <a:rPr lang="tr-TR" sz="2000" dirty="0" err="1"/>
              <a:t>Attribute</a:t>
            </a:r>
            <a:r>
              <a:rPr lang="tr-TR" sz="2000" dirty="0"/>
              <a:t> :</a:t>
            </a:r>
            <a:r>
              <a:rPr lang="en-US" sz="2000" dirty="0">
                <a:solidFill>
                  <a:schemeClr val="bg1">
                    <a:lumMod val="95000"/>
                  </a:schemeClr>
                </a:solidFill>
                <a:highlight>
                  <a:srgbClr val="000080"/>
                </a:highlight>
              </a:rPr>
              <a:t>name</a:t>
            </a:r>
            <a:endParaRPr lang="tr-TR" sz="2000" dirty="0">
              <a:solidFill>
                <a:schemeClr val="bg1">
                  <a:lumMod val="95000"/>
                </a:schemeClr>
              </a:solidFill>
              <a:highlight>
                <a:srgbClr val="000080"/>
              </a:highlight>
            </a:endParaRPr>
          </a:p>
          <a:p>
            <a:endParaRPr lang="en-US" sz="2000" dirty="0"/>
          </a:p>
          <a:p>
            <a:r>
              <a:rPr lang="en-US" sz="2000" u="sng" dirty="0"/>
              <a:t>Attribute Type</a:t>
            </a:r>
            <a:r>
              <a:rPr lang="tr-TR" sz="2000" dirty="0"/>
              <a:t>		</a:t>
            </a:r>
            <a:r>
              <a:rPr lang="en-US" sz="2000" dirty="0"/>
              <a:t>	</a:t>
            </a:r>
            <a:r>
              <a:rPr lang="tr-TR" sz="2000" u="sng" dirty="0"/>
              <a:t>Örnek</a:t>
            </a:r>
            <a:endParaRPr lang="en-US" sz="2000" u="sng" dirty="0"/>
          </a:p>
          <a:p>
            <a:r>
              <a:rPr lang="en-US" sz="2000" dirty="0"/>
              <a:t>String	</a:t>
            </a:r>
            <a:r>
              <a:rPr lang="tr-TR" sz="2000" dirty="0"/>
              <a:t>				</a:t>
            </a:r>
            <a:r>
              <a:rPr lang="en-US" sz="2000" dirty="0"/>
              <a:t>my-distributed-cache-key-101</a:t>
            </a:r>
            <a:endParaRPr lang="tr-TR" sz="2000" dirty="0"/>
          </a:p>
        </p:txBody>
      </p:sp>
      <p:pic>
        <p:nvPicPr>
          <p:cNvPr id="9" name="Picture 2" descr="asp.net core ile ilgili gÃ¶rsel sonucu">
            <a:extLst>
              <a:ext uri="{FF2B5EF4-FFF2-40B4-BE49-F238E27FC236}">
                <a16:creationId xmlns:a16="http://schemas.microsoft.com/office/drawing/2014/main" id="{D6CC5D9D-178D-4D93-9981-97A105811AC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727" t="17197" r="15883" b="20076"/>
          <a:stretch/>
        </p:blipFill>
        <p:spPr bwMode="auto">
          <a:xfrm>
            <a:off x="10603007" y="5610097"/>
            <a:ext cx="1246908" cy="112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5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51674C-CC4C-4EDC-8D59-1E4FD3439F6F}"/>
              </a:ext>
            </a:extLst>
          </p:cNvPr>
          <p:cNvSpPr>
            <a:spLocks noGrp="1"/>
          </p:cNvSpPr>
          <p:nvPr>
            <p:ph type="title"/>
          </p:nvPr>
        </p:nvSpPr>
        <p:spPr>
          <a:xfrm>
            <a:off x="1156853" y="674890"/>
            <a:ext cx="9402274" cy="766282"/>
          </a:xfrm>
        </p:spPr>
        <p:txBody>
          <a:bodyPr/>
          <a:lstStyle/>
          <a:p>
            <a:r>
              <a:rPr lang="tr-TR" dirty="0"/>
              <a:t>Environment </a:t>
            </a:r>
            <a:r>
              <a:rPr lang="tr-TR" dirty="0" err="1"/>
              <a:t>Tag</a:t>
            </a:r>
            <a:r>
              <a:rPr lang="tr-TR" dirty="0"/>
              <a:t> </a:t>
            </a:r>
            <a:r>
              <a:rPr lang="tr-TR" dirty="0" err="1"/>
              <a:t>Helper</a:t>
            </a:r>
            <a:endParaRPr lang="tr-TR" dirty="0"/>
          </a:p>
        </p:txBody>
      </p:sp>
      <p:sp>
        <p:nvSpPr>
          <p:cNvPr id="5" name="Dikdörtgen 4">
            <a:extLst>
              <a:ext uri="{FF2B5EF4-FFF2-40B4-BE49-F238E27FC236}">
                <a16:creationId xmlns:a16="http://schemas.microsoft.com/office/drawing/2014/main" id="{70FEA2A0-5258-4223-A185-844D880FD14A}"/>
              </a:ext>
            </a:extLst>
          </p:cNvPr>
          <p:cNvSpPr/>
          <p:nvPr/>
        </p:nvSpPr>
        <p:spPr>
          <a:xfrm>
            <a:off x="483349" y="1532828"/>
            <a:ext cx="11211618" cy="1015663"/>
          </a:xfrm>
          <a:prstGeom prst="rect">
            <a:avLst/>
          </a:prstGeom>
        </p:spPr>
        <p:txBody>
          <a:bodyPr wrap="square">
            <a:spAutoFit/>
          </a:bodyPr>
          <a:lstStyle/>
          <a:p>
            <a:r>
              <a:rPr lang="tr-TR" sz="2000" dirty="0"/>
              <a:t>Environment Etiketi Yardımcısı, koşullu olarak içerdiği içeriği geçerli  </a:t>
            </a:r>
            <a:r>
              <a:rPr lang="tr-TR" sz="2000" dirty="0" err="1"/>
              <a:t>hosting</a:t>
            </a:r>
            <a:r>
              <a:rPr lang="tr-TR" sz="2000" dirty="0"/>
              <a:t> </a:t>
            </a:r>
            <a:r>
              <a:rPr lang="tr-TR" sz="2000" dirty="0" err="1"/>
              <a:t>environment</a:t>
            </a:r>
            <a:r>
              <a:rPr lang="tr-TR" sz="2000" dirty="0"/>
              <a:t> göre işler . Environment Etiketi Yardımcısı'nın tek niteliği, </a:t>
            </a:r>
            <a:r>
              <a:rPr lang="tr-TR" sz="2000" dirty="0" err="1"/>
              <a:t>names</a:t>
            </a:r>
            <a:r>
              <a:rPr lang="tr-TR" sz="2000" dirty="0"/>
              <a:t> virgülle ayrılmış ortam adlarının listesidir. Sağlanan Environment adlarından herhangi biri geçerli ortamla eşleşirse, ekteki içerik oluşturulur.</a:t>
            </a:r>
          </a:p>
        </p:txBody>
      </p:sp>
      <p:sp>
        <p:nvSpPr>
          <p:cNvPr id="7" name="Dikdörtgen 6">
            <a:extLst>
              <a:ext uri="{FF2B5EF4-FFF2-40B4-BE49-F238E27FC236}">
                <a16:creationId xmlns:a16="http://schemas.microsoft.com/office/drawing/2014/main" id="{E263FFEF-D8E8-49B7-AEFD-E217112A8FCA}"/>
              </a:ext>
            </a:extLst>
          </p:cNvPr>
          <p:cNvSpPr/>
          <p:nvPr/>
        </p:nvSpPr>
        <p:spPr>
          <a:xfrm>
            <a:off x="483348" y="2495772"/>
            <a:ext cx="1141362" cy="461417"/>
          </a:xfrm>
          <a:prstGeom prst="rect">
            <a:avLst/>
          </a:prstGeom>
        </p:spPr>
        <p:txBody>
          <a:bodyPr wrap="none">
            <a:spAutoFit/>
          </a:bodyPr>
          <a:lstStyle/>
          <a:p>
            <a:r>
              <a:rPr lang="tr-TR" sz="2399" b="1" dirty="0" err="1"/>
              <a:t>names</a:t>
            </a:r>
            <a:endParaRPr lang="tr-TR" sz="2399" b="1" dirty="0"/>
          </a:p>
        </p:txBody>
      </p:sp>
      <p:sp>
        <p:nvSpPr>
          <p:cNvPr id="8" name="Dikdörtgen 7">
            <a:extLst>
              <a:ext uri="{FF2B5EF4-FFF2-40B4-BE49-F238E27FC236}">
                <a16:creationId xmlns:a16="http://schemas.microsoft.com/office/drawing/2014/main" id="{0FA11A6A-C100-4C8F-9890-886057BAC3FD}"/>
              </a:ext>
            </a:extLst>
          </p:cNvPr>
          <p:cNvSpPr/>
          <p:nvPr/>
        </p:nvSpPr>
        <p:spPr>
          <a:xfrm>
            <a:off x="477178" y="2940409"/>
            <a:ext cx="10749283" cy="1015663"/>
          </a:xfrm>
          <a:prstGeom prst="rect">
            <a:avLst/>
          </a:prstGeom>
          <a:solidFill>
            <a:srgbClr val="171717"/>
          </a:solidFill>
        </p:spPr>
        <p:txBody>
          <a:bodyPr wrap="square">
            <a:spAutoFit/>
          </a:bodyPr>
          <a:lstStyle/>
          <a:p>
            <a:r>
              <a:rPr lang="en-US" sz="2000" dirty="0">
                <a:solidFill>
                  <a:srgbClr val="569CD6"/>
                </a:solidFill>
                <a:latin typeface="SFMono-Regular"/>
              </a:rPr>
              <a:t>&lt;environment </a:t>
            </a:r>
            <a:r>
              <a:rPr lang="en-US" sz="2000" dirty="0">
                <a:solidFill>
                  <a:srgbClr val="9CDCFE"/>
                </a:solidFill>
                <a:latin typeface="SFMono-Regular"/>
              </a:rPr>
              <a:t>names</a:t>
            </a:r>
            <a:r>
              <a:rPr lang="en-US" sz="2000" dirty="0">
                <a:solidFill>
                  <a:srgbClr val="569CD6"/>
                </a:solidFill>
                <a:latin typeface="SFMono-Regular"/>
              </a:rPr>
              <a:t>=</a:t>
            </a:r>
            <a:r>
              <a:rPr lang="en-US" sz="2000" dirty="0">
                <a:solidFill>
                  <a:srgbClr val="CE9178"/>
                </a:solidFill>
                <a:latin typeface="SFMono-Regular"/>
              </a:rPr>
              <a:t>"</a:t>
            </a:r>
            <a:r>
              <a:rPr lang="en-US" sz="2000" dirty="0" err="1">
                <a:solidFill>
                  <a:srgbClr val="CE9178"/>
                </a:solidFill>
                <a:latin typeface="SFMono-Regular"/>
              </a:rPr>
              <a:t>Staging,Production</a:t>
            </a:r>
            <a:r>
              <a:rPr lang="en-US" sz="2000" dirty="0">
                <a:solidFill>
                  <a:srgbClr val="CE9178"/>
                </a:solidFill>
                <a:latin typeface="SFMono-Regular"/>
              </a:rPr>
              <a:t>"</a:t>
            </a:r>
            <a:r>
              <a:rPr lang="en-US" sz="2000" dirty="0">
                <a:solidFill>
                  <a:srgbClr val="569CD6"/>
                </a:solidFill>
                <a:latin typeface="SFMono-Regular"/>
              </a:rPr>
              <a:t>&gt;</a:t>
            </a:r>
            <a:r>
              <a:rPr lang="en-US" sz="2000" dirty="0">
                <a:solidFill>
                  <a:srgbClr val="E3E3E3"/>
                </a:solidFill>
                <a:latin typeface="SFMono-Regular"/>
              </a:rPr>
              <a:t> </a:t>
            </a:r>
            <a:endParaRPr lang="tr-TR" sz="2000" dirty="0">
              <a:solidFill>
                <a:srgbClr val="E3E3E3"/>
              </a:solidFill>
              <a:latin typeface="SFMono-Regular"/>
            </a:endParaRPr>
          </a:p>
          <a:p>
            <a:r>
              <a:rPr lang="tr-TR" sz="2000" dirty="0">
                <a:solidFill>
                  <a:srgbClr val="E3E3E3"/>
                </a:solidFill>
                <a:latin typeface="SFMono-Regular"/>
              </a:rPr>
              <a:t>	</a:t>
            </a:r>
            <a:r>
              <a:rPr lang="en-US" sz="2000" dirty="0">
                <a:solidFill>
                  <a:srgbClr val="569CD6"/>
                </a:solidFill>
                <a:latin typeface="SFMono-Regular"/>
              </a:rPr>
              <a:t>&lt;strong&gt;</a:t>
            </a:r>
            <a:r>
              <a:rPr lang="en-US" sz="2000" dirty="0" err="1">
                <a:solidFill>
                  <a:srgbClr val="E3E3E3"/>
                </a:solidFill>
                <a:latin typeface="SFMono-Regular"/>
              </a:rPr>
              <a:t>HostingEnvironment.EnvironmentName</a:t>
            </a:r>
            <a:r>
              <a:rPr lang="en-US" sz="2000" dirty="0">
                <a:solidFill>
                  <a:srgbClr val="E3E3E3"/>
                </a:solidFill>
                <a:latin typeface="SFMono-Regular"/>
              </a:rPr>
              <a:t> is Staging or Production</a:t>
            </a:r>
            <a:r>
              <a:rPr lang="en-US" sz="2000" dirty="0">
                <a:solidFill>
                  <a:srgbClr val="569CD6"/>
                </a:solidFill>
                <a:latin typeface="SFMono-Regular"/>
              </a:rPr>
              <a:t>&lt;/strong&gt;</a:t>
            </a:r>
            <a:endParaRPr lang="tr-TR" sz="2000" dirty="0">
              <a:solidFill>
                <a:srgbClr val="569CD6"/>
              </a:solidFill>
              <a:latin typeface="SFMono-Regular"/>
            </a:endParaRPr>
          </a:p>
          <a:p>
            <a:r>
              <a:rPr lang="en-US" sz="2000" dirty="0">
                <a:solidFill>
                  <a:srgbClr val="E3E3E3"/>
                </a:solidFill>
                <a:latin typeface="SFMono-Regular"/>
              </a:rPr>
              <a:t> </a:t>
            </a:r>
            <a:r>
              <a:rPr lang="en-US" sz="2000" dirty="0">
                <a:solidFill>
                  <a:srgbClr val="569CD6"/>
                </a:solidFill>
                <a:latin typeface="SFMono-Regular"/>
              </a:rPr>
              <a:t>&lt;/environment&gt;</a:t>
            </a:r>
            <a:endParaRPr lang="tr-TR" sz="2000" dirty="0"/>
          </a:p>
        </p:txBody>
      </p:sp>
      <p:sp>
        <p:nvSpPr>
          <p:cNvPr id="10" name="Dikdörtgen 9">
            <a:extLst>
              <a:ext uri="{FF2B5EF4-FFF2-40B4-BE49-F238E27FC236}">
                <a16:creationId xmlns:a16="http://schemas.microsoft.com/office/drawing/2014/main" id="{0EDD9503-9D6D-47AA-BB51-D7DB13B90414}"/>
              </a:ext>
            </a:extLst>
          </p:cNvPr>
          <p:cNvSpPr/>
          <p:nvPr/>
        </p:nvSpPr>
        <p:spPr>
          <a:xfrm>
            <a:off x="477178" y="4057891"/>
            <a:ext cx="5113178" cy="461537"/>
          </a:xfrm>
          <a:prstGeom prst="rect">
            <a:avLst/>
          </a:prstGeom>
        </p:spPr>
        <p:txBody>
          <a:bodyPr wrap="square">
            <a:spAutoFit/>
          </a:bodyPr>
          <a:lstStyle/>
          <a:p>
            <a:r>
              <a:rPr lang="tr-TR" sz="2399" b="1" dirty="0" err="1"/>
              <a:t>include</a:t>
            </a:r>
            <a:r>
              <a:rPr lang="tr-TR" sz="2399" b="1" dirty="0"/>
              <a:t> &amp; </a:t>
            </a:r>
            <a:r>
              <a:rPr lang="tr-TR" sz="2399" b="1" dirty="0" err="1"/>
              <a:t>exclude</a:t>
            </a:r>
            <a:r>
              <a:rPr lang="tr-TR" sz="2399" b="1" dirty="0"/>
              <a:t> </a:t>
            </a:r>
            <a:r>
              <a:rPr lang="tr-TR" sz="2399" b="1" dirty="0" err="1"/>
              <a:t>attribute</a:t>
            </a:r>
            <a:endParaRPr lang="tr-TR" sz="2399" b="1" dirty="0"/>
          </a:p>
        </p:txBody>
      </p:sp>
      <p:sp>
        <p:nvSpPr>
          <p:cNvPr id="11" name="Dikdörtgen 10">
            <a:extLst>
              <a:ext uri="{FF2B5EF4-FFF2-40B4-BE49-F238E27FC236}">
                <a16:creationId xmlns:a16="http://schemas.microsoft.com/office/drawing/2014/main" id="{C01244C2-3D2D-4C16-A635-CF7365A930AE}"/>
              </a:ext>
            </a:extLst>
          </p:cNvPr>
          <p:cNvSpPr/>
          <p:nvPr/>
        </p:nvSpPr>
        <p:spPr>
          <a:xfrm>
            <a:off x="477556" y="4526501"/>
            <a:ext cx="10749283" cy="646331"/>
          </a:xfrm>
          <a:prstGeom prst="rect">
            <a:avLst/>
          </a:prstGeom>
          <a:solidFill>
            <a:srgbClr val="171717"/>
          </a:solidFill>
        </p:spPr>
        <p:txBody>
          <a:bodyPr wrap="square">
            <a:spAutoFit/>
          </a:bodyPr>
          <a:lstStyle/>
          <a:p>
            <a:r>
              <a:rPr lang="en-US" sz="1800" dirty="0">
                <a:solidFill>
                  <a:srgbClr val="569CD6"/>
                </a:solidFill>
                <a:latin typeface="SFMono-Regular"/>
              </a:rPr>
              <a:t>&lt;environment </a:t>
            </a:r>
            <a:r>
              <a:rPr lang="en-US" sz="1800" dirty="0">
                <a:solidFill>
                  <a:srgbClr val="9CDCFE"/>
                </a:solidFill>
                <a:latin typeface="SFMono-Regular"/>
              </a:rPr>
              <a:t>include</a:t>
            </a:r>
            <a:r>
              <a:rPr lang="en-US" sz="1800" dirty="0">
                <a:solidFill>
                  <a:srgbClr val="569CD6"/>
                </a:solidFill>
                <a:latin typeface="SFMono-Regular"/>
              </a:rPr>
              <a:t>=</a:t>
            </a:r>
            <a:r>
              <a:rPr lang="en-US" sz="1800" dirty="0">
                <a:solidFill>
                  <a:srgbClr val="CE9178"/>
                </a:solidFill>
                <a:latin typeface="SFMono-Regular"/>
              </a:rPr>
              <a:t>"</a:t>
            </a:r>
            <a:r>
              <a:rPr lang="en-US" sz="1800" dirty="0" err="1">
                <a:solidFill>
                  <a:srgbClr val="CE9178"/>
                </a:solidFill>
                <a:latin typeface="SFMono-Regular"/>
              </a:rPr>
              <a:t>Staging,Production</a:t>
            </a:r>
            <a:r>
              <a:rPr lang="en-US" sz="1800" dirty="0">
                <a:solidFill>
                  <a:srgbClr val="CE9178"/>
                </a:solidFill>
                <a:latin typeface="SFMono-Regular"/>
              </a:rPr>
              <a:t>"</a:t>
            </a:r>
            <a:r>
              <a:rPr lang="en-US" sz="1800" dirty="0">
                <a:solidFill>
                  <a:srgbClr val="569CD6"/>
                </a:solidFill>
                <a:latin typeface="SFMono-Regular"/>
              </a:rPr>
              <a:t>&gt;</a:t>
            </a:r>
            <a:r>
              <a:rPr lang="en-US" sz="1800" dirty="0">
                <a:solidFill>
                  <a:srgbClr val="E3E3E3"/>
                </a:solidFill>
                <a:latin typeface="SFMono-Regular"/>
              </a:rPr>
              <a:t> </a:t>
            </a:r>
            <a:r>
              <a:rPr lang="en-US" sz="1800" dirty="0">
                <a:solidFill>
                  <a:srgbClr val="569CD6"/>
                </a:solidFill>
                <a:latin typeface="SFMono-Regular"/>
              </a:rPr>
              <a:t>&lt;strong&gt;</a:t>
            </a:r>
            <a:r>
              <a:rPr lang="en-US" sz="1800" dirty="0" err="1">
                <a:solidFill>
                  <a:srgbClr val="E3E3E3"/>
                </a:solidFill>
                <a:latin typeface="SFMono-Regular"/>
              </a:rPr>
              <a:t>HostingEnvironment.EnvironmentName</a:t>
            </a:r>
            <a:r>
              <a:rPr lang="en-US" sz="1800" dirty="0">
                <a:solidFill>
                  <a:srgbClr val="E3E3E3"/>
                </a:solidFill>
                <a:latin typeface="SFMono-Regular"/>
              </a:rPr>
              <a:t> is Staging or Production</a:t>
            </a:r>
            <a:r>
              <a:rPr lang="en-US" sz="1800" dirty="0">
                <a:solidFill>
                  <a:srgbClr val="569CD6"/>
                </a:solidFill>
                <a:latin typeface="SFMono-Regular"/>
              </a:rPr>
              <a:t>&lt;/strong&gt;</a:t>
            </a:r>
            <a:r>
              <a:rPr lang="en-US" sz="1800" dirty="0">
                <a:solidFill>
                  <a:srgbClr val="E3E3E3"/>
                </a:solidFill>
                <a:latin typeface="SFMono-Regular"/>
              </a:rPr>
              <a:t> </a:t>
            </a:r>
            <a:r>
              <a:rPr lang="en-US" sz="1800" dirty="0">
                <a:solidFill>
                  <a:srgbClr val="569CD6"/>
                </a:solidFill>
                <a:latin typeface="SFMono-Regular"/>
              </a:rPr>
              <a:t>&lt;/environment&gt;</a:t>
            </a:r>
            <a:endParaRPr lang="tr-TR" sz="1800" dirty="0"/>
          </a:p>
        </p:txBody>
      </p:sp>
      <p:sp>
        <p:nvSpPr>
          <p:cNvPr id="12" name="Dikdörtgen 11">
            <a:extLst>
              <a:ext uri="{FF2B5EF4-FFF2-40B4-BE49-F238E27FC236}">
                <a16:creationId xmlns:a16="http://schemas.microsoft.com/office/drawing/2014/main" id="{26941AE9-13F4-4BBE-9BAF-4DE11659891A}"/>
              </a:ext>
            </a:extLst>
          </p:cNvPr>
          <p:cNvSpPr/>
          <p:nvPr/>
        </p:nvSpPr>
        <p:spPr>
          <a:xfrm>
            <a:off x="477178" y="5281596"/>
            <a:ext cx="7555279" cy="923330"/>
          </a:xfrm>
          <a:prstGeom prst="rect">
            <a:avLst/>
          </a:prstGeom>
          <a:solidFill>
            <a:srgbClr val="171717"/>
          </a:solidFill>
        </p:spPr>
        <p:txBody>
          <a:bodyPr wrap="square">
            <a:spAutoFit/>
          </a:bodyPr>
          <a:lstStyle/>
          <a:p>
            <a:r>
              <a:rPr lang="en-US" sz="1800" dirty="0">
                <a:solidFill>
                  <a:srgbClr val="569CD6"/>
                </a:solidFill>
                <a:latin typeface="SFMono-Regular"/>
              </a:rPr>
              <a:t>&lt;environment </a:t>
            </a:r>
            <a:r>
              <a:rPr lang="en-US" sz="1800" dirty="0">
                <a:solidFill>
                  <a:srgbClr val="9CDCFE"/>
                </a:solidFill>
                <a:latin typeface="SFMono-Regular"/>
              </a:rPr>
              <a:t>exclude</a:t>
            </a:r>
            <a:r>
              <a:rPr lang="en-US" sz="1800" dirty="0">
                <a:solidFill>
                  <a:srgbClr val="569CD6"/>
                </a:solidFill>
                <a:latin typeface="SFMono-Regular"/>
              </a:rPr>
              <a:t>=</a:t>
            </a:r>
            <a:r>
              <a:rPr lang="en-US" sz="1800" dirty="0">
                <a:solidFill>
                  <a:srgbClr val="CE9178"/>
                </a:solidFill>
                <a:latin typeface="SFMono-Regular"/>
              </a:rPr>
              <a:t>"Development"</a:t>
            </a:r>
            <a:r>
              <a:rPr lang="en-US" sz="1800" dirty="0">
                <a:solidFill>
                  <a:srgbClr val="569CD6"/>
                </a:solidFill>
                <a:latin typeface="SFMono-Regular"/>
              </a:rPr>
              <a:t>&gt;</a:t>
            </a:r>
            <a:r>
              <a:rPr lang="en-US" sz="1800" dirty="0">
                <a:solidFill>
                  <a:srgbClr val="E3E3E3"/>
                </a:solidFill>
                <a:latin typeface="SFMono-Regular"/>
              </a:rPr>
              <a:t> </a:t>
            </a:r>
            <a:r>
              <a:rPr lang="en-US" sz="1800" dirty="0">
                <a:solidFill>
                  <a:srgbClr val="569CD6"/>
                </a:solidFill>
                <a:latin typeface="SFMono-Regular"/>
              </a:rPr>
              <a:t>&lt;strong&gt;</a:t>
            </a:r>
            <a:r>
              <a:rPr lang="en-US" sz="1800" dirty="0" err="1">
                <a:solidFill>
                  <a:srgbClr val="E3E3E3"/>
                </a:solidFill>
                <a:latin typeface="SFMono-Regular"/>
              </a:rPr>
              <a:t>HostingEnvironment.EnvironmentName</a:t>
            </a:r>
            <a:r>
              <a:rPr lang="en-US" sz="1800" dirty="0">
                <a:solidFill>
                  <a:srgbClr val="E3E3E3"/>
                </a:solidFill>
                <a:latin typeface="SFMono-Regular"/>
              </a:rPr>
              <a:t> is not Development</a:t>
            </a:r>
            <a:r>
              <a:rPr lang="en-US" sz="1800" dirty="0">
                <a:solidFill>
                  <a:srgbClr val="569CD6"/>
                </a:solidFill>
                <a:latin typeface="SFMono-Regular"/>
              </a:rPr>
              <a:t>&lt;/strong&gt;</a:t>
            </a:r>
            <a:r>
              <a:rPr lang="en-US" sz="1800" dirty="0">
                <a:solidFill>
                  <a:srgbClr val="E3E3E3"/>
                </a:solidFill>
                <a:latin typeface="SFMono-Regular"/>
              </a:rPr>
              <a:t> </a:t>
            </a:r>
            <a:r>
              <a:rPr lang="en-US" sz="1800" dirty="0">
                <a:solidFill>
                  <a:srgbClr val="569CD6"/>
                </a:solidFill>
                <a:latin typeface="SFMono-Regular"/>
              </a:rPr>
              <a:t>&lt;/environment&gt;</a:t>
            </a:r>
            <a:endParaRPr lang="tr-TR" sz="1800" dirty="0"/>
          </a:p>
        </p:txBody>
      </p:sp>
      <p:pic>
        <p:nvPicPr>
          <p:cNvPr id="13" name="Picture 2" descr="asp.net core ile ilgili gÃ¶rsel sonucu">
            <a:extLst>
              <a:ext uri="{FF2B5EF4-FFF2-40B4-BE49-F238E27FC236}">
                <a16:creationId xmlns:a16="http://schemas.microsoft.com/office/drawing/2014/main" id="{26AF2C05-7681-4421-890E-30F323D049B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727" t="17197" r="15883" b="20076"/>
          <a:stretch/>
        </p:blipFill>
        <p:spPr bwMode="auto">
          <a:xfrm>
            <a:off x="10603007" y="5610097"/>
            <a:ext cx="1246908" cy="112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26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C66131-8686-463B-AF9C-977C831D981F}"/>
              </a:ext>
            </a:extLst>
          </p:cNvPr>
          <p:cNvSpPr>
            <a:spLocks noGrp="1"/>
          </p:cNvSpPr>
          <p:nvPr>
            <p:ph type="title"/>
          </p:nvPr>
        </p:nvSpPr>
        <p:spPr>
          <a:xfrm>
            <a:off x="1125860" y="540674"/>
            <a:ext cx="9402274" cy="839835"/>
          </a:xfrm>
        </p:spPr>
        <p:txBody>
          <a:bodyPr/>
          <a:lstStyle/>
          <a:p>
            <a:r>
              <a:rPr lang="tr-TR" dirty="0"/>
              <a:t>Form </a:t>
            </a:r>
            <a:r>
              <a:rPr lang="tr-TR" dirty="0" err="1"/>
              <a:t>Tag</a:t>
            </a:r>
            <a:r>
              <a:rPr lang="tr-TR" dirty="0"/>
              <a:t> </a:t>
            </a:r>
            <a:r>
              <a:rPr lang="tr-TR" dirty="0" err="1"/>
              <a:t>Helper</a:t>
            </a:r>
            <a:endParaRPr lang="tr-TR" dirty="0"/>
          </a:p>
        </p:txBody>
      </p:sp>
      <p:graphicFrame>
        <p:nvGraphicFramePr>
          <p:cNvPr id="4" name="Tablo 3">
            <a:extLst>
              <a:ext uri="{FF2B5EF4-FFF2-40B4-BE49-F238E27FC236}">
                <a16:creationId xmlns:a16="http://schemas.microsoft.com/office/drawing/2014/main" id="{0AB93513-DE4D-4703-93A8-846211097E4B}"/>
              </a:ext>
            </a:extLst>
          </p:cNvPr>
          <p:cNvGraphicFramePr>
            <a:graphicFrameLocks noGrp="1"/>
          </p:cNvGraphicFramePr>
          <p:nvPr>
            <p:extLst>
              <p:ext uri="{D42A27DB-BD31-4B8C-83A1-F6EECF244321}">
                <p14:modId xmlns:p14="http://schemas.microsoft.com/office/powerpoint/2010/main" val="2778525016"/>
              </p:ext>
            </p:extLst>
          </p:nvPr>
        </p:nvGraphicFramePr>
        <p:xfrm>
          <a:off x="611789" y="1380509"/>
          <a:ext cx="7560499" cy="3790786"/>
        </p:xfrm>
        <a:graphic>
          <a:graphicData uri="http://schemas.openxmlformats.org/drawingml/2006/table">
            <a:tbl>
              <a:tblPr firstRow="1">
                <a:tableStyleId>{00A15C55-8517-42AA-B614-E9B94910E393}</a:tableStyleId>
              </a:tblPr>
              <a:tblGrid>
                <a:gridCol w="2170096">
                  <a:extLst>
                    <a:ext uri="{9D8B030D-6E8A-4147-A177-3AD203B41FA5}">
                      <a16:colId xmlns:a16="http://schemas.microsoft.com/office/drawing/2014/main" val="1672243675"/>
                    </a:ext>
                  </a:extLst>
                </a:gridCol>
                <a:gridCol w="5390403">
                  <a:extLst>
                    <a:ext uri="{9D8B030D-6E8A-4147-A177-3AD203B41FA5}">
                      <a16:colId xmlns:a16="http://schemas.microsoft.com/office/drawing/2014/main" val="1573683499"/>
                    </a:ext>
                  </a:extLst>
                </a:gridCol>
              </a:tblGrid>
              <a:tr h="397620">
                <a:tc>
                  <a:txBody>
                    <a:bodyPr/>
                    <a:lstStyle/>
                    <a:p>
                      <a:pPr algn="ctr" fontAlgn="b"/>
                      <a:r>
                        <a:rPr lang="tr-TR" sz="1800">
                          <a:effectLst/>
                        </a:rPr>
                        <a:t>Attribute</a:t>
                      </a:r>
                    </a:p>
                  </a:txBody>
                  <a:tcPr marL="82249" marR="82249" marT="61686" marB="61686" anchor="b"/>
                </a:tc>
                <a:tc>
                  <a:txBody>
                    <a:bodyPr/>
                    <a:lstStyle/>
                    <a:p>
                      <a:pPr algn="ctr" fontAlgn="b"/>
                      <a:r>
                        <a:rPr lang="tr-TR" sz="1800" dirty="0" err="1">
                          <a:effectLst/>
                        </a:rPr>
                        <a:t>Description</a:t>
                      </a:r>
                      <a:endParaRPr lang="tr-TR" sz="1800" dirty="0">
                        <a:effectLst/>
                      </a:endParaRPr>
                    </a:p>
                  </a:txBody>
                  <a:tcPr marL="82249" marR="82249" marT="61686" marB="61686" anchor="b"/>
                </a:tc>
                <a:extLst>
                  <a:ext uri="{0D108BD9-81ED-4DB2-BD59-A6C34878D82A}">
                    <a16:rowId xmlns:a16="http://schemas.microsoft.com/office/drawing/2014/main" val="2994474315"/>
                  </a:ext>
                </a:extLst>
              </a:tr>
              <a:tr h="426663">
                <a:tc>
                  <a:txBody>
                    <a:bodyPr/>
                    <a:lstStyle/>
                    <a:p>
                      <a:pPr fontAlgn="t"/>
                      <a:r>
                        <a:rPr lang="tr-TR" sz="1600" b="1" u="none" strike="noStrike" dirty="0" err="1">
                          <a:solidFill>
                            <a:srgbClr val="0070C0"/>
                          </a:solidFill>
                          <a:effectLst/>
                        </a:rPr>
                        <a:t>asp-controller</a:t>
                      </a:r>
                      <a:endParaRPr lang="tr-TR" sz="1600" b="1" dirty="0">
                        <a:solidFill>
                          <a:srgbClr val="0070C0"/>
                        </a:solidFill>
                        <a:effectLst/>
                      </a:endParaRPr>
                    </a:p>
                  </a:txBody>
                  <a:tcPr marL="82249" marR="82249" marT="61686" marB="61686"/>
                </a:tc>
                <a:tc>
                  <a:txBody>
                    <a:bodyPr/>
                    <a:lstStyle/>
                    <a:p>
                      <a:pPr fontAlgn="t"/>
                      <a:r>
                        <a:rPr lang="en-US" sz="1400" dirty="0">
                          <a:effectLst/>
                        </a:rPr>
                        <a:t>The name of the controller.</a:t>
                      </a:r>
                    </a:p>
                  </a:txBody>
                  <a:tcPr marL="82249" marR="82249" marT="61686" marB="61686"/>
                </a:tc>
                <a:extLst>
                  <a:ext uri="{0D108BD9-81ED-4DB2-BD59-A6C34878D82A}">
                    <a16:rowId xmlns:a16="http://schemas.microsoft.com/office/drawing/2014/main" val="2618379215"/>
                  </a:ext>
                </a:extLst>
              </a:tr>
              <a:tr h="365221">
                <a:tc>
                  <a:txBody>
                    <a:bodyPr/>
                    <a:lstStyle/>
                    <a:p>
                      <a:pPr fontAlgn="t"/>
                      <a:r>
                        <a:rPr lang="tr-TR" sz="1600" b="1" u="none" strike="noStrike" dirty="0" err="1">
                          <a:solidFill>
                            <a:srgbClr val="0070C0"/>
                          </a:solidFill>
                          <a:effectLst/>
                        </a:rPr>
                        <a:t>asp-action</a:t>
                      </a:r>
                      <a:endParaRPr lang="tr-TR" sz="1600" b="1" dirty="0">
                        <a:solidFill>
                          <a:srgbClr val="0070C0"/>
                        </a:solidFill>
                        <a:effectLst/>
                      </a:endParaRPr>
                    </a:p>
                  </a:txBody>
                  <a:tcPr marL="82249" marR="82249" marT="61686" marB="61686"/>
                </a:tc>
                <a:tc>
                  <a:txBody>
                    <a:bodyPr/>
                    <a:lstStyle/>
                    <a:p>
                      <a:pPr fontAlgn="t"/>
                      <a:r>
                        <a:rPr lang="en-US" sz="1400" dirty="0">
                          <a:effectLst/>
                        </a:rPr>
                        <a:t>The name of the action method.</a:t>
                      </a:r>
                    </a:p>
                  </a:txBody>
                  <a:tcPr marL="82249" marR="82249" marT="61686" marB="61686"/>
                </a:tc>
                <a:extLst>
                  <a:ext uri="{0D108BD9-81ED-4DB2-BD59-A6C34878D82A}">
                    <a16:rowId xmlns:a16="http://schemas.microsoft.com/office/drawing/2014/main" val="3066344929"/>
                  </a:ext>
                </a:extLst>
              </a:tr>
              <a:tr h="303715">
                <a:tc>
                  <a:txBody>
                    <a:bodyPr/>
                    <a:lstStyle/>
                    <a:p>
                      <a:pPr fontAlgn="t"/>
                      <a:r>
                        <a:rPr lang="tr-TR" sz="1600" b="1" u="none" strike="noStrike" dirty="0" err="1">
                          <a:solidFill>
                            <a:srgbClr val="0070C0"/>
                          </a:solidFill>
                          <a:effectLst/>
                        </a:rPr>
                        <a:t>asp-area</a:t>
                      </a:r>
                      <a:endParaRPr lang="tr-TR" sz="1600" b="1" dirty="0">
                        <a:solidFill>
                          <a:srgbClr val="0070C0"/>
                        </a:solidFill>
                        <a:effectLst/>
                      </a:endParaRPr>
                    </a:p>
                  </a:txBody>
                  <a:tcPr marL="82249" marR="82249" marT="61686" marB="61686"/>
                </a:tc>
                <a:tc>
                  <a:txBody>
                    <a:bodyPr/>
                    <a:lstStyle/>
                    <a:p>
                      <a:pPr fontAlgn="t"/>
                      <a:r>
                        <a:rPr lang="en-US" sz="1400" dirty="0">
                          <a:effectLst/>
                        </a:rPr>
                        <a:t>The name of the area.</a:t>
                      </a:r>
                    </a:p>
                  </a:txBody>
                  <a:tcPr marL="82249" marR="82249" marT="61686" marB="61686"/>
                </a:tc>
                <a:extLst>
                  <a:ext uri="{0D108BD9-81ED-4DB2-BD59-A6C34878D82A}">
                    <a16:rowId xmlns:a16="http://schemas.microsoft.com/office/drawing/2014/main" val="1092457012"/>
                  </a:ext>
                </a:extLst>
              </a:tr>
              <a:tr h="368615">
                <a:tc>
                  <a:txBody>
                    <a:bodyPr/>
                    <a:lstStyle/>
                    <a:p>
                      <a:pPr fontAlgn="t"/>
                      <a:r>
                        <a:rPr lang="tr-TR" sz="1600" b="1" u="none" strike="noStrike" dirty="0" err="1">
                          <a:solidFill>
                            <a:srgbClr val="0070C0"/>
                          </a:solidFill>
                          <a:effectLst/>
                        </a:rPr>
                        <a:t>asp-page</a:t>
                      </a:r>
                      <a:endParaRPr lang="tr-TR" sz="1600" b="1" dirty="0">
                        <a:solidFill>
                          <a:srgbClr val="0070C0"/>
                        </a:solidFill>
                        <a:effectLst/>
                      </a:endParaRPr>
                    </a:p>
                  </a:txBody>
                  <a:tcPr marL="82249" marR="82249" marT="61686" marB="61686"/>
                </a:tc>
                <a:tc>
                  <a:txBody>
                    <a:bodyPr/>
                    <a:lstStyle/>
                    <a:p>
                      <a:pPr fontAlgn="t"/>
                      <a:r>
                        <a:rPr lang="en-US" sz="1400" dirty="0">
                          <a:effectLst/>
                        </a:rPr>
                        <a:t>The name of the Razor page.</a:t>
                      </a:r>
                    </a:p>
                  </a:txBody>
                  <a:tcPr marL="82249" marR="82249" marT="61686" marB="61686"/>
                </a:tc>
                <a:extLst>
                  <a:ext uri="{0D108BD9-81ED-4DB2-BD59-A6C34878D82A}">
                    <a16:rowId xmlns:a16="http://schemas.microsoft.com/office/drawing/2014/main" val="1710392709"/>
                  </a:ext>
                </a:extLst>
              </a:tr>
              <a:tr h="379181">
                <a:tc>
                  <a:txBody>
                    <a:bodyPr/>
                    <a:lstStyle/>
                    <a:p>
                      <a:pPr fontAlgn="t"/>
                      <a:r>
                        <a:rPr lang="tr-TR" sz="1600" b="1" u="none" strike="noStrike" dirty="0" err="1">
                          <a:solidFill>
                            <a:srgbClr val="0070C0"/>
                          </a:solidFill>
                          <a:effectLst/>
                        </a:rPr>
                        <a:t>asp-page-handler</a:t>
                      </a:r>
                      <a:endParaRPr lang="tr-TR" sz="1600" b="1" dirty="0">
                        <a:solidFill>
                          <a:srgbClr val="0070C0"/>
                        </a:solidFill>
                        <a:effectLst/>
                      </a:endParaRPr>
                    </a:p>
                  </a:txBody>
                  <a:tcPr marL="82249" marR="82249" marT="61686" marB="61686"/>
                </a:tc>
                <a:tc>
                  <a:txBody>
                    <a:bodyPr/>
                    <a:lstStyle/>
                    <a:p>
                      <a:pPr fontAlgn="t"/>
                      <a:r>
                        <a:rPr lang="en-US" sz="1400" dirty="0">
                          <a:effectLst/>
                        </a:rPr>
                        <a:t>The name of the Razor page handler.</a:t>
                      </a:r>
                    </a:p>
                  </a:txBody>
                  <a:tcPr marL="82249" marR="82249" marT="61686" marB="61686"/>
                </a:tc>
                <a:extLst>
                  <a:ext uri="{0D108BD9-81ED-4DB2-BD59-A6C34878D82A}">
                    <a16:rowId xmlns:a16="http://schemas.microsoft.com/office/drawing/2014/main" val="1580522130"/>
                  </a:ext>
                </a:extLst>
              </a:tr>
              <a:tr h="317675">
                <a:tc>
                  <a:txBody>
                    <a:bodyPr/>
                    <a:lstStyle/>
                    <a:p>
                      <a:pPr fontAlgn="t"/>
                      <a:r>
                        <a:rPr lang="tr-TR" sz="1600" b="1" u="none" strike="noStrike" dirty="0" err="1">
                          <a:solidFill>
                            <a:srgbClr val="0070C0"/>
                          </a:solidFill>
                          <a:effectLst/>
                        </a:rPr>
                        <a:t>asp-route</a:t>
                      </a:r>
                      <a:endParaRPr lang="tr-TR" sz="1600" b="1" dirty="0">
                        <a:solidFill>
                          <a:srgbClr val="0070C0"/>
                        </a:solidFill>
                        <a:effectLst/>
                      </a:endParaRPr>
                    </a:p>
                  </a:txBody>
                  <a:tcPr marL="82249" marR="82249" marT="61686" marB="61686"/>
                </a:tc>
                <a:tc>
                  <a:txBody>
                    <a:bodyPr/>
                    <a:lstStyle/>
                    <a:p>
                      <a:pPr fontAlgn="t"/>
                      <a:r>
                        <a:rPr lang="en-US" sz="1400" dirty="0">
                          <a:effectLst/>
                        </a:rPr>
                        <a:t>The name of the route.</a:t>
                      </a:r>
                    </a:p>
                  </a:txBody>
                  <a:tcPr marL="82249" marR="82249" marT="61686" marB="61686"/>
                </a:tc>
                <a:extLst>
                  <a:ext uri="{0D108BD9-81ED-4DB2-BD59-A6C34878D82A}">
                    <a16:rowId xmlns:a16="http://schemas.microsoft.com/office/drawing/2014/main" val="4294902663"/>
                  </a:ext>
                </a:extLst>
              </a:tr>
              <a:tr h="382575">
                <a:tc>
                  <a:txBody>
                    <a:bodyPr/>
                    <a:lstStyle/>
                    <a:p>
                      <a:pPr fontAlgn="t"/>
                      <a:r>
                        <a:rPr lang="tr-TR" sz="1600" b="1" u="none" strike="noStrike" dirty="0" err="1">
                          <a:solidFill>
                            <a:srgbClr val="0070C0"/>
                          </a:solidFill>
                          <a:effectLst/>
                        </a:rPr>
                        <a:t>asp-route</a:t>
                      </a:r>
                      <a:r>
                        <a:rPr lang="tr-TR" sz="1600" b="1" u="none" strike="noStrike" dirty="0">
                          <a:solidFill>
                            <a:srgbClr val="0070C0"/>
                          </a:solidFill>
                          <a:effectLst/>
                        </a:rPr>
                        <a:t>-{</a:t>
                      </a:r>
                      <a:r>
                        <a:rPr lang="tr-TR" sz="1600" b="1" u="none" strike="noStrike" dirty="0" err="1">
                          <a:solidFill>
                            <a:srgbClr val="0070C0"/>
                          </a:solidFill>
                          <a:effectLst/>
                        </a:rPr>
                        <a:t>value</a:t>
                      </a:r>
                      <a:r>
                        <a:rPr lang="tr-TR" sz="1600" b="1" u="none" strike="noStrike" dirty="0">
                          <a:solidFill>
                            <a:srgbClr val="0070C0"/>
                          </a:solidFill>
                          <a:effectLst/>
                        </a:rPr>
                        <a:t>}</a:t>
                      </a:r>
                      <a:endParaRPr lang="tr-TR" sz="1600" b="1" dirty="0">
                        <a:solidFill>
                          <a:srgbClr val="0070C0"/>
                        </a:solidFill>
                        <a:effectLst/>
                      </a:endParaRPr>
                    </a:p>
                  </a:txBody>
                  <a:tcPr marL="82249" marR="82249" marT="61686" marB="61686"/>
                </a:tc>
                <a:tc>
                  <a:txBody>
                    <a:bodyPr/>
                    <a:lstStyle/>
                    <a:p>
                      <a:pPr fontAlgn="t"/>
                      <a:r>
                        <a:rPr lang="en-US" sz="1400" dirty="0">
                          <a:effectLst/>
                        </a:rPr>
                        <a:t>A single URL route value. For example, asp-route-id="1234".</a:t>
                      </a:r>
                    </a:p>
                  </a:txBody>
                  <a:tcPr marL="82249" marR="82249" marT="61686" marB="61686"/>
                </a:tc>
                <a:extLst>
                  <a:ext uri="{0D108BD9-81ED-4DB2-BD59-A6C34878D82A}">
                    <a16:rowId xmlns:a16="http://schemas.microsoft.com/office/drawing/2014/main" val="4074988813"/>
                  </a:ext>
                </a:extLst>
              </a:tr>
              <a:tr h="367148">
                <a:tc>
                  <a:txBody>
                    <a:bodyPr/>
                    <a:lstStyle/>
                    <a:p>
                      <a:pPr fontAlgn="t"/>
                      <a:r>
                        <a:rPr lang="tr-TR" sz="1600" b="1" u="none" strike="noStrike" dirty="0" err="1">
                          <a:solidFill>
                            <a:srgbClr val="0070C0"/>
                          </a:solidFill>
                          <a:effectLst/>
                        </a:rPr>
                        <a:t>asp</a:t>
                      </a:r>
                      <a:r>
                        <a:rPr lang="tr-TR" sz="1600" b="1" u="none" strike="noStrike" dirty="0">
                          <a:solidFill>
                            <a:srgbClr val="0070C0"/>
                          </a:solidFill>
                          <a:effectLst/>
                        </a:rPr>
                        <a:t>-</a:t>
                      </a:r>
                      <a:r>
                        <a:rPr lang="tr-TR" sz="1600" b="1" u="none" strike="noStrike" dirty="0" err="1">
                          <a:solidFill>
                            <a:srgbClr val="0070C0"/>
                          </a:solidFill>
                          <a:effectLst/>
                        </a:rPr>
                        <a:t>all</a:t>
                      </a:r>
                      <a:r>
                        <a:rPr lang="tr-TR" sz="1600" b="1" u="none" strike="noStrike" dirty="0">
                          <a:solidFill>
                            <a:srgbClr val="0070C0"/>
                          </a:solidFill>
                          <a:effectLst/>
                        </a:rPr>
                        <a:t>-</a:t>
                      </a:r>
                      <a:r>
                        <a:rPr lang="tr-TR" sz="1600" b="1" u="none" strike="noStrike" dirty="0" err="1">
                          <a:solidFill>
                            <a:srgbClr val="0070C0"/>
                          </a:solidFill>
                          <a:effectLst/>
                        </a:rPr>
                        <a:t>route</a:t>
                      </a:r>
                      <a:r>
                        <a:rPr lang="tr-TR" sz="1600" b="1" u="none" strike="noStrike" dirty="0">
                          <a:solidFill>
                            <a:srgbClr val="0070C0"/>
                          </a:solidFill>
                          <a:effectLst/>
                        </a:rPr>
                        <a:t>-data</a:t>
                      </a:r>
                      <a:endParaRPr lang="tr-TR" sz="1600" b="1" dirty="0">
                        <a:solidFill>
                          <a:srgbClr val="0070C0"/>
                        </a:solidFill>
                        <a:effectLst/>
                      </a:endParaRPr>
                    </a:p>
                  </a:txBody>
                  <a:tcPr marL="82249" marR="82249" marT="61686" marB="61686"/>
                </a:tc>
                <a:tc>
                  <a:txBody>
                    <a:bodyPr/>
                    <a:lstStyle/>
                    <a:p>
                      <a:pPr fontAlgn="t"/>
                      <a:r>
                        <a:rPr lang="tr-TR" sz="1400" dirty="0" err="1">
                          <a:effectLst/>
                        </a:rPr>
                        <a:t>All</a:t>
                      </a:r>
                      <a:r>
                        <a:rPr lang="tr-TR" sz="1400" dirty="0">
                          <a:effectLst/>
                        </a:rPr>
                        <a:t> </a:t>
                      </a:r>
                      <a:r>
                        <a:rPr lang="tr-TR" sz="1400" dirty="0" err="1">
                          <a:effectLst/>
                        </a:rPr>
                        <a:t>route</a:t>
                      </a:r>
                      <a:r>
                        <a:rPr lang="tr-TR" sz="1400" dirty="0">
                          <a:effectLst/>
                        </a:rPr>
                        <a:t> </a:t>
                      </a:r>
                      <a:r>
                        <a:rPr lang="tr-TR" sz="1400" dirty="0" err="1">
                          <a:effectLst/>
                        </a:rPr>
                        <a:t>values</a:t>
                      </a:r>
                      <a:r>
                        <a:rPr lang="tr-TR" sz="1400" dirty="0">
                          <a:effectLst/>
                        </a:rPr>
                        <a:t>.</a:t>
                      </a:r>
                    </a:p>
                  </a:txBody>
                  <a:tcPr marL="82249" marR="82249" marT="61686" marB="61686"/>
                </a:tc>
                <a:extLst>
                  <a:ext uri="{0D108BD9-81ED-4DB2-BD59-A6C34878D82A}">
                    <a16:rowId xmlns:a16="http://schemas.microsoft.com/office/drawing/2014/main" val="1728315347"/>
                  </a:ext>
                </a:extLst>
              </a:tr>
              <a:tr h="367148">
                <a:tc>
                  <a:txBody>
                    <a:bodyPr/>
                    <a:lstStyle/>
                    <a:p>
                      <a:pPr fontAlgn="t"/>
                      <a:r>
                        <a:rPr lang="tr-TR" sz="1600" b="1" u="none" strike="noStrike" dirty="0" err="1">
                          <a:solidFill>
                            <a:srgbClr val="0070C0"/>
                          </a:solidFill>
                          <a:effectLst/>
                        </a:rPr>
                        <a:t>asp-fragment</a:t>
                      </a:r>
                      <a:endParaRPr lang="tr-TR" sz="1600" b="1" dirty="0">
                        <a:solidFill>
                          <a:srgbClr val="0070C0"/>
                        </a:solidFill>
                        <a:effectLst/>
                      </a:endParaRPr>
                    </a:p>
                  </a:txBody>
                  <a:tcPr marL="82249" marR="82249" marT="61686" marB="61686"/>
                </a:tc>
                <a:tc>
                  <a:txBody>
                    <a:bodyPr/>
                    <a:lstStyle/>
                    <a:p>
                      <a:pPr fontAlgn="t"/>
                      <a:r>
                        <a:rPr lang="tr-TR" sz="1400" dirty="0" err="1">
                          <a:effectLst/>
                        </a:rPr>
                        <a:t>The</a:t>
                      </a:r>
                      <a:r>
                        <a:rPr lang="tr-TR" sz="1400" dirty="0">
                          <a:effectLst/>
                        </a:rPr>
                        <a:t> URL </a:t>
                      </a:r>
                      <a:r>
                        <a:rPr lang="tr-TR" sz="1400" dirty="0" err="1">
                          <a:effectLst/>
                        </a:rPr>
                        <a:t>fragment</a:t>
                      </a:r>
                      <a:r>
                        <a:rPr lang="tr-TR" sz="1400" dirty="0">
                          <a:effectLst/>
                        </a:rPr>
                        <a:t>.</a:t>
                      </a:r>
                    </a:p>
                  </a:txBody>
                  <a:tcPr marL="82249" marR="82249" marT="61686" marB="61686"/>
                </a:tc>
                <a:extLst>
                  <a:ext uri="{0D108BD9-81ED-4DB2-BD59-A6C34878D82A}">
                    <a16:rowId xmlns:a16="http://schemas.microsoft.com/office/drawing/2014/main" val="2568146704"/>
                  </a:ext>
                </a:extLst>
              </a:tr>
            </a:tbl>
          </a:graphicData>
        </a:graphic>
      </p:graphicFrame>
      <p:sp>
        <p:nvSpPr>
          <p:cNvPr id="5" name="Dikdörtgen 4">
            <a:extLst>
              <a:ext uri="{FF2B5EF4-FFF2-40B4-BE49-F238E27FC236}">
                <a16:creationId xmlns:a16="http://schemas.microsoft.com/office/drawing/2014/main" id="{F482FD6F-FD8B-431E-9ECC-B4500A5D7671}"/>
              </a:ext>
            </a:extLst>
          </p:cNvPr>
          <p:cNvSpPr/>
          <p:nvPr/>
        </p:nvSpPr>
        <p:spPr>
          <a:xfrm>
            <a:off x="611788" y="5229200"/>
            <a:ext cx="7858887" cy="923330"/>
          </a:xfrm>
          <a:prstGeom prst="rect">
            <a:avLst/>
          </a:prstGeom>
        </p:spPr>
        <p:txBody>
          <a:bodyPr wrap="square">
            <a:spAutoFit/>
          </a:bodyPr>
          <a:lstStyle/>
          <a:p>
            <a:r>
              <a:rPr lang="tr-TR" sz="1800" dirty="0" err="1">
                <a:solidFill>
                  <a:schemeClr val="bg1">
                    <a:lumMod val="85000"/>
                  </a:schemeClr>
                </a:solidFill>
                <a:highlight>
                  <a:srgbClr val="000080"/>
                </a:highlight>
              </a:rPr>
              <a:t>Submit</a:t>
            </a:r>
            <a:r>
              <a:rPr lang="tr-TR" sz="1800" dirty="0">
                <a:solidFill>
                  <a:schemeClr val="bg1">
                    <a:lumMod val="85000"/>
                  </a:schemeClr>
                </a:solidFill>
                <a:highlight>
                  <a:srgbClr val="000080"/>
                </a:highlight>
              </a:rPr>
              <a:t> </a:t>
            </a:r>
            <a:r>
              <a:rPr lang="tr-TR" sz="1800" dirty="0" err="1">
                <a:solidFill>
                  <a:schemeClr val="bg1">
                    <a:lumMod val="85000"/>
                  </a:schemeClr>
                </a:solidFill>
                <a:highlight>
                  <a:srgbClr val="000080"/>
                </a:highlight>
              </a:rPr>
              <a:t>Button</a:t>
            </a:r>
            <a:r>
              <a:rPr lang="tr-TR" sz="1800" dirty="0">
                <a:solidFill>
                  <a:schemeClr val="bg1">
                    <a:lumMod val="85000"/>
                  </a:schemeClr>
                </a:solidFill>
                <a:highlight>
                  <a:srgbClr val="000080"/>
                </a:highlight>
              </a:rPr>
              <a:t> </a:t>
            </a:r>
            <a:r>
              <a:rPr lang="tr-TR" sz="1800" dirty="0">
                <a:highlight>
                  <a:srgbClr val="000080"/>
                </a:highlight>
              </a:rPr>
              <a:t>:</a:t>
            </a:r>
            <a:r>
              <a:rPr lang="tr-TR" sz="1800" dirty="0"/>
              <a:t> </a:t>
            </a:r>
          </a:p>
          <a:p>
            <a:endParaRPr lang="tr-TR" sz="1800" dirty="0"/>
          </a:p>
          <a:p>
            <a:r>
              <a:rPr lang="en-US" sz="1800" dirty="0"/>
              <a:t>&lt;button asp-controller="Home" asp-action="Index"&gt;Click Me&lt;/button&gt;</a:t>
            </a:r>
            <a:endParaRPr lang="tr-TR" sz="1800" dirty="0"/>
          </a:p>
        </p:txBody>
      </p:sp>
      <p:pic>
        <p:nvPicPr>
          <p:cNvPr id="6" name="Picture 2" descr="asp.net core ile ilgili gÃ¶rsel sonucu">
            <a:extLst>
              <a:ext uri="{FF2B5EF4-FFF2-40B4-BE49-F238E27FC236}">
                <a16:creationId xmlns:a16="http://schemas.microsoft.com/office/drawing/2014/main" id="{F05D01AA-FC2F-494A-AB71-62DD6820F9F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727" t="17197" r="15883" b="20076"/>
          <a:stretch/>
        </p:blipFill>
        <p:spPr bwMode="auto">
          <a:xfrm>
            <a:off x="10603007" y="5610097"/>
            <a:ext cx="1246908" cy="112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50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5BDF86-6445-4BA8-A281-DDB5D831130D}"/>
              </a:ext>
            </a:extLst>
          </p:cNvPr>
          <p:cNvSpPr>
            <a:spLocks noGrp="1"/>
          </p:cNvSpPr>
          <p:nvPr>
            <p:ph type="title"/>
          </p:nvPr>
        </p:nvSpPr>
        <p:spPr/>
        <p:txBody>
          <a:bodyPr/>
          <a:lstStyle/>
          <a:p>
            <a:r>
              <a:rPr lang="tr-TR" dirty="0" err="1"/>
              <a:t>View</a:t>
            </a:r>
            <a:r>
              <a:rPr lang="tr-TR" dirty="0"/>
              <a:t> Component</a:t>
            </a:r>
          </a:p>
        </p:txBody>
      </p:sp>
      <p:sp>
        <p:nvSpPr>
          <p:cNvPr id="3" name="İçerik Yer Tutucusu 2">
            <a:extLst>
              <a:ext uri="{FF2B5EF4-FFF2-40B4-BE49-F238E27FC236}">
                <a16:creationId xmlns:a16="http://schemas.microsoft.com/office/drawing/2014/main" id="{55491BBB-177C-4088-9A0C-B76AFCCD925F}"/>
              </a:ext>
            </a:extLst>
          </p:cNvPr>
          <p:cNvSpPr>
            <a:spLocks noGrp="1"/>
          </p:cNvSpPr>
          <p:nvPr>
            <p:ph idx="1"/>
          </p:nvPr>
        </p:nvSpPr>
        <p:spPr/>
        <p:txBody>
          <a:bodyPr>
            <a:normAutofit/>
          </a:bodyPr>
          <a:lstStyle/>
          <a:p>
            <a:r>
              <a:rPr lang="tr-TR" dirty="0"/>
              <a:t>Nerelerde Kullanılır…</a:t>
            </a:r>
          </a:p>
          <a:p>
            <a:pPr lvl="1"/>
            <a:r>
              <a:rPr lang="tr-TR" sz="1800" dirty="0"/>
              <a:t>Dinamik gezinti menüleri</a:t>
            </a:r>
          </a:p>
          <a:p>
            <a:pPr lvl="1"/>
            <a:r>
              <a:rPr lang="tr-TR" sz="1800" dirty="0"/>
              <a:t>Etiket bulutu </a:t>
            </a:r>
          </a:p>
          <a:p>
            <a:pPr lvl="1"/>
            <a:r>
              <a:rPr lang="tr-TR" sz="1800" dirty="0"/>
              <a:t>Oturum açma paneli</a:t>
            </a:r>
          </a:p>
          <a:p>
            <a:pPr lvl="1"/>
            <a:r>
              <a:rPr lang="tr-TR" sz="1800" dirty="0"/>
              <a:t>Alışveriş sepeti</a:t>
            </a:r>
          </a:p>
          <a:p>
            <a:pPr lvl="1"/>
            <a:r>
              <a:rPr lang="tr-TR" sz="1800" dirty="0"/>
              <a:t>Vs.…</a:t>
            </a:r>
          </a:p>
          <a:p>
            <a:r>
              <a:rPr lang="tr-TR" sz="2200" dirty="0"/>
              <a:t>Component </a:t>
            </a:r>
            <a:r>
              <a:rPr lang="tr-TR" sz="2200" dirty="0" err="1"/>
              <a:t>Path</a:t>
            </a:r>
            <a:endParaRPr lang="tr-TR" sz="2200" dirty="0"/>
          </a:p>
          <a:p>
            <a:pPr lvl="1"/>
            <a:r>
              <a:rPr lang="tr-TR" sz="1800" dirty="0"/>
              <a:t>/</a:t>
            </a:r>
            <a:r>
              <a:rPr lang="tr-TR" sz="1800" dirty="0" err="1"/>
              <a:t>Views</a:t>
            </a:r>
            <a:r>
              <a:rPr lang="tr-TR" sz="1800" dirty="0"/>
              <a:t>/{Controller adı}/Components/{</a:t>
            </a:r>
            <a:r>
              <a:rPr lang="tr-TR" sz="1800" dirty="0" err="1"/>
              <a:t>View</a:t>
            </a:r>
            <a:r>
              <a:rPr lang="tr-TR" sz="1800" dirty="0"/>
              <a:t> bileşen adı}/{</a:t>
            </a:r>
            <a:r>
              <a:rPr lang="tr-TR" sz="1800" dirty="0" err="1"/>
              <a:t>View</a:t>
            </a:r>
            <a:r>
              <a:rPr lang="tr-TR" sz="1800" dirty="0"/>
              <a:t> Name}</a:t>
            </a:r>
          </a:p>
          <a:p>
            <a:pPr lvl="1"/>
            <a:r>
              <a:rPr lang="tr-TR" sz="1800" dirty="0"/>
              <a:t>/</a:t>
            </a:r>
            <a:r>
              <a:rPr lang="tr-TR" sz="1800" dirty="0" err="1"/>
              <a:t>Views</a:t>
            </a:r>
            <a:r>
              <a:rPr lang="tr-TR" sz="1800" dirty="0"/>
              <a:t>/</a:t>
            </a:r>
            <a:r>
              <a:rPr lang="tr-TR" sz="1800" dirty="0" err="1"/>
              <a:t>Shared</a:t>
            </a:r>
            <a:r>
              <a:rPr lang="tr-TR" sz="1800" dirty="0"/>
              <a:t>/Components/{</a:t>
            </a:r>
            <a:r>
              <a:rPr lang="tr-TR" sz="1800" dirty="0" err="1"/>
              <a:t>View</a:t>
            </a:r>
            <a:r>
              <a:rPr lang="tr-TR" sz="1800" dirty="0"/>
              <a:t> bileşen adı}/{</a:t>
            </a:r>
            <a:r>
              <a:rPr lang="tr-TR" sz="1800" dirty="0" err="1"/>
              <a:t>View</a:t>
            </a:r>
            <a:r>
              <a:rPr lang="tr-TR" sz="1800" dirty="0"/>
              <a:t> Name}</a:t>
            </a:r>
          </a:p>
          <a:p>
            <a:pPr lvl="1"/>
            <a:r>
              <a:rPr lang="tr-TR" sz="1800" dirty="0"/>
              <a:t>/</a:t>
            </a:r>
            <a:r>
              <a:rPr lang="tr-TR" sz="1800" dirty="0" err="1"/>
              <a:t>Pages</a:t>
            </a:r>
            <a:r>
              <a:rPr lang="tr-TR" sz="1800" dirty="0"/>
              <a:t>/</a:t>
            </a:r>
            <a:r>
              <a:rPr lang="tr-TR" sz="1800" dirty="0" err="1"/>
              <a:t>Shared</a:t>
            </a:r>
            <a:r>
              <a:rPr lang="tr-TR" sz="1800" dirty="0"/>
              <a:t>/Components/{</a:t>
            </a:r>
            <a:r>
              <a:rPr lang="tr-TR" sz="1800" dirty="0" err="1"/>
              <a:t>View</a:t>
            </a:r>
            <a:r>
              <a:rPr lang="tr-TR" sz="1800" dirty="0"/>
              <a:t> bileşen adı}/{</a:t>
            </a:r>
            <a:r>
              <a:rPr lang="tr-TR" sz="1800" dirty="0" err="1"/>
              <a:t>View</a:t>
            </a:r>
            <a:r>
              <a:rPr lang="tr-TR" sz="1800" dirty="0"/>
              <a:t> Name} </a:t>
            </a:r>
          </a:p>
        </p:txBody>
      </p:sp>
    </p:spTree>
    <p:extLst>
      <p:ext uri="{BB962C8B-B14F-4D97-AF65-F5344CB8AC3E}">
        <p14:creationId xmlns:p14="http://schemas.microsoft.com/office/powerpoint/2010/main" val="208283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0F1E-DA71-4FB3-900D-F49ECCC2DBF5}"/>
              </a:ext>
            </a:extLst>
          </p:cNvPr>
          <p:cNvSpPr>
            <a:spLocks noGrp="1"/>
          </p:cNvSpPr>
          <p:nvPr>
            <p:ph type="title"/>
          </p:nvPr>
        </p:nvSpPr>
        <p:spPr/>
        <p:txBody>
          <a:bodyPr/>
          <a:lstStyle/>
          <a:p>
            <a:r>
              <a:rPr lang="en-US" dirty="0"/>
              <a:t>MVC UYGULAMA MODELLERİ</a:t>
            </a:r>
            <a:endParaRPr lang="tr-TR" dirty="0"/>
          </a:p>
        </p:txBody>
      </p:sp>
      <p:sp>
        <p:nvSpPr>
          <p:cNvPr id="3" name="Content Placeholder 2">
            <a:extLst>
              <a:ext uri="{FF2B5EF4-FFF2-40B4-BE49-F238E27FC236}">
                <a16:creationId xmlns:a16="http://schemas.microsoft.com/office/drawing/2014/main" id="{4B8F6C46-7721-42B1-839C-69AFDC9F2AAF}"/>
              </a:ext>
            </a:extLst>
          </p:cNvPr>
          <p:cNvSpPr>
            <a:spLocks noGrp="1"/>
          </p:cNvSpPr>
          <p:nvPr>
            <p:ph idx="1"/>
          </p:nvPr>
        </p:nvSpPr>
        <p:spPr/>
        <p:txBody>
          <a:bodyPr/>
          <a:lstStyle/>
          <a:p>
            <a:r>
              <a:rPr lang="en-US" dirty="0"/>
              <a:t>MVC </a:t>
            </a:r>
            <a:r>
              <a:rPr lang="tr-TR" dirty="0"/>
              <a:t>varsayılan</a:t>
            </a:r>
            <a:r>
              <a:rPr lang="en-US" dirty="0"/>
              <a:t> </a:t>
            </a:r>
            <a:r>
              <a:rPr lang="tr-TR" dirty="0"/>
              <a:t>davranışlarını</a:t>
            </a:r>
            <a:r>
              <a:rPr lang="en-US" dirty="0"/>
              <a:t> </a:t>
            </a:r>
            <a:r>
              <a:rPr lang="en-US" dirty="0" err="1"/>
              <a:t>değiştirmek</a:t>
            </a:r>
            <a:r>
              <a:rPr lang="en-US" dirty="0"/>
              <a:t> </a:t>
            </a:r>
            <a:r>
              <a:rPr lang="en-US" dirty="0" err="1"/>
              <a:t>için</a:t>
            </a:r>
            <a:r>
              <a:rPr lang="en-US" dirty="0"/>
              <a:t> </a:t>
            </a:r>
            <a:r>
              <a:rPr lang="en-US" dirty="0" err="1"/>
              <a:t>kullanılır</a:t>
            </a:r>
            <a:r>
              <a:rPr lang="en-US" dirty="0"/>
              <a:t>.</a:t>
            </a:r>
          </a:p>
          <a:p>
            <a:r>
              <a:rPr lang="tr-TR" dirty="0"/>
              <a:t>MVC hangi sınıfların </a:t>
            </a:r>
            <a:r>
              <a:rPr lang="en-US" dirty="0"/>
              <a:t>controller</a:t>
            </a:r>
            <a:r>
              <a:rPr lang="tr-TR" dirty="0"/>
              <a:t> olarak kabul edildiklerini,</a:t>
            </a:r>
            <a:endParaRPr lang="en-US" dirty="0"/>
          </a:p>
          <a:p>
            <a:r>
              <a:rPr lang="en-US" dirty="0"/>
              <a:t>Controller</a:t>
            </a:r>
            <a:r>
              <a:rPr lang="tr-TR" dirty="0"/>
              <a:t> sınıflarda hangi yöntemlerin </a:t>
            </a:r>
            <a:r>
              <a:rPr lang="en-US" dirty="0"/>
              <a:t>action</a:t>
            </a:r>
            <a:r>
              <a:rPr lang="tr-TR" dirty="0"/>
              <a:t> olduğunu</a:t>
            </a:r>
            <a:r>
              <a:rPr lang="en-US" dirty="0"/>
              <a:t>,</a:t>
            </a:r>
          </a:p>
          <a:p>
            <a:r>
              <a:rPr lang="en-US" dirty="0"/>
              <a:t>P</a:t>
            </a:r>
            <a:r>
              <a:rPr lang="tr-TR" dirty="0" err="1"/>
              <a:t>arametrelerin</a:t>
            </a:r>
            <a:r>
              <a:rPr lang="tr-TR" dirty="0"/>
              <a:t> ve yönlendirmenin nasıl davranacağını belirle</a:t>
            </a:r>
            <a:r>
              <a:rPr lang="en-US" dirty="0"/>
              <a:t>r</a:t>
            </a:r>
            <a:r>
              <a:rPr lang="tr-TR" dirty="0"/>
              <a:t>.</a:t>
            </a:r>
            <a:endParaRPr lang="en-US" dirty="0"/>
          </a:p>
          <a:p>
            <a:r>
              <a:rPr lang="tr-TR" dirty="0"/>
              <a:t>Özel kuralları oluşturarak ve bunları genel olarak veya öznitelik olarak uygulayarak bu davranışı uygulama</a:t>
            </a:r>
            <a:r>
              <a:rPr lang="en-US" dirty="0" err="1"/>
              <a:t>yı</a:t>
            </a:r>
            <a:r>
              <a:rPr lang="tr-TR" dirty="0"/>
              <a:t> </a:t>
            </a:r>
            <a:r>
              <a:rPr lang="tr-TR" dirty="0" err="1"/>
              <a:t>özelleştiri</a:t>
            </a:r>
            <a:r>
              <a:rPr lang="en-US" dirty="0"/>
              <a:t>r</a:t>
            </a:r>
            <a:r>
              <a:rPr lang="tr-TR" dirty="0"/>
              <a:t>.</a:t>
            </a:r>
          </a:p>
        </p:txBody>
      </p:sp>
    </p:spTree>
    <p:extLst>
      <p:ext uri="{BB962C8B-B14F-4D97-AF65-F5344CB8AC3E}">
        <p14:creationId xmlns:p14="http://schemas.microsoft.com/office/powerpoint/2010/main" val="419617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47724-4279-4230-8A80-5F8DC21681F7}"/>
              </a:ext>
            </a:extLst>
          </p:cNvPr>
          <p:cNvSpPr>
            <a:spLocks noGrp="1"/>
          </p:cNvSpPr>
          <p:nvPr>
            <p:ph type="title"/>
          </p:nvPr>
        </p:nvSpPr>
        <p:spPr/>
        <p:txBody>
          <a:bodyPr/>
          <a:lstStyle/>
          <a:p>
            <a:r>
              <a:rPr lang="en-US" dirty="0"/>
              <a:t>APPLICATION MODEL</a:t>
            </a:r>
            <a:endParaRPr lang="tr-TR" dirty="0"/>
          </a:p>
        </p:txBody>
      </p:sp>
      <p:grpSp>
        <p:nvGrpSpPr>
          <p:cNvPr id="48" name="Group 47">
            <a:extLst>
              <a:ext uri="{FF2B5EF4-FFF2-40B4-BE49-F238E27FC236}">
                <a16:creationId xmlns:a16="http://schemas.microsoft.com/office/drawing/2014/main" id="{1DA258A6-7526-4B46-AB62-C9F947123BB6}"/>
              </a:ext>
            </a:extLst>
          </p:cNvPr>
          <p:cNvGrpSpPr/>
          <p:nvPr/>
        </p:nvGrpSpPr>
        <p:grpSpPr>
          <a:xfrm>
            <a:off x="4062192" y="1447800"/>
            <a:ext cx="4064440" cy="4210490"/>
            <a:chOff x="3686156" y="1447800"/>
            <a:chExt cx="4064440" cy="4210490"/>
          </a:xfrm>
        </p:grpSpPr>
        <p:sp>
          <p:nvSpPr>
            <p:cNvPr id="24" name="Oval 23">
              <a:extLst>
                <a:ext uri="{FF2B5EF4-FFF2-40B4-BE49-F238E27FC236}">
                  <a16:creationId xmlns:a16="http://schemas.microsoft.com/office/drawing/2014/main" id="{9CFDFC43-C5ED-4B44-8690-568A1001722A}"/>
                </a:ext>
              </a:extLst>
            </p:cNvPr>
            <p:cNvSpPr/>
            <p:nvPr/>
          </p:nvSpPr>
          <p:spPr>
            <a:xfrm>
              <a:off x="3686156" y="1447800"/>
              <a:ext cx="4064440" cy="42104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tr-TR"/>
            </a:p>
          </p:txBody>
        </p:sp>
        <p:sp>
          <p:nvSpPr>
            <p:cNvPr id="25" name="Oval 24">
              <a:extLst>
                <a:ext uri="{FF2B5EF4-FFF2-40B4-BE49-F238E27FC236}">
                  <a16:creationId xmlns:a16="http://schemas.microsoft.com/office/drawing/2014/main" id="{80916F63-0E0C-479B-805B-64EBC4059C74}"/>
                </a:ext>
              </a:extLst>
            </p:cNvPr>
            <p:cNvSpPr/>
            <p:nvPr/>
          </p:nvSpPr>
          <p:spPr>
            <a:xfrm>
              <a:off x="4046196" y="1844824"/>
              <a:ext cx="3344360" cy="341644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23" name="Oval 22">
              <a:extLst>
                <a:ext uri="{FF2B5EF4-FFF2-40B4-BE49-F238E27FC236}">
                  <a16:creationId xmlns:a16="http://schemas.microsoft.com/office/drawing/2014/main" id="{6FE15EB3-D0D4-4BD4-A5BE-73D3D5D5B5DF}"/>
                </a:ext>
              </a:extLst>
            </p:cNvPr>
            <p:cNvSpPr/>
            <p:nvPr/>
          </p:nvSpPr>
          <p:spPr>
            <a:xfrm>
              <a:off x="4406236" y="2204864"/>
              <a:ext cx="2624280" cy="269636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r-TR"/>
            </a:p>
          </p:txBody>
        </p:sp>
        <p:sp>
          <p:nvSpPr>
            <p:cNvPr id="4" name="Oval 3">
              <a:extLst>
                <a:ext uri="{FF2B5EF4-FFF2-40B4-BE49-F238E27FC236}">
                  <a16:creationId xmlns:a16="http://schemas.microsoft.com/office/drawing/2014/main" id="{4B5FD22F-3486-45F9-9837-3BF3E4CF0CB8}"/>
                </a:ext>
              </a:extLst>
            </p:cNvPr>
            <p:cNvSpPr/>
            <p:nvPr/>
          </p:nvSpPr>
          <p:spPr>
            <a:xfrm>
              <a:off x="4838284" y="2604102"/>
              <a:ext cx="1760184" cy="186460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MVC</a:t>
              </a:r>
              <a:endParaRPr lang="tr-TR" sz="3600" b="1" dirty="0">
                <a:effectLst>
                  <a:outerShdw blurRad="38100" dist="38100" dir="2700000" algn="tl">
                    <a:srgbClr val="000000">
                      <a:alpha val="43137"/>
                    </a:srgbClr>
                  </a:outerShdw>
                </a:effectLst>
              </a:endParaRPr>
            </a:p>
          </p:txBody>
        </p:sp>
      </p:grpSp>
      <p:cxnSp>
        <p:nvCxnSpPr>
          <p:cNvPr id="27" name="Straight Arrow Connector 26">
            <a:extLst>
              <a:ext uri="{FF2B5EF4-FFF2-40B4-BE49-F238E27FC236}">
                <a16:creationId xmlns:a16="http://schemas.microsoft.com/office/drawing/2014/main" id="{E5EBC0DE-502B-4B75-9A5E-E19DEF39A0B8}"/>
              </a:ext>
            </a:extLst>
          </p:cNvPr>
          <p:cNvCxnSpPr>
            <a:cxnSpLocks/>
            <a:stCxn id="24" idx="7"/>
            <a:endCxn id="28" idx="1"/>
          </p:cNvCxnSpPr>
          <p:nvPr/>
        </p:nvCxnSpPr>
        <p:spPr>
          <a:xfrm flipV="1">
            <a:off x="7531409" y="1640690"/>
            <a:ext cx="1607956" cy="423722"/>
          </a:xfrm>
          <a:prstGeom prst="straightConnector1">
            <a:avLst/>
          </a:prstGeom>
          <a:ln w="38100">
            <a:headEnd type="oval" w="med" len="med"/>
            <a:tailEnd type="triangle" w="med" len="med"/>
          </a:ln>
        </p:spPr>
        <p:style>
          <a:lnRef idx="1">
            <a:schemeClr val="accent4"/>
          </a:lnRef>
          <a:fillRef idx="0">
            <a:schemeClr val="accent4"/>
          </a:fillRef>
          <a:effectRef idx="0">
            <a:schemeClr val="accent4"/>
          </a:effectRef>
          <a:fontRef idx="minor">
            <a:schemeClr val="tx1"/>
          </a:fontRef>
        </p:style>
      </p:cxnSp>
      <p:sp>
        <p:nvSpPr>
          <p:cNvPr id="28" name="TextBox 27">
            <a:extLst>
              <a:ext uri="{FF2B5EF4-FFF2-40B4-BE49-F238E27FC236}">
                <a16:creationId xmlns:a16="http://schemas.microsoft.com/office/drawing/2014/main" id="{3891D1EC-C3FA-4F91-AD72-756A7142A8B2}"/>
              </a:ext>
            </a:extLst>
          </p:cNvPr>
          <p:cNvSpPr txBox="1"/>
          <p:nvPr/>
        </p:nvSpPr>
        <p:spPr>
          <a:xfrm>
            <a:off x="9139365" y="1409857"/>
            <a:ext cx="2584938" cy="461665"/>
          </a:xfrm>
          <a:prstGeom prst="rect">
            <a:avLst/>
          </a:prstGeom>
          <a:ln w="28575">
            <a:prstDash val="dash"/>
          </a:ln>
        </p:spPr>
        <p:style>
          <a:lnRef idx="2">
            <a:schemeClr val="accent4"/>
          </a:lnRef>
          <a:fillRef idx="1">
            <a:schemeClr val="lt1"/>
          </a:fillRef>
          <a:effectRef idx="0">
            <a:schemeClr val="accent4"/>
          </a:effectRef>
          <a:fontRef idx="minor">
            <a:schemeClr val="dk1"/>
          </a:fontRef>
        </p:style>
        <p:txBody>
          <a:bodyPr wrap="none" rtlCol="0">
            <a:spAutoFit/>
          </a:bodyPr>
          <a:lstStyle/>
          <a:p>
            <a:r>
              <a:rPr lang="en-US" dirty="0" err="1"/>
              <a:t>ApplicationModel</a:t>
            </a:r>
            <a:endParaRPr lang="tr-TR" dirty="0"/>
          </a:p>
        </p:txBody>
      </p:sp>
      <p:cxnSp>
        <p:nvCxnSpPr>
          <p:cNvPr id="32" name="Straight Arrow Connector 31">
            <a:extLst>
              <a:ext uri="{FF2B5EF4-FFF2-40B4-BE49-F238E27FC236}">
                <a16:creationId xmlns:a16="http://schemas.microsoft.com/office/drawing/2014/main" id="{E752129C-E322-49EC-83F2-671DCF861E71}"/>
              </a:ext>
            </a:extLst>
          </p:cNvPr>
          <p:cNvCxnSpPr>
            <a:cxnSpLocks/>
            <a:stCxn id="25" idx="1"/>
            <a:endCxn id="34" idx="3"/>
          </p:cNvCxnSpPr>
          <p:nvPr/>
        </p:nvCxnSpPr>
        <p:spPr>
          <a:xfrm flipH="1" flipV="1">
            <a:off x="3073676" y="2064412"/>
            <a:ext cx="1838326" cy="280738"/>
          </a:xfrm>
          <a:prstGeom prst="straightConnector1">
            <a:avLst/>
          </a:prstGeom>
          <a:ln w="38100">
            <a:solidFill>
              <a:srgbClr val="00B0F0"/>
            </a:solidFill>
            <a:headEnd type="oval" w="med" len="med"/>
            <a:tailEnd type="triangle" w="med" len="med"/>
          </a:ln>
        </p:spPr>
        <p:style>
          <a:lnRef idx="1">
            <a:schemeClr val="accent4"/>
          </a:lnRef>
          <a:fillRef idx="0">
            <a:schemeClr val="accent4"/>
          </a:fillRef>
          <a:effectRef idx="0">
            <a:schemeClr val="accent4"/>
          </a:effectRef>
          <a:fontRef idx="minor">
            <a:schemeClr val="tx1"/>
          </a:fontRef>
        </p:style>
      </p:cxnSp>
      <p:sp>
        <p:nvSpPr>
          <p:cNvPr id="34" name="TextBox 33">
            <a:extLst>
              <a:ext uri="{FF2B5EF4-FFF2-40B4-BE49-F238E27FC236}">
                <a16:creationId xmlns:a16="http://schemas.microsoft.com/office/drawing/2014/main" id="{9272CC91-C440-4D8F-8AC5-18614E2F847B}"/>
              </a:ext>
            </a:extLst>
          </p:cNvPr>
          <p:cNvSpPr txBox="1"/>
          <p:nvPr/>
        </p:nvSpPr>
        <p:spPr>
          <a:xfrm>
            <a:off x="668722" y="1833579"/>
            <a:ext cx="2404954" cy="461665"/>
          </a:xfrm>
          <a:prstGeom prst="rect">
            <a:avLst/>
          </a:prstGeom>
          <a:ln w="28575">
            <a:solidFill>
              <a:srgbClr val="00B0F0"/>
            </a:solidFill>
            <a:prstDash val="dash"/>
          </a:ln>
        </p:spPr>
        <p:style>
          <a:lnRef idx="2">
            <a:schemeClr val="accent4"/>
          </a:lnRef>
          <a:fillRef idx="1">
            <a:schemeClr val="lt1"/>
          </a:fillRef>
          <a:effectRef idx="0">
            <a:schemeClr val="accent4"/>
          </a:effectRef>
          <a:fontRef idx="minor">
            <a:schemeClr val="dk1"/>
          </a:fontRef>
        </p:style>
        <p:txBody>
          <a:bodyPr wrap="none" rtlCol="0">
            <a:spAutoFit/>
          </a:bodyPr>
          <a:lstStyle/>
          <a:p>
            <a:r>
              <a:rPr lang="en-US" dirty="0" err="1"/>
              <a:t>ControllerModel</a:t>
            </a:r>
            <a:endParaRPr lang="tr-TR" dirty="0"/>
          </a:p>
        </p:txBody>
      </p:sp>
      <p:cxnSp>
        <p:nvCxnSpPr>
          <p:cNvPr id="36" name="Straight Arrow Connector 35">
            <a:extLst>
              <a:ext uri="{FF2B5EF4-FFF2-40B4-BE49-F238E27FC236}">
                <a16:creationId xmlns:a16="http://schemas.microsoft.com/office/drawing/2014/main" id="{FBAF874A-2F4D-4473-A9EB-2D1B67061A04}"/>
              </a:ext>
            </a:extLst>
          </p:cNvPr>
          <p:cNvCxnSpPr>
            <a:cxnSpLocks/>
            <a:stCxn id="23" idx="5"/>
            <a:endCxn id="37" idx="1"/>
          </p:cNvCxnSpPr>
          <p:nvPr/>
        </p:nvCxnSpPr>
        <p:spPr>
          <a:xfrm>
            <a:off x="7022235" y="4506353"/>
            <a:ext cx="2049467" cy="603057"/>
          </a:xfrm>
          <a:prstGeom prst="straightConnector1">
            <a:avLst/>
          </a:prstGeom>
          <a:ln w="38100">
            <a:solidFill>
              <a:srgbClr val="7030A0"/>
            </a:solidFill>
            <a:headEnd type="oval" w="med" len="med"/>
            <a:tailEnd type="triangle" w="med" len="med"/>
          </a:ln>
        </p:spPr>
        <p:style>
          <a:lnRef idx="1">
            <a:schemeClr val="accent4"/>
          </a:lnRef>
          <a:fillRef idx="0">
            <a:schemeClr val="accent4"/>
          </a:fillRef>
          <a:effectRef idx="0">
            <a:schemeClr val="accent4"/>
          </a:effectRef>
          <a:fontRef idx="minor">
            <a:schemeClr val="tx1"/>
          </a:fontRef>
        </p:style>
      </p:cxnSp>
      <p:sp>
        <p:nvSpPr>
          <p:cNvPr id="37" name="TextBox 36">
            <a:extLst>
              <a:ext uri="{FF2B5EF4-FFF2-40B4-BE49-F238E27FC236}">
                <a16:creationId xmlns:a16="http://schemas.microsoft.com/office/drawing/2014/main" id="{3B8B9C6C-8E49-4CC0-9978-D30C466837CF}"/>
              </a:ext>
            </a:extLst>
          </p:cNvPr>
          <p:cNvSpPr txBox="1"/>
          <p:nvPr/>
        </p:nvSpPr>
        <p:spPr>
          <a:xfrm>
            <a:off x="9071702" y="4878577"/>
            <a:ext cx="1921295" cy="461665"/>
          </a:xfrm>
          <a:prstGeom prst="rect">
            <a:avLst/>
          </a:prstGeom>
          <a:ln w="28575">
            <a:solidFill>
              <a:srgbClr val="7030A0"/>
            </a:solidFill>
            <a:prstDash val="dash"/>
          </a:ln>
        </p:spPr>
        <p:style>
          <a:lnRef idx="2">
            <a:schemeClr val="accent4"/>
          </a:lnRef>
          <a:fillRef idx="1">
            <a:schemeClr val="lt1"/>
          </a:fillRef>
          <a:effectRef idx="0">
            <a:schemeClr val="accent4"/>
          </a:effectRef>
          <a:fontRef idx="minor">
            <a:schemeClr val="dk1"/>
          </a:fontRef>
        </p:style>
        <p:txBody>
          <a:bodyPr wrap="none" rtlCol="0">
            <a:spAutoFit/>
          </a:bodyPr>
          <a:lstStyle/>
          <a:p>
            <a:r>
              <a:rPr lang="en-US" dirty="0" err="1"/>
              <a:t>ActionModel</a:t>
            </a:r>
            <a:endParaRPr lang="tr-TR" dirty="0"/>
          </a:p>
        </p:txBody>
      </p:sp>
      <p:cxnSp>
        <p:nvCxnSpPr>
          <p:cNvPr id="41" name="Straight Arrow Connector 40">
            <a:extLst>
              <a:ext uri="{FF2B5EF4-FFF2-40B4-BE49-F238E27FC236}">
                <a16:creationId xmlns:a16="http://schemas.microsoft.com/office/drawing/2014/main" id="{D987B84E-D69E-486B-8526-14000D2AC90B}"/>
              </a:ext>
            </a:extLst>
          </p:cNvPr>
          <p:cNvCxnSpPr>
            <a:cxnSpLocks/>
            <a:stCxn id="4" idx="3"/>
            <a:endCxn id="42" idx="3"/>
          </p:cNvCxnSpPr>
          <p:nvPr/>
        </p:nvCxnSpPr>
        <p:spPr>
          <a:xfrm flipH="1">
            <a:off x="2831846" y="4195641"/>
            <a:ext cx="2640247" cy="1167250"/>
          </a:xfrm>
          <a:prstGeom prst="straightConnector1">
            <a:avLst/>
          </a:prstGeom>
          <a:ln w="38100">
            <a:solidFill>
              <a:srgbClr val="002060"/>
            </a:solidFill>
            <a:headEnd type="oval" w="med" len="med"/>
            <a:tailEnd type="triangle" w="med" len="med"/>
          </a:ln>
        </p:spPr>
        <p:style>
          <a:lnRef idx="1">
            <a:schemeClr val="accent4"/>
          </a:lnRef>
          <a:fillRef idx="0">
            <a:schemeClr val="accent4"/>
          </a:fillRef>
          <a:effectRef idx="0">
            <a:schemeClr val="accent4"/>
          </a:effectRef>
          <a:fontRef idx="minor">
            <a:schemeClr val="tx1"/>
          </a:fontRef>
        </p:style>
      </p:cxnSp>
      <p:sp>
        <p:nvSpPr>
          <p:cNvPr id="42" name="TextBox 41">
            <a:extLst>
              <a:ext uri="{FF2B5EF4-FFF2-40B4-BE49-F238E27FC236}">
                <a16:creationId xmlns:a16="http://schemas.microsoft.com/office/drawing/2014/main" id="{8EF1AA24-F768-4FD6-9CD9-BAF083BDCC9F}"/>
              </a:ext>
            </a:extLst>
          </p:cNvPr>
          <p:cNvSpPr txBox="1"/>
          <p:nvPr/>
        </p:nvSpPr>
        <p:spPr>
          <a:xfrm>
            <a:off x="426893" y="5132058"/>
            <a:ext cx="2404953" cy="461665"/>
          </a:xfrm>
          <a:prstGeom prst="rect">
            <a:avLst/>
          </a:prstGeom>
          <a:ln w="28575">
            <a:solidFill>
              <a:srgbClr val="002060"/>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err="1"/>
              <a:t>ParameterModel</a:t>
            </a:r>
            <a:endParaRPr lang="tr-TR" dirty="0"/>
          </a:p>
        </p:txBody>
      </p:sp>
    </p:spTree>
    <p:extLst>
      <p:ext uri="{BB962C8B-B14F-4D97-AF65-F5344CB8AC3E}">
        <p14:creationId xmlns:p14="http://schemas.microsoft.com/office/powerpoint/2010/main" val="164758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5DD8-4FE8-402F-9D25-6C281E59173A}"/>
              </a:ext>
            </a:extLst>
          </p:cNvPr>
          <p:cNvSpPr>
            <a:spLocks noGrp="1"/>
          </p:cNvSpPr>
          <p:nvPr>
            <p:ph type="title"/>
          </p:nvPr>
        </p:nvSpPr>
        <p:spPr/>
        <p:txBody>
          <a:bodyPr/>
          <a:lstStyle/>
          <a:p>
            <a:r>
              <a:rPr lang="en-US" dirty="0" err="1"/>
              <a:t>Önerileri</a:t>
            </a:r>
            <a:endParaRPr lang="tr-TR" dirty="0"/>
          </a:p>
        </p:txBody>
      </p:sp>
      <p:sp>
        <p:nvSpPr>
          <p:cNvPr id="3" name="Content Placeholder 2">
            <a:extLst>
              <a:ext uri="{FF2B5EF4-FFF2-40B4-BE49-F238E27FC236}">
                <a16:creationId xmlns:a16="http://schemas.microsoft.com/office/drawing/2014/main" id="{88936B05-599A-4A46-934C-4D0C840A41D6}"/>
              </a:ext>
            </a:extLst>
          </p:cNvPr>
          <p:cNvSpPr>
            <a:spLocks noGrp="1"/>
          </p:cNvSpPr>
          <p:nvPr>
            <p:ph idx="1"/>
          </p:nvPr>
        </p:nvSpPr>
        <p:spPr/>
        <p:txBody>
          <a:bodyPr/>
          <a:lstStyle/>
          <a:p>
            <a:r>
              <a:rPr lang="en-US" dirty="0" err="1"/>
              <a:t>Javascript</a:t>
            </a:r>
            <a:r>
              <a:rPr lang="en-US" dirty="0"/>
              <a:t> and </a:t>
            </a:r>
            <a:r>
              <a:rPr lang="en-US" dirty="0" err="1"/>
              <a:t>css</a:t>
            </a:r>
            <a:r>
              <a:rPr lang="en-US" dirty="0"/>
              <a:t> minify </a:t>
            </a:r>
            <a:r>
              <a:rPr lang="en-US" dirty="0" err="1"/>
              <a:t>edilmeli</a:t>
            </a:r>
            <a:r>
              <a:rPr lang="en-US" dirty="0"/>
              <a:t>.</a:t>
            </a:r>
          </a:p>
          <a:p>
            <a:r>
              <a:rPr lang="en-US" dirty="0"/>
              <a:t>Multipage </a:t>
            </a:r>
            <a:r>
              <a:rPr lang="en-US" dirty="0" err="1"/>
              <a:t>uygulamalarda</a:t>
            </a:r>
            <a:r>
              <a:rPr lang="en-US" dirty="0"/>
              <a:t> </a:t>
            </a:r>
            <a:r>
              <a:rPr lang="en-US" dirty="0" err="1"/>
              <a:t>outputcache</a:t>
            </a:r>
            <a:r>
              <a:rPr lang="en-US" dirty="0"/>
              <a:t> </a:t>
            </a:r>
            <a:r>
              <a:rPr lang="en-US" dirty="0" err="1"/>
              <a:t>kullanılmalı</a:t>
            </a:r>
            <a:r>
              <a:rPr lang="en-US" dirty="0"/>
              <a:t>.</a:t>
            </a:r>
          </a:p>
          <a:p>
            <a:r>
              <a:rPr lang="en-US" dirty="0" err="1"/>
              <a:t>Referans</a:t>
            </a:r>
            <a:r>
              <a:rPr lang="en-US" dirty="0"/>
              <a:t> </a:t>
            </a:r>
            <a:r>
              <a:rPr lang="en-US" dirty="0" err="1"/>
              <a:t>verileri</a:t>
            </a:r>
            <a:r>
              <a:rPr lang="en-US" dirty="0"/>
              <a:t> </a:t>
            </a:r>
            <a:r>
              <a:rPr lang="en-US" dirty="0" err="1"/>
              <a:t>içinde</a:t>
            </a:r>
            <a:r>
              <a:rPr lang="en-US" dirty="0"/>
              <a:t> </a:t>
            </a:r>
            <a:r>
              <a:rPr lang="en-US" dirty="0" err="1"/>
              <a:t>outputCache</a:t>
            </a:r>
            <a:r>
              <a:rPr lang="en-US" dirty="0"/>
              <a:t> </a:t>
            </a:r>
            <a:r>
              <a:rPr lang="en-US" dirty="0" err="1"/>
              <a:t>kullanılmalı</a:t>
            </a:r>
            <a:endParaRPr lang="tr-TR" dirty="0"/>
          </a:p>
        </p:txBody>
      </p:sp>
    </p:spTree>
    <p:extLst>
      <p:ext uri="{BB962C8B-B14F-4D97-AF65-F5344CB8AC3E}">
        <p14:creationId xmlns:p14="http://schemas.microsoft.com/office/powerpoint/2010/main" val="86707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198C8563-D3F5-476F-AB2B-3D25ED05B53B}"/>
              </a:ext>
            </a:extLst>
          </p:cNvPr>
          <p:cNvSpPr>
            <a:spLocks noGrp="1"/>
          </p:cNvSpPr>
          <p:nvPr>
            <p:ph type="title"/>
          </p:nvPr>
        </p:nvSpPr>
        <p:spPr>
          <a:xfrm>
            <a:off x="477789" y="1430778"/>
            <a:ext cx="11233247" cy="3996444"/>
          </a:xfrm>
          <a:effectLst>
            <a:glow rad="101600">
              <a:schemeClr val="tx1">
                <a:alpha val="40000"/>
              </a:schemeClr>
            </a:glow>
          </a:effectLst>
        </p:spPr>
        <p:txBody>
          <a:bodyPr anchor="ctr">
            <a:normAutofit/>
          </a:bodyPr>
          <a:lstStyle/>
          <a:p>
            <a:pPr algn="ctr"/>
            <a:r>
              <a:rPr lang="en-US" dirty="0"/>
              <a:t> </a:t>
            </a:r>
            <a:r>
              <a:rPr lang="en-US"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gency FB" panose="020B0503020202020204" pitchFamily="34" charset="0"/>
              </a:rPr>
              <a:t>Dependency Injection</a:t>
            </a:r>
            <a:endParaRPr lang="tr-TR" sz="7200" dirty="0">
              <a:solidFill>
                <a:schemeClr val="accent2">
                  <a:lumMod val="75000"/>
                </a:schemeClr>
              </a:solidFill>
              <a:latin typeface="Agency FB" panose="020B0503020202020204" pitchFamily="34" charset="0"/>
            </a:endParaRPr>
          </a:p>
        </p:txBody>
      </p:sp>
      <p:pic>
        <p:nvPicPr>
          <p:cNvPr id="6" name="Picture 2" descr="asp.net core ile ilgili gÃ¶rsel sonucu">
            <a:extLst>
              <a:ext uri="{FF2B5EF4-FFF2-40B4-BE49-F238E27FC236}">
                <a16:creationId xmlns:a16="http://schemas.microsoft.com/office/drawing/2014/main" id="{FED4BC42-B0F0-4C5D-B491-A40B01AFA84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727" t="17197" r="15883" b="20076"/>
          <a:stretch/>
        </p:blipFill>
        <p:spPr bwMode="auto">
          <a:xfrm>
            <a:off x="117748" y="6200690"/>
            <a:ext cx="688670" cy="622551"/>
          </a:xfrm>
          <a:prstGeom prst="rect">
            <a:avLst/>
          </a:prstGeom>
          <a:noFill/>
          <a:extLst>
            <a:ext uri="{909E8E84-426E-40DD-AFC4-6F175D3DCCD1}">
              <a14:hiddenFill xmlns:a14="http://schemas.microsoft.com/office/drawing/2010/main">
                <a:solidFill>
                  <a:srgbClr val="FFFFFF"/>
                </a:solidFill>
              </a14:hiddenFill>
            </a:ext>
          </a:extLst>
        </p:spPr>
      </p:pic>
      <p:pic>
        <p:nvPicPr>
          <p:cNvPr id="7" name="Resim 6">
            <a:extLst>
              <a:ext uri="{FF2B5EF4-FFF2-40B4-BE49-F238E27FC236}">
                <a16:creationId xmlns:a16="http://schemas.microsoft.com/office/drawing/2014/main" id="{4B371C0C-643B-4639-8B42-4E46D8844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9098" y="6283810"/>
            <a:ext cx="1100050" cy="550025"/>
          </a:xfrm>
          <a:prstGeom prst="rect">
            <a:avLst/>
          </a:prstGeom>
          <a:noFill/>
        </p:spPr>
      </p:pic>
      <p:sp>
        <p:nvSpPr>
          <p:cNvPr id="2" name="TextBox 1">
            <a:extLst>
              <a:ext uri="{FF2B5EF4-FFF2-40B4-BE49-F238E27FC236}">
                <a16:creationId xmlns:a16="http://schemas.microsoft.com/office/drawing/2014/main" id="{14AFA1FC-B7F0-4136-8DA6-AE09B5DD6318}"/>
              </a:ext>
            </a:extLst>
          </p:cNvPr>
          <p:cNvSpPr txBox="1"/>
          <p:nvPr/>
        </p:nvSpPr>
        <p:spPr>
          <a:xfrm>
            <a:off x="2745578" y="4725144"/>
            <a:ext cx="6697667" cy="461665"/>
          </a:xfrm>
          <a:prstGeom prst="rect">
            <a:avLst/>
          </a:prstGeom>
          <a:noFill/>
        </p:spPr>
        <p:txBody>
          <a:bodyPr wrap="none" rtlCol="0">
            <a:spAutoFit/>
          </a:bodyPr>
          <a:lstStyle/>
          <a:p>
            <a:r>
              <a:rPr lang="en-US" dirty="0" err="1"/>
              <a:t>Constroctur</a:t>
            </a:r>
            <a:r>
              <a:rPr lang="en-US" dirty="0"/>
              <a:t>, method and property injection</a:t>
            </a:r>
            <a:endParaRPr lang="tr-TR" dirty="0"/>
          </a:p>
        </p:txBody>
      </p:sp>
    </p:spTree>
    <p:extLst>
      <p:ext uri="{BB962C8B-B14F-4D97-AF65-F5344CB8AC3E}">
        <p14:creationId xmlns:p14="http://schemas.microsoft.com/office/powerpoint/2010/main" val="2671553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198C8563-D3F5-476F-AB2B-3D25ED05B53B}"/>
              </a:ext>
            </a:extLst>
          </p:cNvPr>
          <p:cNvSpPr>
            <a:spLocks noGrp="1"/>
          </p:cNvSpPr>
          <p:nvPr>
            <p:ph type="title"/>
          </p:nvPr>
        </p:nvSpPr>
        <p:spPr>
          <a:xfrm>
            <a:off x="1189060" y="188640"/>
            <a:ext cx="9810704" cy="6552728"/>
          </a:xfrm>
          <a:effectLst>
            <a:outerShdw blurRad="25400" dist="25400" dir="5400000" algn="ctr" rotWithShape="0">
              <a:schemeClr val="tx1"/>
            </a:outerShdw>
          </a:effectLst>
        </p:spPr>
        <p:txBody>
          <a:bodyPr anchor="ctr">
            <a:normAutofit/>
            <a:scene3d>
              <a:camera prst="orthographicFront"/>
              <a:lightRig rig="threePt" dir="t"/>
            </a:scene3d>
            <a:sp3d extrusionH="57150">
              <a:bevelT w="57150" h="38100" prst="artDeco"/>
            </a:sp3d>
          </a:bodyPr>
          <a:lstStyle/>
          <a:p>
            <a:pPr algn="ctr"/>
            <a:r>
              <a:rPr lang="en-US" sz="9600" b="1" dirty="0">
                <a:ln w="12700">
                  <a:solidFill>
                    <a:schemeClr val="accent3">
                      <a:lumMod val="50000"/>
                    </a:schemeClr>
                  </a:solidFill>
                  <a:prstDash val="solid"/>
                </a:ln>
                <a:solidFill>
                  <a:srgbClr val="00B0F0"/>
                </a:solidFill>
                <a:effectLst>
                  <a:outerShdw blurRad="50800" dist="38100" dir="13500000" algn="br" rotWithShape="0">
                    <a:prstClr val="black">
                      <a:alpha val="40000"/>
                    </a:prstClr>
                  </a:outerShdw>
                </a:effectLst>
              </a:rPr>
              <a:t>Middleware</a:t>
            </a:r>
            <a:endParaRPr lang="tr-TR" sz="9600" b="1" dirty="0">
              <a:ln w="12700">
                <a:solidFill>
                  <a:schemeClr val="accent3">
                    <a:lumMod val="50000"/>
                  </a:schemeClr>
                </a:solidFill>
                <a:prstDash val="solid"/>
              </a:ln>
              <a:solidFill>
                <a:srgbClr val="00B0F0"/>
              </a:solidFill>
              <a:effectLst>
                <a:outerShdw blurRad="50800" dist="38100" dir="13500000" algn="br" rotWithShape="0">
                  <a:prstClr val="black">
                    <a:alpha val="40000"/>
                  </a:prstClr>
                </a:outerShdw>
              </a:effectLst>
            </a:endParaRPr>
          </a:p>
        </p:txBody>
      </p:sp>
      <p:pic>
        <p:nvPicPr>
          <p:cNvPr id="6" name="Picture 2" descr="asp.net core ile ilgili gÃ¶rsel sonucu">
            <a:extLst>
              <a:ext uri="{FF2B5EF4-FFF2-40B4-BE49-F238E27FC236}">
                <a16:creationId xmlns:a16="http://schemas.microsoft.com/office/drawing/2014/main" id="{710FF87B-57A2-48A8-B53D-EE8DCBA065F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727" t="17197" r="15883" b="20076"/>
          <a:stretch/>
        </p:blipFill>
        <p:spPr bwMode="auto">
          <a:xfrm>
            <a:off x="117748" y="6200690"/>
            <a:ext cx="688670" cy="622551"/>
          </a:xfrm>
          <a:prstGeom prst="rect">
            <a:avLst/>
          </a:prstGeom>
          <a:noFill/>
          <a:extLst>
            <a:ext uri="{909E8E84-426E-40DD-AFC4-6F175D3DCCD1}">
              <a14:hiddenFill xmlns:a14="http://schemas.microsoft.com/office/drawing/2010/main">
                <a:solidFill>
                  <a:srgbClr val="FFFFFF"/>
                </a:solidFill>
              </a14:hiddenFill>
            </a:ext>
          </a:extLst>
        </p:spPr>
      </p:pic>
      <p:pic>
        <p:nvPicPr>
          <p:cNvPr id="7" name="Resim 6">
            <a:extLst>
              <a:ext uri="{FF2B5EF4-FFF2-40B4-BE49-F238E27FC236}">
                <a16:creationId xmlns:a16="http://schemas.microsoft.com/office/drawing/2014/main" id="{7EFAB675-2B6C-4736-A3FE-0216CA447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9098" y="6283810"/>
            <a:ext cx="1100050" cy="550025"/>
          </a:xfrm>
          <a:prstGeom prst="rect">
            <a:avLst/>
          </a:prstGeom>
          <a:noFill/>
        </p:spPr>
      </p:pic>
    </p:spTree>
    <p:extLst>
      <p:ext uri="{BB962C8B-B14F-4D97-AF65-F5344CB8AC3E}">
        <p14:creationId xmlns:p14="http://schemas.microsoft.com/office/powerpoint/2010/main" val="2150794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3" name="Metin kutusu 2">
            <a:hlinkClick r:id="rId4"/>
            <a:extLst>
              <a:ext uri="{FF2B5EF4-FFF2-40B4-BE49-F238E27FC236}">
                <a16:creationId xmlns:a16="http://schemas.microsoft.com/office/drawing/2014/main" id="{BA455457-75D5-4AF2-8136-D61ED4975BDC}"/>
              </a:ext>
            </a:extLst>
          </p:cNvPr>
          <p:cNvSpPr txBox="1"/>
          <p:nvPr/>
        </p:nvSpPr>
        <p:spPr>
          <a:xfrm>
            <a:off x="4349243" y="5177919"/>
            <a:ext cx="3490338" cy="523220"/>
          </a:xfrm>
          <a:prstGeom prst="rect">
            <a:avLst/>
          </a:prstGeom>
          <a:solidFill>
            <a:srgbClr val="0070C0"/>
          </a:solidFill>
          <a:ln w="101600" cap="rnd" cmpd="dbl">
            <a:gradFill flip="none" rotWithShape="1">
              <a:gsLst>
                <a:gs pos="67000">
                  <a:srgbClr val="CD6C55">
                    <a:lumMod val="98000"/>
                    <a:lumOff val="2000"/>
                  </a:srgbClr>
                </a:gs>
                <a:gs pos="0">
                  <a:schemeClr val="accent1">
                    <a:lumMod val="5000"/>
                    <a:lumOff val="95000"/>
                  </a:schemeClr>
                </a:gs>
                <a:gs pos="100000">
                  <a:schemeClr val="accent4">
                    <a:lumMod val="75000"/>
                  </a:schemeClr>
                </a:gs>
              </a:gsLst>
              <a:path path="shape">
                <a:fillToRect l="50000" t="50000" r="50000" b="50000"/>
              </a:path>
              <a:tileRect/>
            </a:gradFill>
            <a:round/>
          </a:ln>
        </p:spPr>
        <p:txBody>
          <a:bodyPr wrap="square" rtlCol="0">
            <a:spAutoFit/>
          </a:bodyPr>
          <a:lstStyle/>
          <a:p>
            <a:pPr algn="ctr"/>
            <a:r>
              <a:rPr lang="tr-TR" sz="2800" dirty="0">
                <a:solidFill>
                  <a:schemeClr val="bg1"/>
                </a:solidFill>
                <a:latin typeface="Dosis SemiBold" pitchFamily="2" charset="0"/>
              </a:rPr>
              <a:t>Version</a:t>
            </a:r>
            <a:r>
              <a:rPr lang="en-US" sz="2800" dirty="0">
                <a:solidFill>
                  <a:schemeClr val="bg1"/>
                </a:solidFill>
                <a:latin typeface="Dosis SemiBold" pitchFamily="2" charset="0"/>
              </a:rPr>
              <a:t> </a:t>
            </a:r>
            <a:r>
              <a:rPr lang="tr-TR" sz="2800" dirty="0">
                <a:solidFill>
                  <a:schemeClr val="bg1"/>
                </a:solidFill>
                <a:latin typeface="Dosis SemiBold" pitchFamily="2" charset="0"/>
              </a:rPr>
              <a:t> </a:t>
            </a:r>
            <a:r>
              <a:rPr lang="en-US" sz="2800" b="1" dirty="0">
                <a:latin typeface="Dosis SemiBold" pitchFamily="2" charset="0"/>
              </a:rPr>
              <a:t>7.0</a:t>
            </a:r>
            <a:endParaRPr lang="tr-TR" sz="2800" b="1" u="sng" dirty="0">
              <a:latin typeface="Dosis SemiBold" pitchFamily="2" charset="0"/>
            </a:endParaRPr>
          </a:p>
        </p:txBody>
      </p:sp>
      <p:pic>
        <p:nvPicPr>
          <p:cNvPr id="4" name="Picture 2" descr="asp.net core ile ilgili gÃ¶rsel sonucu">
            <a:extLst>
              <a:ext uri="{FF2B5EF4-FFF2-40B4-BE49-F238E27FC236}">
                <a16:creationId xmlns:a16="http://schemas.microsoft.com/office/drawing/2014/main" id="{65F1E11D-FAF2-C478-C6F9-C854ACDFEAD9}"/>
              </a:ext>
            </a:extLst>
          </p:cNvPr>
          <p:cNvPicPr>
            <a:picLocks noChangeAspect="1" noChangeArrowheads="1"/>
          </p:cNvPicPr>
          <p:nvPr/>
        </p:nvPicPr>
        <p:blipFill rotWithShape="1">
          <a:blip r:embed="rId5">
            <a:lum bright="70000" contrast="-70000"/>
            <a:extLst>
              <a:ext uri="{28A0092B-C50C-407E-A947-70E740481C1C}">
                <a14:useLocalDpi xmlns:a14="http://schemas.microsoft.com/office/drawing/2010/main" val="0"/>
              </a:ext>
            </a:extLst>
          </a:blip>
          <a:srcRect l="14727" t="17197" r="15883" b="20076"/>
          <a:stretch/>
        </p:blipFill>
        <p:spPr bwMode="auto">
          <a:xfrm>
            <a:off x="4272359" y="1449248"/>
            <a:ext cx="3644106" cy="329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28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4" name="Picture 2" descr="middleware ile ilgili görsel sonucu">
            <a:extLst>
              <a:ext uri="{FF2B5EF4-FFF2-40B4-BE49-F238E27FC236}">
                <a16:creationId xmlns:a16="http://schemas.microsoft.com/office/drawing/2014/main" id="{C8C5C901-32C0-4CBC-82AB-FB2706787FF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688" b="97917" l="0" r="98667">
                        <a14:foregroundMark x1="42167" y1="58594" x2="42167" y2="58594"/>
                        <a14:foregroundMark x1="9000" y1="17188" x2="9000" y2="17188"/>
                        <a14:foregroundMark x1="21000" y1="17188" x2="21000" y2="17188"/>
                        <a14:foregroundMark x1="9833" y1="84896" x2="9833" y2="84896"/>
                        <a14:foregroundMark x1="4333" y1="81510" x2="4333" y2="81510"/>
                        <a14:foregroundMark x1="11000" y1="17188" x2="11000" y2="17188"/>
                        <a14:foregroundMark x1="3667" y1="18229" x2="3667" y2="18229"/>
                        <a14:foregroundMark x1="3833" y1="85156" x2="3833" y2="85156"/>
                        <a14:backgroundMark x1="4667" y1="86458" x2="4667" y2="86458"/>
                        <a14:backgroundMark x1="2833" y1="82813" x2="2833" y2="82813"/>
                      </a14:backgroundRemoval>
                    </a14:imgEffect>
                  </a14:imgLayer>
                </a14:imgProps>
              </a:ext>
              <a:ext uri="{28A0092B-C50C-407E-A947-70E740481C1C}">
                <a14:useLocalDpi xmlns:a14="http://schemas.microsoft.com/office/drawing/2010/main" val="0"/>
              </a:ext>
            </a:extLst>
          </a:blip>
          <a:srcRect l="16853" t="4652" r="1757" b="2315"/>
          <a:stretch/>
        </p:blipFill>
        <p:spPr bwMode="auto">
          <a:xfrm>
            <a:off x="6159310" y="1178229"/>
            <a:ext cx="5911766" cy="4324789"/>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7BC5665A-DF1E-405F-B450-FC9E42AA336F}"/>
              </a:ext>
            </a:extLst>
          </p:cNvPr>
          <p:cNvSpPr txBox="1"/>
          <p:nvPr/>
        </p:nvSpPr>
        <p:spPr>
          <a:xfrm>
            <a:off x="405780" y="2316881"/>
            <a:ext cx="6552728" cy="2031325"/>
          </a:xfrm>
          <a:prstGeom prst="rect">
            <a:avLst/>
          </a:prstGeom>
          <a:noFill/>
        </p:spPr>
        <p:txBody>
          <a:bodyPr wrap="square">
            <a:spAutoFit/>
          </a:bodyPr>
          <a:lstStyle/>
          <a:p>
            <a:pPr marL="342900" indent="-342900">
              <a:buFont typeface="Arial" panose="020B0604020202020204" pitchFamily="34" charset="0"/>
              <a:buChar char="•"/>
            </a:pPr>
            <a:r>
              <a:rPr lang="tr-TR" sz="1800" dirty="0"/>
              <a:t>Hem İstek hem de Yanıt erişimine sahiptir</a:t>
            </a:r>
          </a:p>
          <a:p>
            <a:pPr marL="342900" indent="-342900">
              <a:buFont typeface="Arial" panose="020B0604020202020204" pitchFamily="34" charset="0"/>
              <a:buChar char="•"/>
            </a:pPr>
            <a:r>
              <a:rPr lang="tr-TR" sz="1800" dirty="0"/>
              <a:t>İsteği bir sonraki ara katman yazılımına geçirebilir</a:t>
            </a:r>
          </a:p>
          <a:p>
            <a:pPr marL="342900" indent="-342900">
              <a:buFont typeface="Arial" panose="020B0604020202020204" pitchFamily="34" charset="0"/>
              <a:buChar char="•"/>
            </a:pPr>
            <a:r>
              <a:rPr lang="tr-TR" sz="1800" dirty="0"/>
              <a:t>İsteği işleyebilir ve daha sonra bir sonraki </a:t>
            </a:r>
            <a:r>
              <a:rPr lang="tr-TR" sz="1800" dirty="0" err="1"/>
              <a:t>Middleware'e</a:t>
            </a:r>
            <a:r>
              <a:rPr lang="tr-TR" sz="1800" dirty="0"/>
              <a:t> aktarabilir</a:t>
            </a:r>
          </a:p>
          <a:p>
            <a:pPr marL="342900" indent="-342900">
              <a:buFont typeface="Arial" panose="020B0604020202020204" pitchFamily="34" charset="0"/>
              <a:buChar char="•"/>
            </a:pPr>
            <a:r>
              <a:rPr lang="tr-TR" sz="1800" dirty="0"/>
              <a:t>Talebi halledebilir ve boru hattını kısa devre yapabilir</a:t>
            </a:r>
          </a:p>
          <a:p>
            <a:pPr marL="342900" indent="-342900">
              <a:buFont typeface="Arial" panose="020B0604020202020204" pitchFamily="34" charset="0"/>
              <a:buChar char="•"/>
            </a:pPr>
            <a:r>
              <a:rPr lang="tr-TR" sz="1800" dirty="0"/>
              <a:t>Giden Yanıtı işleyebilir</a:t>
            </a:r>
          </a:p>
          <a:p>
            <a:pPr marL="342900" indent="-342900">
              <a:buFont typeface="Arial" panose="020B0604020202020204" pitchFamily="34" charset="0"/>
              <a:buChar char="•"/>
            </a:pPr>
            <a:r>
              <a:rPr lang="tr-TR" sz="1800" dirty="0" err="1"/>
              <a:t>Middleware</a:t>
            </a:r>
            <a:r>
              <a:rPr lang="tr-TR" sz="1800" dirty="0"/>
              <a:t> eklendikleri sırada yürütülür</a:t>
            </a:r>
          </a:p>
        </p:txBody>
      </p:sp>
      <p:sp>
        <p:nvSpPr>
          <p:cNvPr id="3" name="Başlık 2">
            <a:extLst>
              <a:ext uri="{FF2B5EF4-FFF2-40B4-BE49-F238E27FC236}">
                <a16:creationId xmlns:a16="http://schemas.microsoft.com/office/drawing/2014/main" id="{3B1B4EC3-FB14-4AB5-BA6F-B19E252DB8B2}"/>
              </a:ext>
            </a:extLst>
          </p:cNvPr>
          <p:cNvSpPr>
            <a:spLocks noGrp="1"/>
          </p:cNvSpPr>
          <p:nvPr>
            <p:ph type="title"/>
          </p:nvPr>
        </p:nvSpPr>
        <p:spPr>
          <a:xfrm>
            <a:off x="711172" y="369206"/>
            <a:ext cx="3925721" cy="1507067"/>
          </a:xfrm>
        </p:spPr>
        <p:txBody>
          <a:bodyPr/>
          <a:lstStyle/>
          <a:p>
            <a:r>
              <a:rPr lang="tr-TR" dirty="0" err="1"/>
              <a:t>Middleware</a:t>
            </a:r>
            <a:endParaRPr lang="tr-TR" dirty="0"/>
          </a:p>
        </p:txBody>
      </p:sp>
      <p:sp>
        <p:nvSpPr>
          <p:cNvPr id="2" name="TextBox 1">
            <a:extLst>
              <a:ext uri="{FF2B5EF4-FFF2-40B4-BE49-F238E27FC236}">
                <a16:creationId xmlns:a16="http://schemas.microsoft.com/office/drawing/2014/main" id="{9E8F1886-0C21-4081-9623-A7CE7555E0A2}"/>
              </a:ext>
            </a:extLst>
          </p:cNvPr>
          <p:cNvSpPr txBox="1"/>
          <p:nvPr/>
        </p:nvSpPr>
        <p:spPr>
          <a:xfrm>
            <a:off x="5158308" y="1578278"/>
            <a:ext cx="989373" cy="338554"/>
          </a:xfrm>
          <a:prstGeom prst="rect">
            <a:avLst/>
          </a:prstGeom>
          <a:noFill/>
        </p:spPr>
        <p:txBody>
          <a:bodyPr wrap="none" rtlCol="0">
            <a:spAutoFit/>
          </a:bodyPr>
          <a:lstStyle/>
          <a:p>
            <a:r>
              <a:rPr lang="en-US" sz="1600" dirty="0"/>
              <a:t>Request</a:t>
            </a:r>
            <a:endParaRPr lang="tr-TR" sz="1600" dirty="0"/>
          </a:p>
        </p:txBody>
      </p:sp>
      <p:sp>
        <p:nvSpPr>
          <p:cNvPr id="6" name="TextBox 5">
            <a:extLst>
              <a:ext uri="{FF2B5EF4-FFF2-40B4-BE49-F238E27FC236}">
                <a16:creationId xmlns:a16="http://schemas.microsoft.com/office/drawing/2014/main" id="{E4CCACCC-F1F4-4369-A415-CAFF04DBB775}"/>
              </a:ext>
            </a:extLst>
          </p:cNvPr>
          <p:cNvSpPr txBox="1"/>
          <p:nvPr/>
        </p:nvSpPr>
        <p:spPr>
          <a:xfrm>
            <a:off x="5014292" y="4725144"/>
            <a:ext cx="1135247" cy="338554"/>
          </a:xfrm>
          <a:prstGeom prst="rect">
            <a:avLst/>
          </a:prstGeom>
          <a:noFill/>
        </p:spPr>
        <p:txBody>
          <a:bodyPr wrap="none" rtlCol="0">
            <a:spAutoFit/>
          </a:bodyPr>
          <a:lstStyle/>
          <a:p>
            <a:r>
              <a:rPr lang="en-US" sz="1600" dirty="0"/>
              <a:t>Response</a:t>
            </a:r>
            <a:endParaRPr lang="tr-TR" sz="1600" dirty="0"/>
          </a:p>
        </p:txBody>
      </p:sp>
    </p:spTree>
    <p:extLst>
      <p:ext uri="{BB962C8B-B14F-4D97-AF65-F5344CB8AC3E}">
        <p14:creationId xmlns:p14="http://schemas.microsoft.com/office/powerpoint/2010/main" val="408781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B9FA2A61-E726-4595-B9EC-2205609D8A3C}"/>
              </a:ext>
            </a:extLst>
          </p:cNvPr>
          <p:cNvPicPr>
            <a:picLocks noChangeAspect="1"/>
          </p:cNvPicPr>
          <p:nvPr/>
        </p:nvPicPr>
        <p:blipFill rotWithShape="1">
          <a:blip r:embed="rId3"/>
          <a:srcRect t="3800"/>
          <a:stretch/>
        </p:blipFill>
        <p:spPr>
          <a:xfrm>
            <a:off x="267310" y="1767715"/>
            <a:ext cx="7550431" cy="4176000"/>
          </a:xfrm>
          <a:prstGeom prst="rect">
            <a:avLst/>
          </a:prstGeom>
        </p:spPr>
      </p:pic>
      <p:pic>
        <p:nvPicPr>
          <p:cNvPr id="8" name="Resim 7">
            <a:extLst>
              <a:ext uri="{FF2B5EF4-FFF2-40B4-BE49-F238E27FC236}">
                <a16:creationId xmlns:a16="http://schemas.microsoft.com/office/drawing/2014/main" id="{75640A68-F63B-4524-AE4D-84E3A3CC0023}"/>
              </a:ext>
            </a:extLst>
          </p:cNvPr>
          <p:cNvPicPr>
            <a:picLocks noChangeAspect="1"/>
          </p:cNvPicPr>
          <p:nvPr/>
        </p:nvPicPr>
        <p:blipFill rotWithShape="1">
          <a:blip r:embed="rId4"/>
          <a:srcRect l="1926" t="11499" r="41471"/>
          <a:stretch/>
        </p:blipFill>
        <p:spPr>
          <a:xfrm>
            <a:off x="8110636" y="1767715"/>
            <a:ext cx="3520069" cy="3816000"/>
          </a:xfrm>
          <a:prstGeom prst="rect">
            <a:avLst/>
          </a:prstGeom>
        </p:spPr>
      </p:pic>
      <p:sp>
        <p:nvSpPr>
          <p:cNvPr id="9" name="Başlık 2">
            <a:extLst>
              <a:ext uri="{FF2B5EF4-FFF2-40B4-BE49-F238E27FC236}">
                <a16:creationId xmlns:a16="http://schemas.microsoft.com/office/drawing/2014/main" id="{D4944E35-4C9D-4E27-86E1-3F3B39A6D6AC}"/>
              </a:ext>
            </a:extLst>
          </p:cNvPr>
          <p:cNvSpPr>
            <a:spLocks noGrp="1"/>
          </p:cNvSpPr>
          <p:nvPr>
            <p:ph type="title"/>
          </p:nvPr>
        </p:nvSpPr>
        <p:spPr>
          <a:xfrm>
            <a:off x="293035" y="260648"/>
            <a:ext cx="8532178" cy="1507067"/>
          </a:xfrm>
        </p:spPr>
        <p:txBody>
          <a:bodyPr/>
          <a:lstStyle/>
          <a:p>
            <a:r>
              <a:rPr lang="tr-TR" dirty="0" err="1"/>
              <a:t>Middleware</a:t>
            </a:r>
            <a:endParaRPr lang="tr-TR" dirty="0"/>
          </a:p>
        </p:txBody>
      </p:sp>
    </p:spTree>
    <p:extLst>
      <p:ext uri="{BB962C8B-B14F-4D97-AF65-F5344CB8AC3E}">
        <p14:creationId xmlns:p14="http://schemas.microsoft.com/office/powerpoint/2010/main" val="3367981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E3B92A3-6CDA-4558-BF45-B99A6F8AE6AF}"/>
              </a:ext>
            </a:extLst>
          </p:cNvPr>
          <p:cNvSpPr>
            <a:spLocks noGrp="1"/>
          </p:cNvSpPr>
          <p:nvPr>
            <p:ph type="title"/>
          </p:nvPr>
        </p:nvSpPr>
        <p:spPr>
          <a:xfrm>
            <a:off x="436340" y="112641"/>
            <a:ext cx="8532178" cy="1507067"/>
          </a:xfrm>
        </p:spPr>
        <p:txBody>
          <a:bodyPr/>
          <a:lstStyle/>
          <a:p>
            <a:r>
              <a:rPr lang="tr-TR" dirty="0" err="1"/>
              <a:t>Middleware</a:t>
            </a:r>
            <a:endParaRPr lang="tr-TR" dirty="0"/>
          </a:p>
        </p:txBody>
      </p:sp>
      <p:sp>
        <p:nvSpPr>
          <p:cNvPr id="4" name="Metin kutusu 3">
            <a:extLst>
              <a:ext uri="{FF2B5EF4-FFF2-40B4-BE49-F238E27FC236}">
                <a16:creationId xmlns:a16="http://schemas.microsoft.com/office/drawing/2014/main" id="{0B405EE8-C40B-4431-A4EC-F82EAE8C3E46}"/>
              </a:ext>
            </a:extLst>
          </p:cNvPr>
          <p:cNvSpPr txBox="1"/>
          <p:nvPr/>
        </p:nvSpPr>
        <p:spPr>
          <a:xfrm>
            <a:off x="764619" y="1342609"/>
            <a:ext cx="2912977" cy="461665"/>
          </a:xfrm>
          <a:prstGeom prst="rect">
            <a:avLst/>
          </a:prstGeom>
          <a:noFill/>
        </p:spPr>
        <p:txBody>
          <a:bodyPr wrap="none" rtlCol="0">
            <a:spAutoFit/>
          </a:bodyPr>
          <a:lstStyle/>
          <a:p>
            <a:r>
              <a:rPr lang="tr-TR" b="1" dirty="0" err="1"/>
              <a:t>Middleware</a:t>
            </a:r>
            <a:r>
              <a:rPr lang="tr-TR" b="1" dirty="0"/>
              <a:t> </a:t>
            </a:r>
            <a:r>
              <a:rPr lang="tr-TR" b="1" dirty="0" err="1"/>
              <a:t>Layers</a:t>
            </a:r>
            <a:endParaRPr lang="tr-TR" b="1" dirty="0"/>
          </a:p>
        </p:txBody>
      </p:sp>
      <p:sp>
        <p:nvSpPr>
          <p:cNvPr id="6" name="Metin kutusu 5">
            <a:extLst>
              <a:ext uri="{FF2B5EF4-FFF2-40B4-BE49-F238E27FC236}">
                <a16:creationId xmlns:a16="http://schemas.microsoft.com/office/drawing/2014/main" id="{AD4C5DF1-A516-4436-888C-F788DCCD4A4E}"/>
              </a:ext>
            </a:extLst>
          </p:cNvPr>
          <p:cNvSpPr txBox="1"/>
          <p:nvPr/>
        </p:nvSpPr>
        <p:spPr>
          <a:xfrm>
            <a:off x="463215" y="1819563"/>
            <a:ext cx="6428761" cy="2062103"/>
          </a:xfrm>
          <a:prstGeom prst="rect">
            <a:avLst/>
          </a:prstGeom>
          <a:noFill/>
        </p:spPr>
        <p:txBody>
          <a:bodyPr wrap="square">
            <a:spAutoFit/>
          </a:bodyPr>
          <a:lstStyle/>
          <a:p>
            <a:r>
              <a:rPr lang="tr-TR" sz="1600" dirty="0" err="1"/>
              <a:t>app.Use</a:t>
            </a:r>
            <a:r>
              <a:rPr lang="tr-TR" sz="1600" dirty="0"/>
              <a:t>(</a:t>
            </a:r>
            <a:r>
              <a:rPr lang="tr-TR" sz="1600" dirty="0" err="1">
                <a:solidFill>
                  <a:srgbClr val="569CD6"/>
                </a:solidFill>
                <a:effectLst/>
              </a:rPr>
              <a:t>async</a:t>
            </a:r>
            <a:r>
              <a:rPr lang="tr-TR" sz="1600" dirty="0"/>
              <a:t> (</a:t>
            </a:r>
            <a:r>
              <a:rPr lang="tr-TR" sz="1600" dirty="0" err="1"/>
              <a:t>context</a:t>
            </a:r>
            <a:r>
              <a:rPr lang="tr-TR" sz="1600" dirty="0"/>
              <a:t>, </a:t>
            </a:r>
            <a:r>
              <a:rPr lang="tr-TR" sz="1600" dirty="0" err="1"/>
              <a:t>next</a:t>
            </a:r>
            <a:r>
              <a:rPr lang="tr-TR" sz="1600" dirty="0"/>
              <a:t>) =&gt; {</a:t>
            </a:r>
          </a:p>
          <a:p>
            <a:r>
              <a:rPr lang="tr-TR" sz="1600" dirty="0"/>
              <a:t> </a:t>
            </a:r>
            <a:r>
              <a:rPr lang="tr-TR" sz="1600" dirty="0">
                <a:solidFill>
                  <a:srgbClr val="57A64A"/>
                </a:solidFill>
                <a:effectLst/>
              </a:rPr>
              <a:t>// Do </a:t>
            </a:r>
            <a:r>
              <a:rPr lang="tr-TR" sz="1600" dirty="0" err="1">
                <a:solidFill>
                  <a:srgbClr val="57A64A"/>
                </a:solidFill>
                <a:effectLst/>
              </a:rPr>
              <a:t>work</a:t>
            </a:r>
            <a:r>
              <a:rPr lang="tr-TR" sz="1600" dirty="0">
                <a:solidFill>
                  <a:srgbClr val="57A64A"/>
                </a:solidFill>
                <a:effectLst/>
              </a:rPr>
              <a:t> </a:t>
            </a:r>
            <a:r>
              <a:rPr lang="tr-TR" sz="1600" dirty="0" err="1">
                <a:solidFill>
                  <a:srgbClr val="57A64A"/>
                </a:solidFill>
                <a:effectLst/>
              </a:rPr>
              <a:t>that</a:t>
            </a:r>
            <a:r>
              <a:rPr lang="tr-TR" sz="1600" dirty="0">
                <a:solidFill>
                  <a:srgbClr val="57A64A"/>
                </a:solidFill>
                <a:effectLst/>
              </a:rPr>
              <a:t> </a:t>
            </a:r>
            <a:r>
              <a:rPr lang="tr-TR" sz="1600" dirty="0" err="1">
                <a:solidFill>
                  <a:srgbClr val="57A64A"/>
                </a:solidFill>
                <a:effectLst/>
              </a:rPr>
              <a:t>doesn't</a:t>
            </a:r>
            <a:r>
              <a:rPr lang="tr-TR" sz="1600" dirty="0">
                <a:solidFill>
                  <a:srgbClr val="57A64A"/>
                </a:solidFill>
                <a:effectLst/>
              </a:rPr>
              <a:t> </a:t>
            </a:r>
            <a:r>
              <a:rPr lang="tr-TR" sz="1600" dirty="0" err="1">
                <a:solidFill>
                  <a:srgbClr val="57A64A"/>
                </a:solidFill>
                <a:effectLst/>
              </a:rPr>
              <a:t>write</a:t>
            </a:r>
            <a:r>
              <a:rPr lang="tr-TR" sz="1600" dirty="0">
                <a:solidFill>
                  <a:srgbClr val="57A64A"/>
                </a:solidFill>
                <a:effectLst/>
              </a:rPr>
              <a:t> </a:t>
            </a:r>
            <a:r>
              <a:rPr lang="tr-TR" sz="1600" dirty="0" err="1">
                <a:solidFill>
                  <a:srgbClr val="57A64A"/>
                </a:solidFill>
                <a:effectLst/>
              </a:rPr>
              <a:t>to</a:t>
            </a:r>
            <a:r>
              <a:rPr lang="tr-TR" sz="1600" dirty="0">
                <a:solidFill>
                  <a:srgbClr val="57A64A"/>
                </a:solidFill>
                <a:effectLst/>
              </a:rPr>
              <a:t> </a:t>
            </a:r>
            <a:r>
              <a:rPr lang="tr-TR" sz="1600" dirty="0" err="1">
                <a:solidFill>
                  <a:srgbClr val="57A64A"/>
                </a:solidFill>
                <a:effectLst/>
              </a:rPr>
              <a:t>the</a:t>
            </a:r>
            <a:r>
              <a:rPr lang="tr-TR" sz="1600" dirty="0">
                <a:solidFill>
                  <a:srgbClr val="57A64A"/>
                </a:solidFill>
                <a:effectLst/>
              </a:rPr>
              <a:t> </a:t>
            </a:r>
            <a:r>
              <a:rPr lang="tr-TR" sz="1600" dirty="0" err="1">
                <a:solidFill>
                  <a:srgbClr val="57A64A"/>
                </a:solidFill>
                <a:effectLst/>
              </a:rPr>
              <a:t>Response</a:t>
            </a:r>
            <a:r>
              <a:rPr lang="tr-TR" sz="1600" dirty="0">
                <a:solidFill>
                  <a:srgbClr val="57A64A"/>
                </a:solidFill>
                <a:effectLst/>
              </a:rPr>
              <a:t>.</a:t>
            </a:r>
          </a:p>
          <a:p>
            <a:r>
              <a:rPr lang="tr-TR" sz="1600" dirty="0"/>
              <a:t> </a:t>
            </a:r>
            <a:r>
              <a:rPr lang="tr-TR" sz="1600" dirty="0" err="1">
                <a:solidFill>
                  <a:srgbClr val="569CD6"/>
                </a:solidFill>
                <a:effectLst/>
              </a:rPr>
              <a:t>await</a:t>
            </a:r>
            <a:r>
              <a:rPr lang="tr-TR" sz="1600" dirty="0"/>
              <a:t> </a:t>
            </a:r>
            <a:r>
              <a:rPr lang="tr-TR" sz="1600" dirty="0" err="1"/>
              <a:t>next.Invoke</a:t>
            </a:r>
            <a:r>
              <a:rPr lang="tr-TR" sz="1600" dirty="0"/>
              <a:t>();</a:t>
            </a:r>
          </a:p>
          <a:p>
            <a:r>
              <a:rPr lang="tr-TR" sz="1600" dirty="0"/>
              <a:t> </a:t>
            </a:r>
            <a:r>
              <a:rPr lang="tr-TR" sz="1600" dirty="0">
                <a:solidFill>
                  <a:srgbClr val="57A64A"/>
                </a:solidFill>
                <a:effectLst/>
              </a:rPr>
              <a:t>// Do </a:t>
            </a:r>
            <a:r>
              <a:rPr lang="tr-TR" sz="1600" dirty="0" err="1">
                <a:solidFill>
                  <a:srgbClr val="57A64A"/>
                </a:solidFill>
                <a:effectLst/>
              </a:rPr>
              <a:t>logging</a:t>
            </a:r>
            <a:r>
              <a:rPr lang="tr-TR" sz="1600" dirty="0">
                <a:solidFill>
                  <a:srgbClr val="57A64A"/>
                </a:solidFill>
                <a:effectLst/>
              </a:rPr>
              <a:t> </a:t>
            </a:r>
            <a:r>
              <a:rPr lang="tr-TR" sz="1600" dirty="0" err="1">
                <a:solidFill>
                  <a:srgbClr val="57A64A"/>
                </a:solidFill>
                <a:effectLst/>
              </a:rPr>
              <a:t>or</a:t>
            </a:r>
            <a:r>
              <a:rPr lang="tr-TR" sz="1600" dirty="0">
                <a:solidFill>
                  <a:srgbClr val="57A64A"/>
                </a:solidFill>
                <a:effectLst/>
              </a:rPr>
              <a:t> </a:t>
            </a:r>
            <a:r>
              <a:rPr lang="tr-TR" sz="1600" dirty="0" err="1">
                <a:solidFill>
                  <a:srgbClr val="57A64A"/>
                </a:solidFill>
                <a:effectLst/>
              </a:rPr>
              <a:t>other</a:t>
            </a:r>
            <a:r>
              <a:rPr lang="tr-TR" sz="1600" dirty="0">
                <a:solidFill>
                  <a:srgbClr val="57A64A"/>
                </a:solidFill>
                <a:effectLst/>
              </a:rPr>
              <a:t> </a:t>
            </a:r>
            <a:r>
              <a:rPr lang="tr-TR" sz="1600" dirty="0" err="1">
                <a:solidFill>
                  <a:srgbClr val="57A64A"/>
                </a:solidFill>
                <a:effectLst/>
              </a:rPr>
              <a:t>work</a:t>
            </a:r>
            <a:r>
              <a:rPr lang="tr-TR" sz="1600" dirty="0">
                <a:solidFill>
                  <a:srgbClr val="57A64A"/>
                </a:solidFill>
                <a:effectLst/>
              </a:rPr>
              <a:t> </a:t>
            </a:r>
            <a:r>
              <a:rPr lang="tr-TR" sz="1600" dirty="0" err="1">
                <a:solidFill>
                  <a:srgbClr val="57A64A"/>
                </a:solidFill>
                <a:effectLst/>
              </a:rPr>
              <a:t>that</a:t>
            </a:r>
            <a:r>
              <a:rPr lang="tr-TR" sz="1600" dirty="0">
                <a:solidFill>
                  <a:srgbClr val="57A64A"/>
                </a:solidFill>
                <a:effectLst/>
              </a:rPr>
              <a:t> </a:t>
            </a:r>
            <a:r>
              <a:rPr lang="tr-TR" sz="1600" dirty="0" err="1">
                <a:solidFill>
                  <a:srgbClr val="57A64A"/>
                </a:solidFill>
                <a:effectLst/>
              </a:rPr>
              <a:t>doesn't</a:t>
            </a:r>
            <a:r>
              <a:rPr lang="tr-TR" sz="1600" dirty="0">
                <a:solidFill>
                  <a:srgbClr val="57A64A"/>
                </a:solidFill>
                <a:effectLst/>
              </a:rPr>
              <a:t> </a:t>
            </a:r>
            <a:r>
              <a:rPr lang="tr-TR" sz="1600" dirty="0" err="1">
                <a:solidFill>
                  <a:srgbClr val="57A64A"/>
                </a:solidFill>
                <a:effectLst/>
              </a:rPr>
              <a:t>write</a:t>
            </a:r>
            <a:r>
              <a:rPr lang="tr-TR" sz="1600" dirty="0">
                <a:solidFill>
                  <a:srgbClr val="57A64A"/>
                </a:solidFill>
                <a:effectLst/>
              </a:rPr>
              <a:t> </a:t>
            </a:r>
            <a:r>
              <a:rPr lang="tr-TR" sz="1600" dirty="0" err="1">
                <a:solidFill>
                  <a:srgbClr val="57A64A"/>
                </a:solidFill>
                <a:effectLst/>
              </a:rPr>
              <a:t>to</a:t>
            </a:r>
            <a:r>
              <a:rPr lang="tr-TR" sz="1600" dirty="0">
                <a:solidFill>
                  <a:srgbClr val="57A64A"/>
                </a:solidFill>
                <a:effectLst/>
              </a:rPr>
              <a:t> </a:t>
            </a:r>
            <a:r>
              <a:rPr lang="tr-TR" sz="1600" dirty="0" err="1">
                <a:solidFill>
                  <a:srgbClr val="57A64A"/>
                </a:solidFill>
                <a:effectLst/>
              </a:rPr>
              <a:t>the</a:t>
            </a:r>
            <a:r>
              <a:rPr lang="tr-TR" sz="1600" dirty="0">
                <a:solidFill>
                  <a:srgbClr val="57A64A"/>
                </a:solidFill>
                <a:effectLst/>
              </a:rPr>
              <a:t> </a:t>
            </a:r>
            <a:r>
              <a:rPr lang="tr-TR" sz="1600" dirty="0" err="1">
                <a:solidFill>
                  <a:srgbClr val="57A64A"/>
                </a:solidFill>
                <a:effectLst/>
              </a:rPr>
              <a:t>Response</a:t>
            </a:r>
            <a:r>
              <a:rPr lang="tr-TR" sz="1600" dirty="0">
                <a:solidFill>
                  <a:srgbClr val="57A64A"/>
                </a:solidFill>
                <a:effectLst/>
              </a:rPr>
              <a:t>.</a:t>
            </a:r>
          </a:p>
          <a:p>
            <a:r>
              <a:rPr lang="tr-TR" sz="1600" dirty="0"/>
              <a:t> });</a:t>
            </a:r>
          </a:p>
          <a:p>
            <a:r>
              <a:rPr lang="tr-TR" sz="1600" b="0" i="0" dirty="0">
                <a:effectLst/>
                <a:latin typeface="SFMono-Regular"/>
              </a:rPr>
              <a:t> </a:t>
            </a:r>
            <a:r>
              <a:rPr lang="tr-TR" sz="1600" b="0" i="0" dirty="0" err="1">
                <a:effectLst/>
                <a:latin typeface="SFMono-Regular"/>
              </a:rPr>
              <a:t>app.Run</a:t>
            </a:r>
            <a:r>
              <a:rPr lang="tr-TR" sz="1600" b="0" i="0" dirty="0">
                <a:effectLst/>
                <a:latin typeface="SFMono-Regular"/>
              </a:rPr>
              <a:t>(</a:t>
            </a:r>
            <a:r>
              <a:rPr lang="tr-TR" sz="1600" b="0" i="0" dirty="0" err="1">
                <a:solidFill>
                  <a:srgbClr val="569CD6"/>
                </a:solidFill>
                <a:effectLst/>
                <a:latin typeface="SFMono-Regular"/>
              </a:rPr>
              <a:t>async</a:t>
            </a:r>
            <a:r>
              <a:rPr lang="tr-TR" sz="1600" b="0" i="0" dirty="0">
                <a:solidFill>
                  <a:srgbClr val="E3E3E3"/>
                </a:solidFill>
                <a:effectLst/>
                <a:latin typeface="SFMono-Regular"/>
              </a:rPr>
              <a:t> </a:t>
            </a:r>
            <a:r>
              <a:rPr lang="tr-TR" sz="1600" b="0" i="0" dirty="0" err="1">
                <a:effectLst/>
                <a:latin typeface="SFMono-Regular"/>
              </a:rPr>
              <a:t>context</a:t>
            </a:r>
            <a:r>
              <a:rPr lang="tr-TR" sz="1600" b="0" i="0" dirty="0">
                <a:effectLst/>
                <a:latin typeface="SFMono-Regular"/>
              </a:rPr>
              <a:t> =&gt; {</a:t>
            </a:r>
          </a:p>
          <a:p>
            <a:r>
              <a:rPr lang="tr-TR" sz="1600" b="0" i="0" dirty="0">
                <a:solidFill>
                  <a:srgbClr val="E3E3E3"/>
                </a:solidFill>
                <a:effectLst/>
                <a:latin typeface="SFMono-Regular"/>
              </a:rPr>
              <a:t> </a:t>
            </a:r>
            <a:r>
              <a:rPr lang="tr-TR" sz="1600" b="0" i="0" dirty="0" err="1">
                <a:solidFill>
                  <a:srgbClr val="569CD6"/>
                </a:solidFill>
                <a:effectLst/>
                <a:latin typeface="SFMono-Regular"/>
              </a:rPr>
              <a:t>await</a:t>
            </a:r>
            <a:r>
              <a:rPr lang="tr-TR" sz="1600" b="0" i="0" dirty="0">
                <a:solidFill>
                  <a:srgbClr val="E3E3E3"/>
                </a:solidFill>
                <a:effectLst/>
                <a:latin typeface="SFMono-Regular"/>
              </a:rPr>
              <a:t> </a:t>
            </a:r>
            <a:r>
              <a:rPr lang="tr-TR" sz="1600" b="0" i="0" dirty="0" err="1">
                <a:effectLst/>
                <a:latin typeface="SFMono-Regular"/>
              </a:rPr>
              <a:t>context.Response.WriteAsync</a:t>
            </a:r>
            <a:r>
              <a:rPr lang="tr-TR" sz="1600" b="0" i="0" dirty="0">
                <a:effectLst/>
                <a:latin typeface="SFMono-Regular"/>
              </a:rPr>
              <a:t>(</a:t>
            </a:r>
            <a:r>
              <a:rPr lang="tr-TR" sz="1600" b="0" i="0" dirty="0">
                <a:solidFill>
                  <a:srgbClr val="CE9178"/>
                </a:solidFill>
                <a:effectLst/>
                <a:latin typeface="SFMono-Regular"/>
              </a:rPr>
              <a:t>"</a:t>
            </a:r>
            <a:r>
              <a:rPr lang="tr-TR" sz="1600" b="0" i="0" dirty="0" err="1">
                <a:solidFill>
                  <a:srgbClr val="CE9178"/>
                </a:solidFill>
                <a:effectLst/>
                <a:latin typeface="SFMono-Regular"/>
              </a:rPr>
              <a:t>Hello</a:t>
            </a:r>
            <a:r>
              <a:rPr lang="tr-TR" sz="1600" b="0" i="0" dirty="0">
                <a:solidFill>
                  <a:srgbClr val="CE9178"/>
                </a:solidFill>
                <a:effectLst/>
                <a:latin typeface="SFMono-Regular"/>
              </a:rPr>
              <a:t> </a:t>
            </a:r>
            <a:r>
              <a:rPr lang="tr-TR" sz="1600" b="0" i="0" dirty="0" err="1">
                <a:solidFill>
                  <a:srgbClr val="CE9178"/>
                </a:solidFill>
                <a:effectLst/>
                <a:latin typeface="SFMono-Regular"/>
              </a:rPr>
              <a:t>from</a:t>
            </a:r>
            <a:r>
              <a:rPr lang="tr-TR" sz="1600" b="0" i="0" dirty="0">
                <a:solidFill>
                  <a:srgbClr val="CE9178"/>
                </a:solidFill>
                <a:effectLst/>
                <a:latin typeface="SFMono-Regular"/>
              </a:rPr>
              <a:t> 2nd </a:t>
            </a:r>
            <a:r>
              <a:rPr lang="tr-TR" sz="1600" b="0" i="0" dirty="0" err="1">
                <a:solidFill>
                  <a:srgbClr val="CE9178"/>
                </a:solidFill>
                <a:effectLst/>
                <a:latin typeface="SFMono-Regular"/>
              </a:rPr>
              <a:t>delegate</a:t>
            </a:r>
            <a:r>
              <a:rPr lang="tr-TR" sz="1600" b="0" i="0" dirty="0">
                <a:solidFill>
                  <a:srgbClr val="CE9178"/>
                </a:solidFill>
                <a:effectLst/>
                <a:latin typeface="SFMono-Regular"/>
              </a:rPr>
              <a:t>."</a:t>
            </a:r>
            <a:r>
              <a:rPr lang="tr-TR" sz="1600" b="0" i="0" dirty="0">
                <a:effectLst/>
                <a:latin typeface="SFMono-Regular"/>
              </a:rPr>
              <a:t>);</a:t>
            </a:r>
          </a:p>
          <a:p>
            <a:r>
              <a:rPr lang="tr-TR" sz="1600" b="0" i="0" dirty="0">
                <a:effectLst/>
                <a:latin typeface="SFMono-Regular"/>
              </a:rPr>
              <a:t> });</a:t>
            </a:r>
            <a:endParaRPr lang="tr-TR" sz="1600" dirty="0"/>
          </a:p>
        </p:txBody>
      </p:sp>
      <p:sp>
        <p:nvSpPr>
          <p:cNvPr id="8" name="Metin kutusu 7">
            <a:extLst>
              <a:ext uri="{FF2B5EF4-FFF2-40B4-BE49-F238E27FC236}">
                <a16:creationId xmlns:a16="http://schemas.microsoft.com/office/drawing/2014/main" id="{801361C1-9E05-4ED5-B56B-A3864DE9E081}"/>
              </a:ext>
            </a:extLst>
          </p:cNvPr>
          <p:cNvSpPr txBox="1"/>
          <p:nvPr/>
        </p:nvSpPr>
        <p:spPr>
          <a:xfrm>
            <a:off x="6310436" y="2996952"/>
            <a:ext cx="5738137" cy="3600986"/>
          </a:xfrm>
          <a:prstGeom prst="rect">
            <a:avLst/>
          </a:prstGeom>
          <a:noFill/>
        </p:spPr>
        <p:txBody>
          <a:bodyPr wrap="square">
            <a:spAutoFit/>
          </a:bodyPr>
          <a:lstStyle/>
          <a:p>
            <a:r>
              <a:rPr lang="en-US" sz="1200" dirty="0" err="1">
                <a:latin typeface="Consolas" panose="020B0609020204030204" pitchFamily="49" charset="0"/>
              </a:rPr>
              <a:t>app.Use</a:t>
            </a:r>
            <a:r>
              <a:rPr lang="en-US" sz="1200" dirty="0">
                <a:latin typeface="Consolas" panose="020B0609020204030204" pitchFamily="49" charset="0"/>
              </a:rPr>
              <a:t>(</a:t>
            </a:r>
            <a:r>
              <a:rPr lang="en-US" sz="1200" dirty="0">
                <a:solidFill>
                  <a:srgbClr val="0000FF"/>
                </a:solidFill>
                <a:latin typeface="Consolas" panose="020B0609020204030204" pitchFamily="49" charset="0"/>
              </a:rPr>
              <a:t>async</a:t>
            </a:r>
            <a:r>
              <a:rPr lang="en-US" sz="1200" dirty="0">
                <a:solidFill>
                  <a:srgbClr val="000000"/>
                </a:solidFill>
                <a:latin typeface="Consolas" panose="020B0609020204030204" pitchFamily="49" charset="0"/>
              </a:rPr>
              <a:t> </a:t>
            </a:r>
            <a:r>
              <a:rPr lang="en-US" sz="1200" dirty="0">
                <a:latin typeface="Consolas" panose="020B0609020204030204" pitchFamily="49" charset="0"/>
              </a:rPr>
              <a:t>(context, next) =&gt;</a:t>
            </a:r>
          </a:p>
          <a:p>
            <a:r>
              <a:rPr lang="tr-TR" sz="1200" dirty="0">
                <a:solidFill>
                  <a:srgbClr val="000000"/>
                </a:solidFill>
                <a:latin typeface="Consolas" panose="020B0609020204030204" pitchFamily="49" charset="0"/>
              </a:rPr>
              <a:t>      </a:t>
            </a:r>
            <a:r>
              <a:rPr lang="tr-TR" sz="1200" dirty="0">
                <a:latin typeface="Consolas" panose="020B0609020204030204" pitchFamily="49" charset="0"/>
              </a:rPr>
              <a:t>{</a:t>
            </a:r>
          </a:p>
          <a:p>
            <a:r>
              <a:rPr lang="en-US" sz="1200" dirty="0">
                <a:latin typeface="Consolas" panose="020B0609020204030204" pitchFamily="49" charset="0"/>
              </a:rPr>
              <a:t>          </a:t>
            </a:r>
            <a:r>
              <a:rPr lang="tr-TR" sz="1200" dirty="0">
                <a:latin typeface="Consolas" panose="020B0609020204030204" pitchFamily="49" charset="0"/>
              </a:rPr>
              <a:t>logger.LogInformation(</a:t>
            </a:r>
            <a:r>
              <a:rPr lang="tr-TR" sz="1200" dirty="0">
                <a:solidFill>
                  <a:srgbClr val="A31515"/>
                </a:solidFill>
                <a:latin typeface="Consolas" panose="020B0609020204030204" pitchFamily="49" charset="0"/>
              </a:rPr>
              <a:t>"MV 1:Incoming Request"</a:t>
            </a:r>
            <a:r>
              <a:rPr lang="tr-TR" sz="1200" dirty="0">
                <a:latin typeface="Consolas" panose="020B0609020204030204" pitchFamily="49" charset="0"/>
              </a:rPr>
              <a:t>)</a:t>
            </a:r>
            <a:r>
              <a:rPr lang="en-US" sz="1200" dirty="0">
                <a:latin typeface="Consolas" panose="020B0609020204030204" pitchFamily="49" charset="0"/>
              </a:rPr>
              <a:t>;</a:t>
            </a:r>
            <a:r>
              <a:rPr lang="tr-TR"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          </a:t>
            </a:r>
            <a:r>
              <a:rPr lang="tr-TR" sz="1200" dirty="0">
                <a:solidFill>
                  <a:srgbClr val="0000FF"/>
                </a:solidFill>
                <a:latin typeface="Consolas" panose="020B0609020204030204" pitchFamily="49" charset="0"/>
              </a:rPr>
              <a:t>await</a:t>
            </a:r>
            <a:r>
              <a:rPr lang="tr-TR" sz="1200" dirty="0">
                <a:solidFill>
                  <a:srgbClr val="000000"/>
                </a:solidFill>
                <a:latin typeface="Consolas" panose="020B0609020204030204" pitchFamily="49" charset="0"/>
              </a:rPr>
              <a:t> </a:t>
            </a:r>
            <a:r>
              <a:rPr lang="tr-TR" sz="1200" dirty="0">
                <a:latin typeface="Consolas" panose="020B0609020204030204" pitchFamily="49" charset="0"/>
              </a:rPr>
              <a:t>next();</a:t>
            </a:r>
          </a:p>
          <a:p>
            <a:r>
              <a:rPr lang="en-US" sz="1200" dirty="0">
                <a:latin typeface="Consolas" panose="020B0609020204030204" pitchFamily="49" charset="0"/>
              </a:rPr>
              <a:t>          </a:t>
            </a:r>
            <a:r>
              <a:rPr lang="tr-TR" sz="1200" dirty="0">
                <a:latin typeface="Consolas" panose="020B0609020204030204" pitchFamily="49" charset="0"/>
              </a:rPr>
              <a:t>logger.LogInformation(</a:t>
            </a:r>
            <a:r>
              <a:rPr lang="tr-TR" sz="1200" dirty="0">
                <a:solidFill>
                  <a:srgbClr val="A31515"/>
                </a:solidFill>
                <a:latin typeface="Consolas" panose="020B0609020204030204" pitchFamily="49" charset="0"/>
              </a:rPr>
              <a:t>"MV 1:Outgoing Request"</a:t>
            </a:r>
            <a:r>
              <a:rPr lang="tr-TR" sz="1200" dirty="0">
                <a:latin typeface="Consolas" panose="020B0609020204030204" pitchFamily="49" charset="0"/>
              </a:rPr>
              <a:t>);</a:t>
            </a:r>
          </a:p>
          <a:p>
            <a:r>
              <a:rPr lang="tr-TR" sz="1200" dirty="0">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err="1">
                <a:latin typeface="Consolas" panose="020B0609020204030204" pitchFamily="49" charset="0"/>
              </a:rPr>
              <a:t>app.Use</a:t>
            </a:r>
            <a:r>
              <a:rPr lang="en-US" sz="1200" dirty="0">
                <a:latin typeface="Consolas" panose="020B0609020204030204" pitchFamily="49" charset="0"/>
              </a:rPr>
              <a:t>(</a:t>
            </a:r>
            <a:r>
              <a:rPr lang="en-US" sz="1200" dirty="0">
                <a:solidFill>
                  <a:srgbClr val="0000FF"/>
                </a:solidFill>
                <a:latin typeface="Consolas" panose="020B0609020204030204" pitchFamily="49" charset="0"/>
              </a:rPr>
              <a:t>async</a:t>
            </a:r>
            <a:r>
              <a:rPr lang="en-US" sz="1200" dirty="0">
                <a:solidFill>
                  <a:srgbClr val="000000"/>
                </a:solidFill>
                <a:latin typeface="Consolas" panose="020B0609020204030204" pitchFamily="49" charset="0"/>
              </a:rPr>
              <a:t> </a:t>
            </a:r>
            <a:r>
              <a:rPr lang="en-US" sz="1200" dirty="0">
                <a:latin typeface="Consolas" panose="020B0609020204030204" pitchFamily="49" charset="0"/>
              </a:rPr>
              <a:t>(context, next) =&gt;</a:t>
            </a:r>
          </a:p>
          <a:p>
            <a:r>
              <a:rPr lang="tr-TR" sz="1200" dirty="0">
                <a:latin typeface="Consolas" panose="020B0609020204030204" pitchFamily="49" charset="0"/>
              </a:rPr>
              <a:t>        {</a:t>
            </a:r>
          </a:p>
          <a:p>
            <a:r>
              <a:rPr lang="tr-TR" sz="1200" dirty="0">
                <a:latin typeface="Consolas" panose="020B0609020204030204" pitchFamily="49" charset="0"/>
              </a:rPr>
              <a:t>          logger.LogInformation(</a:t>
            </a:r>
            <a:r>
              <a:rPr lang="tr-TR" sz="1200" dirty="0">
                <a:solidFill>
                  <a:srgbClr val="A31515"/>
                </a:solidFill>
                <a:latin typeface="Consolas" panose="020B0609020204030204" pitchFamily="49" charset="0"/>
              </a:rPr>
              <a:t>"MV 2:Incoming Request"</a:t>
            </a:r>
            <a:r>
              <a:rPr lang="tr-TR" sz="1200" dirty="0">
                <a:solidFill>
                  <a:srgbClr val="000000"/>
                </a:solidFill>
                <a:latin typeface="Consolas" panose="020B0609020204030204" pitchFamily="49" charset="0"/>
              </a:rPr>
              <a:t>);</a:t>
            </a:r>
          </a:p>
          <a:p>
            <a:r>
              <a:rPr lang="tr-TR" sz="1200" dirty="0">
                <a:solidFill>
                  <a:srgbClr val="000000"/>
                </a:solidFill>
                <a:latin typeface="Consolas" panose="020B0609020204030204" pitchFamily="49" charset="0"/>
              </a:rPr>
              <a:t>          </a:t>
            </a:r>
            <a:r>
              <a:rPr lang="tr-TR" sz="1200" dirty="0">
                <a:solidFill>
                  <a:srgbClr val="0000FF"/>
                </a:solidFill>
                <a:latin typeface="Consolas" panose="020B0609020204030204" pitchFamily="49" charset="0"/>
              </a:rPr>
              <a:t>await</a:t>
            </a:r>
            <a:r>
              <a:rPr lang="tr-TR" sz="1200" dirty="0">
                <a:latin typeface="Consolas" panose="020B0609020204030204" pitchFamily="49" charset="0"/>
              </a:rPr>
              <a:t> next();</a:t>
            </a:r>
          </a:p>
          <a:p>
            <a:r>
              <a:rPr lang="tr-TR" sz="1200" dirty="0">
                <a:latin typeface="Consolas" panose="020B0609020204030204" pitchFamily="49" charset="0"/>
              </a:rPr>
              <a:t>          logger.LogInformation(</a:t>
            </a:r>
            <a:r>
              <a:rPr lang="tr-TR" sz="1200" dirty="0">
                <a:solidFill>
                  <a:srgbClr val="A31515"/>
                </a:solidFill>
                <a:latin typeface="Consolas" panose="020B0609020204030204" pitchFamily="49" charset="0"/>
              </a:rPr>
              <a:t>"MV 2:Outgoing Request"</a:t>
            </a:r>
            <a:r>
              <a:rPr lang="tr-TR" sz="1200" dirty="0">
                <a:latin typeface="Consolas" panose="020B0609020204030204" pitchFamily="49" charset="0"/>
              </a:rPr>
              <a:t>);</a:t>
            </a:r>
          </a:p>
          <a:p>
            <a:r>
              <a:rPr lang="en-US" sz="1200" dirty="0">
                <a:latin typeface="Consolas" panose="020B0609020204030204" pitchFamily="49" charset="0"/>
              </a:rPr>
              <a:t> </a:t>
            </a:r>
            <a:r>
              <a:rPr lang="tr-TR" sz="1200" dirty="0">
                <a:latin typeface="Consolas" panose="020B0609020204030204" pitchFamily="49" charset="0"/>
              </a:rPr>
              <a:t>        });</a:t>
            </a:r>
          </a:p>
          <a:p>
            <a:endParaRPr lang="tr-TR" sz="1200" dirty="0">
              <a:solidFill>
                <a:srgbClr val="000000"/>
              </a:solidFill>
              <a:latin typeface="Consolas" panose="020B0609020204030204" pitchFamily="49" charset="0"/>
            </a:endParaRPr>
          </a:p>
          <a:p>
            <a:r>
              <a:rPr lang="tr-TR" sz="1200" dirty="0">
                <a:latin typeface="Consolas" panose="020B0609020204030204" pitchFamily="49" charset="0"/>
              </a:rPr>
              <a:t>app.Run(async (context) =&gt;</a:t>
            </a:r>
          </a:p>
          <a:p>
            <a:r>
              <a:rPr lang="tr-TR" sz="1200" dirty="0">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a:t>
            </a:r>
            <a:r>
              <a:rPr lang="en-US" sz="1200" dirty="0" err="1">
                <a:latin typeface="Consolas" panose="020B0609020204030204" pitchFamily="49" charset="0"/>
              </a:rPr>
              <a:t>context.Response.WriteAsync</a:t>
            </a:r>
            <a:r>
              <a:rPr lang="en-US" sz="1200" dirty="0">
                <a:latin typeface="Consolas" panose="020B0609020204030204" pitchFamily="49" charset="0"/>
              </a:rPr>
              <a:t>(</a:t>
            </a:r>
            <a:r>
              <a:rPr lang="en-US" sz="1200" dirty="0">
                <a:solidFill>
                  <a:srgbClr val="A31515"/>
                </a:solidFill>
                <a:latin typeface="Consolas" panose="020B0609020204030204" pitchFamily="49" charset="0"/>
              </a:rPr>
              <a:t>"request delegate"</a:t>
            </a:r>
            <a:r>
              <a:rPr lang="en-US" sz="1200" dirty="0">
                <a:latin typeface="Consolas" panose="020B0609020204030204" pitchFamily="49" charset="0"/>
              </a:rPr>
              <a:t>);</a:t>
            </a:r>
          </a:p>
          <a:p>
            <a:r>
              <a:rPr lang="tr-TR" sz="1200" dirty="0">
                <a:latin typeface="Consolas" panose="020B0609020204030204" pitchFamily="49" charset="0"/>
              </a:rPr>
              <a:t>           logger.LogInformation(</a:t>
            </a:r>
            <a:r>
              <a:rPr lang="tr-TR" sz="1200" dirty="0">
                <a:solidFill>
                  <a:srgbClr val="A31515"/>
                </a:solidFill>
                <a:latin typeface="Consolas" panose="020B0609020204030204" pitchFamily="49" charset="0"/>
              </a:rPr>
              <a:t>"MV 3:Outgoing Request"</a:t>
            </a:r>
            <a:r>
              <a:rPr lang="tr-TR" sz="1200" dirty="0">
                <a:latin typeface="Consolas" panose="020B0609020204030204" pitchFamily="49" charset="0"/>
              </a:rPr>
              <a:t>);</a:t>
            </a:r>
          </a:p>
          <a:p>
            <a:r>
              <a:rPr lang="en-US" sz="1200" dirty="0">
                <a:latin typeface="Consolas" panose="020B0609020204030204" pitchFamily="49" charset="0"/>
              </a:rPr>
              <a:t> </a:t>
            </a:r>
            <a:r>
              <a:rPr lang="tr-TR" sz="1200" dirty="0">
                <a:latin typeface="Consolas" panose="020B0609020204030204" pitchFamily="49" charset="0"/>
              </a:rPr>
              <a:t>         });</a:t>
            </a:r>
            <a:endParaRPr lang="tr-TR" sz="1200" dirty="0"/>
          </a:p>
        </p:txBody>
      </p:sp>
    </p:spTree>
    <p:extLst>
      <p:ext uri="{BB962C8B-B14F-4D97-AF65-F5344CB8AC3E}">
        <p14:creationId xmlns:p14="http://schemas.microsoft.com/office/powerpoint/2010/main" val="2743024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0B7A01-551F-42B7-A349-87951F9A730A}"/>
              </a:ext>
            </a:extLst>
          </p:cNvPr>
          <p:cNvSpPr>
            <a:spLocks noGrp="1"/>
          </p:cNvSpPr>
          <p:nvPr>
            <p:ph type="title"/>
          </p:nvPr>
        </p:nvSpPr>
        <p:spPr>
          <a:xfrm>
            <a:off x="797226" y="260648"/>
            <a:ext cx="8532178" cy="1507067"/>
          </a:xfrm>
        </p:spPr>
        <p:txBody>
          <a:bodyPr/>
          <a:lstStyle/>
          <a:p>
            <a:r>
              <a:rPr lang="tr-TR" dirty="0"/>
              <a:t>Static Files</a:t>
            </a:r>
          </a:p>
        </p:txBody>
      </p:sp>
      <p:sp>
        <p:nvSpPr>
          <p:cNvPr id="9" name="Metin kutusu 8">
            <a:extLst>
              <a:ext uri="{FF2B5EF4-FFF2-40B4-BE49-F238E27FC236}">
                <a16:creationId xmlns:a16="http://schemas.microsoft.com/office/drawing/2014/main" id="{527AA8DD-7B27-4150-8ED7-A3199F9C0479}"/>
              </a:ext>
            </a:extLst>
          </p:cNvPr>
          <p:cNvSpPr txBox="1"/>
          <p:nvPr/>
        </p:nvSpPr>
        <p:spPr>
          <a:xfrm>
            <a:off x="909836" y="1988840"/>
            <a:ext cx="7766934" cy="461665"/>
          </a:xfrm>
          <a:prstGeom prst="rect">
            <a:avLst/>
          </a:prstGeom>
          <a:noFill/>
        </p:spPr>
        <p:txBody>
          <a:bodyPr wrap="none" rtlCol="0">
            <a:spAutoFit/>
          </a:bodyPr>
          <a:lstStyle/>
          <a:p>
            <a:r>
              <a:rPr lang="tr-TR" dirty="0"/>
              <a:t>Dosya aşağıda belirtilen </a:t>
            </a:r>
            <a:r>
              <a:rPr lang="tr-TR" dirty="0" err="1"/>
              <a:t>middleware’ler</a:t>
            </a:r>
            <a:r>
              <a:rPr lang="tr-TR" dirty="0"/>
              <a:t> ile yapılmaktadır.</a:t>
            </a:r>
          </a:p>
        </p:txBody>
      </p:sp>
      <p:sp>
        <p:nvSpPr>
          <p:cNvPr id="5" name="Metin kutusu 7">
            <a:extLst>
              <a:ext uri="{FF2B5EF4-FFF2-40B4-BE49-F238E27FC236}">
                <a16:creationId xmlns:a16="http://schemas.microsoft.com/office/drawing/2014/main" id="{FDE3AE3A-6164-4FBD-90BC-9FEF2AAF90D9}"/>
              </a:ext>
            </a:extLst>
          </p:cNvPr>
          <p:cNvSpPr txBox="1"/>
          <p:nvPr/>
        </p:nvSpPr>
        <p:spPr>
          <a:xfrm>
            <a:off x="908518" y="3260377"/>
            <a:ext cx="4104456" cy="1200329"/>
          </a:xfrm>
          <a:prstGeom prst="rect">
            <a:avLst/>
          </a:prstGeom>
          <a:noFill/>
        </p:spPr>
        <p:txBody>
          <a:bodyPr wrap="square">
            <a:spAutoFit/>
          </a:bodyPr>
          <a:lstStyle/>
          <a:p>
            <a:r>
              <a:rPr lang="tr-TR" dirty="0">
                <a:solidFill>
                  <a:srgbClr val="00B0F0"/>
                </a:solidFill>
                <a:latin typeface="Consolas" panose="020B0609020204030204" pitchFamily="49" charset="0"/>
              </a:rPr>
              <a:t>app</a:t>
            </a:r>
            <a:r>
              <a:rPr lang="tr-TR" dirty="0">
                <a:solidFill>
                  <a:srgbClr val="000000"/>
                </a:solidFill>
                <a:latin typeface="Consolas" panose="020B0609020204030204" pitchFamily="49" charset="0"/>
              </a:rPr>
              <a:t>.</a:t>
            </a:r>
            <a:r>
              <a:rPr lang="tr-TR" dirty="0">
                <a:solidFill>
                  <a:srgbClr val="FCB22C">
                    <a:lumMod val="75000"/>
                  </a:srgbClr>
                </a:solidFill>
                <a:latin typeface="Consolas" panose="020B0609020204030204" pitchFamily="49" charset="0"/>
              </a:rPr>
              <a:t>UseFileServer</a:t>
            </a:r>
            <a:r>
              <a:rPr lang="tr-TR" dirty="0">
                <a:solidFill>
                  <a:srgbClr val="000000"/>
                </a:solidFill>
                <a:latin typeface="Consolas" panose="020B0609020204030204" pitchFamily="49" charset="0"/>
              </a:rPr>
              <a:t>();</a:t>
            </a:r>
          </a:p>
          <a:p>
            <a:r>
              <a:rPr lang="tr-TR" dirty="0">
                <a:solidFill>
                  <a:srgbClr val="00B0F0"/>
                </a:solidFill>
                <a:latin typeface="Consolas" panose="020B0609020204030204" pitchFamily="49" charset="0"/>
              </a:rPr>
              <a:t>app</a:t>
            </a:r>
            <a:r>
              <a:rPr lang="tr-TR" dirty="0">
                <a:solidFill>
                  <a:srgbClr val="000000"/>
                </a:solidFill>
                <a:latin typeface="Consolas" panose="020B0609020204030204" pitchFamily="49" charset="0"/>
              </a:rPr>
              <a:t>.</a:t>
            </a:r>
            <a:r>
              <a:rPr lang="tr-TR" dirty="0">
                <a:solidFill>
                  <a:srgbClr val="FCB22C">
                    <a:lumMod val="75000"/>
                  </a:srgbClr>
                </a:solidFill>
                <a:latin typeface="Consolas" panose="020B0609020204030204" pitchFamily="49" charset="0"/>
              </a:rPr>
              <a:t>UseDefaultFiles</a:t>
            </a:r>
            <a:r>
              <a:rPr lang="tr-TR" dirty="0">
                <a:solidFill>
                  <a:srgbClr val="000000"/>
                </a:solidFill>
                <a:latin typeface="Consolas" panose="020B0609020204030204" pitchFamily="49" charset="0"/>
              </a:rPr>
              <a:t>();</a:t>
            </a:r>
          </a:p>
          <a:p>
            <a:r>
              <a:rPr lang="tr-TR" dirty="0">
                <a:solidFill>
                  <a:srgbClr val="00B0F0"/>
                </a:solidFill>
                <a:latin typeface="Consolas" panose="020B0609020204030204" pitchFamily="49" charset="0"/>
              </a:rPr>
              <a:t>app</a:t>
            </a:r>
            <a:r>
              <a:rPr lang="tr-TR" dirty="0">
                <a:solidFill>
                  <a:srgbClr val="000000"/>
                </a:solidFill>
                <a:latin typeface="Consolas" panose="020B0609020204030204" pitchFamily="49" charset="0"/>
              </a:rPr>
              <a:t>.</a:t>
            </a:r>
            <a:r>
              <a:rPr lang="tr-TR" dirty="0">
                <a:solidFill>
                  <a:srgbClr val="FCB22C">
                    <a:lumMod val="75000"/>
                  </a:srgbClr>
                </a:solidFill>
                <a:latin typeface="Consolas" panose="020B0609020204030204" pitchFamily="49" charset="0"/>
              </a:rPr>
              <a:t>UseStaticFiles</a:t>
            </a:r>
            <a:r>
              <a:rPr lang="tr-TR" dirty="0">
                <a:solidFill>
                  <a:srgbClr val="000000"/>
                </a:solidFill>
                <a:latin typeface="Consolas" panose="020B0609020204030204" pitchFamily="49" charset="0"/>
              </a:rPr>
              <a:t>();</a:t>
            </a:r>
            <a:endParaRPr lang="tr-TR" dirty="0">
              <a:solidFill>
                <a:srgbClr val="000000"/>
              </a:solidFill>
              <a:latin typeface="Constantia"/>
            </a:endParaRPr>
          </a:p>
        </p:txBody>
      </p:sp>
    </p:spTree>
    <p:extLst>
      <p:ext uri="{BB962C8B-B14F-4D97-AF65-F5344CB8AC3E}">
        <p14:creationId xmlns:p14="http://schemas.microsoft.com/office/powerpoint/2010/main" val="1364452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Başlık 3">
            <a:extLst>
              <a:ext uri="{FF2B5EF4-FFF2-40B4-BE49-F238E27FC236}">
                <a16:creationId xmlns:a16="http://schemas.microsoft.com/office/drawing/2014/main" id="{BA8A8ABE-D036-4CAC-91B2-1C74E92449FB}"/>
              </a:ext>
            </a:extLst>
          </p:cNvPr>
          <p:cNvSpPr txBox="1">
            <a:spLocks/>
          </p:cNvSpPr>
          <p:nvPr/>
        </p:nvSpPr>
        <p:spPr>
          <a:xfrm>
            <a:off x="1189061" y="980728"/>
            <a:ext cx="9810704" cy="4896544"/>
          </a:xfrm>
          <a:prstGeom prst="rect">
            <a:avLst/>
          </a:prstGeom>
        </p:spPr>
        <p:txBody>
          <a:bodyPr vert="horz" lIns="121899" tIns="60949" rIns="121899" bIns="60949" rtlCol="0" anchor="ctr">
            <a:noAutofit/>
            <a:scene3d>
              <a:camera prst="orthographicFront"/>
              <a:lightRig rig="threePt" dir="t"/>
            </a:scene3d>
            <a:sp3d extrusionH="57150">
              <a:bevelT w="57150" h="38100" prst="artDeco"/>
            </a:sp3d>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US" sz="7200" b="1" dirty="0">
                <a:ln w="12700">
                  <a:solidFill>
                    <a:schemeClr val="accent3">
                      <a:lumMod val="50000"/>
                    </a:schemeClr>
                  </a:solidFill>
                  <a:prstDash val="solid"/>
                </a:ln>
                <a:solidFill>
                  <a:schemeClr val="accent1">
                    <a:lumMod val="60000"/>
                    <a:lumOff val="40000"/>
                  </a:schemeClr>
                </a:solidFill>
                <a:effectLst>
                  <a:outerShdw blurRad="50800" dist="38100" dir="13500000" algn="br" rotWithShape="0">
                    <a:prstClr val="black">
                      <a:alpha val="40000"/>
                    </a:prstClr>
                  </a:outerShdw>
                </a:effectLst>
              </a:rPr>
              <a:t>Configuration</a:t>
            </a:r>
            <a:endParaRPr lang="tr-TR" sz="7200" b="1" dirty="0">
              <a:ln w="12700">
                <a:solidFill>
                  <a:schemeClr val="accent3">
                    <a:lumMod val="50000"/>
                  </a:schemeClr>
                </a:solidFill>
                <a:prstDash val="solid"/>
              </a:ln>
              <a:solidFill>
                <a:schemeClr val="accent1">
                  <a:lumMod val="60000"/>
                  <a:lumOff val="40000"/>
                </a:schemeClr>
              </a:solidFill>
              <a:effectLst>
                <a:outerShdw blurRad="50800" dist="38100" dir="13500000" algn="br" rotWithShape="0">
                  <a:prstClr val="black">
                    <a:alpha val="40000"/>
                  </a:prstClr>
                </a:outerShdw>
              </a:effectLst>
            </a:endParaRPr>
          </a:p>
          <a:p>
            <a:pPr algn="ctr"/>
            <a:r>
              <a:rPr lang="tr-TR" sz="5400" b="1" dirty="0">
                <a:ln w="12700">
                  <a:solidFill>
                    <a:schemeClr val="accent3">
                      <a:lumMod val="50000"/>
                    </a:schemeClr>
                  </a:solidFill>
                  <a:prstDash val="solid"/>
                </a:ln>
                <a:solidFill>
                  <a:srgbClr val="00B0F0"/>
                </a:solidFill>
                <a:effectLst>
                  <a:outerShdw blurRad="50800" dist="38100" dir="13500000" algn="br" rotWithShape="0">
                    <a:prstClr val="black">
                      <a:alpha val="40000"/>
                    </a:prstClr>
                  </a:outerShdw>
                </a:effectLst>
              </a:rPr>
              <a:t>&amp;</a:t>
            </a:r>
          </a:p>
          <a:p>
            <a:pPr algn="ctr"/>
            <a:r>
              <a:rPr lang="tr-TR" sz="7200" b="1" dirty="0" err="1">
                <a:ln w="12700">
                  <a:solidFill>
                    <a:schemeClr val="accent3">
                      <a:lumMod val="50000"/>
                    </a:schemeClr>
                  </a:solidFill>
                  <a:prstDash val="solid"/>
                </a:ln>
                <a:solidFill>
                  <a:schemeClr val="accent4">
                    <a:lumMod val="60000"/>
                    <a:lumOff val="40000"/>
                  </a:schemeClr>
                </a:solidFill>
                <a:effectLst>
                  <a:outerShdw blurRad="50800" dist="38100" dir="13500000" algn="br" rotWithShape="0">
                    <a:prstClr val="black">
                      <a:alpha val="40000"/>
                    </a:prstClr>
                  </a:outerShdw>
                </a:effectLst>
              </a:rPr>
              <a:t>Options</a:t>
            </a:r>
            <a:endParaRPr lang="tr-TR" sz="7200" b="1" dirty="0">
              <a:ln w="12700">
                <a:solidFill>
                  <a:schemeClr val="accent3">
                    <a:lumMod val="50000"/>
                  </a:schemeClr>
                </a:solidFill>
                <a:prstDash val="solid"/>
              </a:ln>
              <a:solidFill>
                <a:schemeClr val="accent4">
                  <a:lumMod val="60000"/>
                  <a:lumOff val="40000"/>
                </a:schemeClr>
              </a:solidFill>
              <a:effectLst>
                <a:outerShdw blurRad="50800" dist="38100" dir="13500000" algn="br" rotWithShape="0">
                  <a:prstClr val="black">
                    <a:alpha val="40000"/>
                  </a:prstClr>
                </a:outerShdw>
              </a:effectLst>
            </a:endParaRPr>
          </a:p>
          <a:p>
            <a:pPr algn="ctr"/>
            <a:r>
              <a:rPr lang="tr-TR" sz="5400" b="1" dirty="0">
                <a:ln w="12700">
                  <a:solidFill>
                    <a:schemeClr val="accent3">
                      <a:lumMod val="50000"/>
                    </a:schemeClr>
                  </a:solidFill>
                  <a:prstDash val="solid"/>
                </a:ln>
                <a:solidFill>
                  <a:srgbClr val="00B0F0"/>
                </a:solidFill>
                <a:effectLst>
                  <a:outerShdw blurRad="50800" dist="38100" dir="13500000" algn="br" rotWithShape="0">
                    <a:prstClr val="black">
                      <a:alpha val="40000"/>
                    </a:prstClr>
                  </a:outerShdw>
                </a:effectLst>
              </a:rPr>
              <a:t>&amp;</a:t>
            </a:r>
          </a:p>
          <a:p>
            <a:pPr algn="ctr"/>
            <a:r>
              <a:rPr lang="tr-TR" sz="7200" b="1" dirty="0" err="1">
                <a:ln w="12700">
                  <a:solidFill>
                    <a:schemeClr val="accent3">
                      <a:lumMod val="50000"/>
                    </a:schemeClr>
                  </a:solidFill>
                  <a:prstDash val="solid"/>
                </a:ln>
                <a:solidFill>
                  <a:schemeClr val="bg1">
                    <a:lumMod val="65000"/>
                  </a:schemeClr>
                </a:solidFill>
                <a:effectLst>
                  <a:outerShdw blurRad="50800" dist="38100" dir="13500000" algn="br" rotWithShape="0">
                    <a:prstClr val="black">
                      <a:alpha val="40000"/>
                    </a:prstClr>
                  </a:outerShdw>
                </a:effectLst>
              </a:rPr>
              <a:t>Environments</a:t>
            </a:r>
            <a:endParaRPr lang="tr-TR" sz="7200" b="1" dirty="0">
              <a:ln w="12700">
                <a:solidFill>
                  <a:schemeClr val="accent3">
                    <a:lumMod val="50000"/>
                  </a:schemeClr>
                </a:solidFill>
                <a:prstDash val="solid"/>
              </a:ln>
              <a:solidFill>
                <a:schemeClr val="bg1">
                  <a:lumMod val="65000"/>
                </a:schemeClr>
              </a:solidFill>
              <a:effectLst>
                <a:outerShdw blurRad="50800" dist="38100" dir="13500000" algn="br" rotWithShape="0">
                  <a:prstClr val="black">
                    <a:alpha val="40000"/>
                  </a:prstClr>
                </a:outerShdw>
              </a:effectLst>
            </a:endParaRPr>
          </a:p>
        </p:txBody>
      </p:sp>
    </p:spTree>
    <p:extLst>
      <p:ext uri="{BB962C8B-B14F-4D97-AF65-F5344CB8AC3E}">
        <p14:creationId xmlns:p14="http://schemas.microsoft.com/office/powerpoint/2010/main" val="2222904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BE9FD4-EE7A-4191-992E-2D1E8EC36151}"/>
              </a:ext>
            </a:extLst>
          </p:cNvPr>
          <p:cNvSpPr>
            <a:spLocks noGrp="1"/>
          </p:cNvSpPr>
          <p:nvPr>
            <p:ph type="title"/>
          </p:nvPr>
        </p:nvSpPr>
        <p:spPr>
          <a:xfrm>
            <a:off x="555983" y="197301"/>
            <a:ext cx="8532178" cy="1507067"/>
          </a:xfrm>
        </p:spPr>
        <p:txBody>
          <a:bodyPr/>
          <a:lstStyle/>
          <a:p>
            <a:r>
              <a:rPr lang="tr-TR" dirty="0"/>
              <a:t>Yapılandırma Sağlayıcıları</a:t>
            </a:r>
          </a:p>
        </p:txBody>
      </p:sp>
      <p:sp>
        <p:nvSpPr>
          <p:cNvPr id="8" name="Metin kutusu 7">
            <a:extLst>
              <a:ext uri="{FF2B5EF4-FFF2-40B4-BE49-F238E27FC236}">
                <a16:creationId xmlns:a16="http://schemas.microsoft.com/office/drawing/2014/main" id="{493E0B1A-927C-4E0B-B103-CC9816CED32B}"/>
              </a:ext>
            </a:extLst>
          </p:cNvPr>
          <p:cNvSpPr txBox="1"/>
          <p:nvPr/>
        </p:nvSpPr>
        <p:spPr>
          <a:xfrm>
            <a:off x="4080159" y="2415481"/>
            <a:ext cx="7344816" cy="369332"/>
          </a:xfrm>
          <a:prstGeom prst="rect">
            <a:avLst/>
          </a:prstGeom>
          <a:noFill/>
        </p:spPr>
        <p:txBody>
          <a:bodyPr wrap="square">
            <a:spAutoFit/>
          </a:bodyPr>
          <a:lstStyle/>
          <a:p>
            <a:r>
              <a:rPr lang="tr-TR" sz="1800" b="0" i="0" dirty="0" err="1">
                <a:solidFill>
                  <a:srgbClr val="E3E3E3"/>
                </a:solidFill>
                <a:effectLst/>
                <a:latin typeface="SFMono-Regular"/>
              </a:rPr>
              <a:t>config.AddJsonFile</a:t>
            </a:r>
            <a:r>
              <a:rPr lang="tr-TR" sz="1800" b="0" i="0" dirty="0">
                <a:solidFill>
                  <a:srgbClr val="E3E3E3"/>
                </a:solidFill>
                <a:effectLst/>
                <a:latin typeface="SFMono-Regular"/>
              </a:rPr>
              <a:t>(</a:t>
            </a:r>
            <a:r>
              <a:rPr lang="tr-TR" sz="1800" b="0" i="0" dirty="0">
                <a:solidFill>
                  <a:srgbClr val="CE9178"/>
                </a:solidFill>
                <a:effectLst/>
                <a:latin typeface="SFMono-Regular"/>
              </a:rPr>
              <a:t>"</a:t>
            </a:r>
            <a:r>
              <a:rPr lang="tr-TR" sz="1800" b="0" i="0" dirty="0" err="1">
                <a:solidFill>
                  <a:srgbClr val="CE9178"/>
                </a:solidFill>
                <a:effectLst/>
                <a:latin typeface="SFMono-Regular"/>
              </a:rPr>
              <a:t>MyConfig.json</a:t>
            </a:r>
            <a:r>
              <a:rPr lang="tr-TR" sz="1800" b="0" i="0" dirty="0">
                <a:solidFill>
                  <a:srgbClr val="CE9178"/>
                </a:solidFill>
                <a:effectLst/>
                <a:latin typeface="SFMono-Regular"/>
              </a:rPr>
              <a:t>"</a:t>
            </a:r>
            <a:r>
              <a:rPr lang="tr-TR" sz="1800" b="0" i="0" dirty="0">
                <a:solidFill>
                  <a:srgbClr val="E3E3E3"/>
                </a:solidFill>
                <a:effectLst/>
                <a:latin typeface="SFMono-Regular"/>
              </a:rPr>
              <a:t>, </a:t>
            </a:r>
            <a:r>
              <a:rPr lang="tr-TR" sz="1800" b="0" i="0" dirty="0" err="1">
                <a:solidFill>
                  <a:srgbClr val="E3E3E3"/>
                </a:solidFill>
                <a:effectLst/>
                <a:latin typeface="SFMono-Regular"/>
              </a:rPr>
              <a:t>optional</a:t>
            </a:r>
            <a:r>
              <a:rPr lang="tr-TR" sz="1800" b="0" i="0" dirty="0">
                <a:solidFill>
                  <a:srgbClr val="E3E3E3"/>
                </a:solidFill>
                <a:effectLst/>
                <a:latin typeface="SFMono-Regular"/>
              </a:rPr>
              <a:t>: </a:t>
            </a:r>
            <a:r>
              <a:rPr lang="tr-TR" sz="1800" b="0" i="0" dirty="0" err="1">
                <a:solidFill>
                  <a:srgbClr val="569CD6"/>
                </a:solidFill>
                <a:effectLst/>
                <a:latin typeface="SFMono-Regular"/>
              </a:rPr>
              <a:t>true</a:t>
            </a:r>
            <a:r>
              <a:rPr lang="tr-TR" sz="1800" b="0" i="0" dirty="0">
                <a:solidFill>
                  <a:srgbClr val="E3E3E3"/>
                </a:solidFill>
                <a:effectLst/>
                <a:latin typeface="SFMono-Regular"/>
              </a:rPr>
              <a:t>, </a:t>
            </a:r>
            <a:r>
              <a:rPr lang="tr-TR" sz="1800" b="0" i="0" dirty="0" err="1">
                <a:solidFill>
                  <a:srgbClr val="E3E3E3"/>
                </a:solidFill>
                <a:effectLst/>
                <a:latin typeface="SFMono-Regular"/>
              </a:rPr>
              <a:t>reloadOnChange</a:t>
            </a:r>
            <a:r>
              <a:rPr lang="tr-TR" sz="1800" b="0" i="0" dirty="0">
                <a:solidFill>
                  <a:srgbClr val="E3E3E3"/>
                </a:solidFill>
                <a:effectLst/>
                <a:latin typeface="SFMono-Regular"/>
              </a:rPr>
              <a:t>: </a:t>
            </a:r>
            <a:r>
              <a:rPr lang="tr-TR" sz="1800" b="0" i="0" dirty="0" err="1">
                <a:solidFill>
                  <a:srgbClr val="569CD6"/>
                </a:solidFill>
                <a:effectLst/>
                <a:latin typeface="SFMono-Regular"/>
              </a:rPr>
              <a:t>true</a:t>
            </a:r>
            <a:r>
              <a:rPr lang="tr-TR" sz="1800" b="0" i="0" dirty="0">
                <a:solidFill>
                  <a:srgbClr val="E3E3E3"/>
                </a:solidFill>
                <a:effectLst/>
                <a:latin typeface="SFMono-Regular"/>
              </a:rPr>
              <a:t>);</a:t>
            </a:r>
            <a:endParaRPr lang="tr-TR" sz="1800" dirty="0"/>
          </a:p>
        </p:txBody>
      </p:sp>
      <p:sp>
        <p:nvSpPr>
          <p:cNvPr id="12" name="Metin kutusu 11">
            <a:extLst>
              <a:ext uri="{FF2B5EF4-FFF2-40B4-BE49-F238E27FC236}">
                <a16:creationId xmlns:a16="http://schemas.microsoft.com/office/drawing/2014/main" id="{EF18589A-872F-4BAD-B933-FD3660647DD3}"/>
              </a:ext>
            </a:extLst>
          </p:cNvPr>
          <p:cNvSpPr txBox="1"/>
          <p:nvPr/>
        </p:nvSpPr>
        <p:spPr>
          <a:xfrm>
            <a:off x="549796" y="2405863"/>
            <a:ext cx="3525048" cy="400110"/>
          </a:xfrm>
          <a:prstGeom prst="rect">
            <a:avLst/>
          </a:prstGeom>
          <a:noFill/>
        </p:spPr>
        <p:txBody>
          <a:bodyPr wrap="square">
            <a:spAutoFit/>
          </a:bodyPr>
          <a:lstStyle/>
          <a:p>
            <a:r>
              <a:rPr lang="tr-TR" sz="2000" dirty="0"/>
              <a:t>JSON yapılandırma sağlayıcısı</a:t>
            </a:r>
          </a:p>
        </p:txBody>
      </p:sp>
      <p:sp>
        <p:nvSpPr>
          <p:cNvPr id="14" name="Metin kutusu 13">
            <a:extLst>
              <a:ext uri="{FF2B5EF4-FFF2-40B4-BE49-F238E27FC236}">
                <a16:creationId xmlns:a16="http://schemas.microsoft.com/office/drawing/2014/main" id="{DE8B8166-0C6D-42D6-B939-102C21DF6517}"/>
              </a:ext>
            </a:extLst>
          </p:cNvPr>
          <p:cNvSpPr txBox="1"/>
          <p:nvPr/>
        </p:nvSpPr>
        <p:spPr>
          <a:xfrm>
            <a:off x="4074844" y="2967335"/>
            <a:ext cx="7344816" cy="923330"/>
          </a:xfrm>
          <a:prstGeom prst="rect">
            <a:avLst/>
          </a:prstGeom>
          <a:noFill/>
        </p:spPr>
        <p:txBody>
          <a:bodyPr wrap="square">
            <a:spAutoFit/>
          </a:bodyPr>
          <a:lstStyle/>
          <a:p>
            <a:r>
              <a:rPr lang="tr-TR" sz="1800" b="0" i="0" dirty="0" err="1">
                <a:solidFill>
                  <a:srgbClr val="E3E3E3"/>
                </a:solidFill>
                <a:effectLst/>
                <a:latin typeface="SFMono-Regular"/>
              </a:rPr>
              <a:t>config.AddIniFile</a:t>
            </a:r>
            <a:r>
              <a:rPr lang="tr-TR" sz="1800" b="0" i="0" dirty="0">
                <a:solidFill>
                  <a:srgbClr val="E3E3E3"/>
                </a:solidFill>
                <a:effectLst/>
                <a:latin typeface="SFMono-Regular"/>
              </a:rPr>
              <a:t>(</a:t>
            </a:r>
            <a:r>
              <a:rPr lang="tr-TR" sz="1800" b="0" i="0" dirty="0">
                <a:solidFill>
                  <a:srgbClr val="CE9178"/>
                </a:solidFill>
                <a:effectLst/>
                <a:latin typeface="SFMono-Regular"/>
              </a:rPr>
              <a:t>"MyIniConfig.ini"</a:t>
            </a:r>
            <a:r>
              <a:rPr lang="tr-TR" sz="1800" b="0" i="0" dirty="0">
                <a:solidFill>
                  <a:srgbClr val="E3E3E3"/>
                </a:solidFill>
                <a:effectLst/>
                <a:latin typeface="SFMono-Regular"/>
              </a:rPr>
              <a:t>, </a:t>
            </a:r>
            <a:r>
              <a:rPr lang="tr-TR" sz="1800" b="0" i="0" dirty="0" err="1">
                <a:solidFill>
                  <a:srgbClr val="E3E3E3"/>
                </a:solidFill>
                <a:effectLst/>
                <a:latin typeface="SFMono-Regular"/>
              </a:rPr>
              <a:t>optional</a:t>
            </a:r>
            <a:r>
              <a:rPr lang="tr-TR" sz="1800" b="0" i="0" dirty="0">
                <a:solidFill>
                  <a:srgbClr val="E3E3E3"/>
                </a:solidFill>
                <a:effectLst/>
                <a:latin typeface="SFMono-Regular"/>
              </a:rPr>
              <a:t>: </a:t>
            </a:r>
            <a:r>
              <a:rPr lang="tr-TR" sz="1800" b="0" i="0" dirty="0" err="1">
                <a:solidFill>
                  <a:srgbClr val="569CD6"/>
                </a:solidFill>
                <a:effectLst/>
                <a:latin typeface="SFMono-Regular"/>
              </a:rPr>
              <a:t>true</a:t>
            </a:r>
            <a:r>
              <a:rPr lang="tr-TR" sz="1800" b="0" i="0" dirty="0">
                <a:solidFill>
                  <a:srgbClr val="E3E3E3"/>
                </a:solidFill>
                <a:effectLst/>
                <a:latin typeface="SFMono-Regular"/>
              </a:rPr>
              <a:t>, </a:t>
            </a:r>
            <a:r>
              <a:rPr lang="tr-TR" sz="1800" b="0" i="0" dirty="0" err="1">
                <a:solidFill>
                  <a:srgbClr val="E3E3E3"/>
                </a:solidFill>
                <a:effectLst/>
                <a:latin typeface="SFMono-Regular"/>
              </a:rPr>
              <a:t>reloadOnChange</a:t>
            </a:r>
            <a:r>
              <a:rPr lang="tr-TR" sz="1800" b="0" i="0" dirty="0">
                <a:solidFill>
                  <a:srgbClr val="E3E3E3"/>
                </a:solidFill>
                <a:effectLst/>
                <a:latin typeface="SFMono-Regular"/>
              </a:rPr>
              <a:t>: </a:t>
            </a:r>
            <a:r>
              <a:rPr lang="tr-TR" sz="1800" b="0" i="0" dirty="0" err="1">
                <a:solidFill>
                  <a:srgbClr val="569CD6"/>
                </a:solidFill>
                <a:effectLst/>
                <a:latin typeface="SFMono-Regular"/>
              </a:rPr>
              <a:t>true</a:t>
            </a:r>
            <a:r>
              <a:rPr lang="tr-TR" sz="1800" b="0" i="0" dirty="0">
                <a:solidFill>
                  <a:srgbClr val="E3E3E3"/>
                </a:solidFill>
                <a:effectLst/>
                <a:latin typeface="SFMono-Regular"/>
              </a:rPr>
              <a:t>) .</a:t>
            </a:r>
            <a:r>
              <a:rPr lang="tr-TR" sz="1800" b="0" i="0" dirty="0" err="1">
                <a:solidFill>
                  <a:srgbClr val="E3E3E3"/>
                </a:solidFill>
                <a:effectLst/>
                <a:latin typeface="SFMono-Regular"/>
              </a:rPr>
              <a:t>AddIniFile</a:t>
            </a:r>
            <a:r>
              <a:rPr lang="tr-TR" sz="1800" b="0" i="0" dirty="0">
                <a:solidFill>
                  <a:srgbClr val="E3E3E3"/>
                </a:solidFill>
                <a:effectLst/>
                <a:latin typeface="SFMono-Regular"/>
              </a:rPr>
              <a:t>(</a:t>
            </a:r>
            <a:r>
              <a:rPr lang="tr-TR" sz="1800" b="0" i="0" dirty="0">
                <a:solidFill>
                  <a:srgbClr val="CE9178"/>
                </a:solidFill>
                <a:effectLst/>
                <a:latin typeface="SFMono-Regular"/>
              </a:rPr>
              <a:t>$"</a:t>
            </a:r>
            <a:r>
              <a:rPr lang="tr-TR" sz="1800" b="0" i="0" dirty="0" err="1">
                <a:solidFill>
                  <a:srgbClr val="CE9178"/>
                </a:solidFill>
                <a:effectLst/>
                <a:latin typeface="SFMono-Regular"/>
              </a:rPr>
              <a:t>MyIniConfig</a:t>
            </a:r>
            <a:r>
              <a:rPr lang="tr-TR" sz="1800" b="0" i="0" dirty="0">
                <a:solidFill>
                  <a:srgbClr val="CE9178"/>
                </a:solidFill>
                <a:effectLst/>
                <a:latin typeface="SFMono-Regular"/>
              </a:rPr>
              <a:t>.{</a:t>
            </a:r>
            <a:r>
              <a:rPr lang="tr-TR" sz="1800" b="0" i="0" dirty="0" err="1">
                <a:solidFill>
                  <a:srgbClr val="CE9178"/>
                </a:solidFill>
                <a:effectLst/>
                <a:latin typeface="SFMono-Regular"/>
              </a:rPr>
              <a:t>env.EnvironmentName</a:t>
            </a:r>
            <a:r>
              <a:rPr lang="tr-TR" sz="1800" b="0" i="0" dirty="0">
                <a:solidFill>
                  <a:srgbClr val="CE9178"/>
                </a:solidFill>
                <a:effectLst/>
                <a:latin typeface="SFMono-Regular"/>
              </a:rPr>
              <a:t>}.ini"</a:t>
            </a:r>
            <a:r>
              <a:rPr lang="tr-TR" sz="1800" b="0" i="0" dirty="0">
                <a:solidFill>
                  <a:srgbClr val="E3E3E3"/>
                </a:solidFill>
                <a:effectLst/>
                <a:latin typeface="SFMono-Regular"/>
              </a:rPr>
              <a:t>, </a:t>
            </a:r>
            <a:r>
              <a:rPr lang="tr-TR" sz="1800" b="0" i="0" dirty="0" err="1">
                <a:solidFill>
                  <a:srgbClr val="E3E3E3"/>
                </a:solidFill>
                <a:effectLst/>
                <a:latin typeface="SFMono-Regular"/>
              </a:rPr>
              <a:t>optional</a:t>
            </a:r>
            <a:r>
              <a:rPr lang="tr-TR" sz="1800" b="0" i="0" dirty="0">
                <a:solidFill>
                  <a:srgbClr val="E3E3E3"/>
                </a:solidFill>
                <a:effectLst/>
                <a:latin typeface="SFMono-Regular"/>
              </a:rPr>
              <a:t>: </a:t>
            </a:r>
            <a:r>
              <a:rPr lang="tr-TR" sz="1800" b="0" i="0" dirty="0" err="1">
                <a:solidFill>
                  <a:srgbClr val="569CD6"/>
                </a:solidFill>
                <a:effectLst/>
                <a:latin typeface="SFMono-Regular"/>
              </a:rPr>
              <a:t>true</a:t>
            </a:r>
            <a:r>
              <a:rPr lang="tr-TR" sz="1800" b="0" i="0" dirty="0">
                <a:solidFill>
                  <a:srgbClr val="E3E3E3"/>
                </a:solidFill>
                <a:effectLst/>
                <a:latin typeface="SFMono-Regular"/>
              </a:rPr>
              <a:t>, </a:t>
            </a:r>
            <a:r>
              <a:rPr lang="tr-TR" sz="1800" b="0" i="0" dirty="0" err="1">
                <a:solidFill>
                  <a:srgbClr val="E3E3E3"/>
                </a:solidFill>
                <a:effectLst/>
                <a:latin typeface="SFMono-Regular"/>
              </a:rPr>
              <a:t>reloadOnChange</a:t>
            </a:r>
            <a:r>
              <a:rPr lang="tr-TR" sz="1800" b="0" i="0" dirty="0">
                <a:solidFill>
                  <a:srgbClr val="E3E3E3"/>
                </a:solidFill>
                <a:effectLst/>
                <a:latin typeface="SFMono-Regular"/>
              </a:rPr>
              <a:t>: </a:t>
            </a:r>
            <a:r>
              <a:rPr lang="tr-TR" sz="1800" b="0" i="0" dirty="0" err="1">
                <a:solidFill>
                  <a:srgbClr val="569CD6"/>
                </a:solidFill>
                <a:effectLst/>
                <a:latin typeface="SFMono-Regular"/>
              </a:rPr>
              <a:t>true</a:t>
            </a:r>
            <a:r>
              <a:rPr lang="tr-TR" sz="1800" b="0" i="0" dirty="0">
                <a:solidFill>
                  <a:srgbClr val="E3E3E3"/>
                </a:solidFill>
                <a:effectLst/>
                <a:latin typeface="SFMono-Regular"/>
              </a:rPr>
              <a:t>);</a:t>
            </a:r>
            <a:endParaRPr lang="tr-TR" sz="1800" dirty="0"/>
          </a:p>
        </p:txBody>
      </p:sp>
    </p:spTree>
    <p:extLst>
      <p:ext uri="{BB962C8B-B14F-4D97-AF65-F5344CB8AC3E}">
        <p14:creationId xmlns:p14="http://schemas.microsoft.com/office/powerpoint/2010/main" val="3631909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1BACBF-63C9-43CC-9108-B7E8630ACD22}"/>
              </a:ext>
            </a:extLst>
          </p:cNvPr>
          <p:cNvSpPr>
            <a:spLocks noGrp="1"/>
          </p:cNvSpPr>
          <p:nvPr>
            <p:ph type="title"/>
          </p:nvPr>
        </p:nvSpPr>
        <p:spPr/>
        <p:txBody>
          <a:bodyPr/>
          <a:lstStyle/>
          <a:p>
            <a:r>
              <a:rPr lang="tr-TR" dirty="0"/>
              <a:t>Notlar</a:t>
            </a:r>
          </a:p>
        </p:txBody>
      </p:sp>
      <p:sp>
        <p:nvSpPr>
          <p:cNvPr id="3" name="İçerik Yer Tutucusu 2">
            <a:extLst>
              <a:ext uri="{FF2B5EF4-FFF2-40B4-BE49-F238E27FC236}">
                <a16:creationId xmlns:a16="http://schemas.microsoft.com/office/drawing/2014/main" id="{2798DBB8-2770-45DE-BF69-1B2E2B33DF4C}"/>
              </a:ext>
            </a:extLst>
          </p:cNvPr>
          <p:cNvSpPr>
            <a:spLocks noGrp="1"/>
          </p:cNvSpPr>
          <p:nvPr>
            <p:ph idx="1"/>
          </p:nvPr>
        </p:nvSpPr>
        <p:spPr/>
        <p:txBody>
          <a:bodyPr/>
          <a:lstStyle/>
          <a:p>
            <a:r>
              <a:rPr lang="tr-TR" sz="1800" dirty="0">
                <a:solidFill>
                  <a:srgbClr val="000000"/>
                </a:solidFill>
                <a:latin typeface="Consolas" panose="020B0609020204030204" pitchFamily="49" charset="0"/>
              </a:rPr>
              <a:t>Database-First </a:t>
            </a:r>
            <a:r>
              <a:rPr lang="tr-TR" sz="1800" dirty="0" err="1">
                <a:solidFill>
                  <a:srgbClr val="000000"/>
                </a:solidFill>
                <a:latin typeface="Consolas" panose="020B0609020204030204" pitchFamily="49" charset="0"/>
              </a:rPr>
              <a:t>yakılışımını</a:t>
            </a:r>
            <a:r>
              <a:rPr lang="tr-TR" sz="1800" dirty="0">
                <a:solidFill>
                  <a:srgbClr val="000000"/>
                </a:solidFill>
                <a:latin typeface="Consolas" panose="020B0609020204030204" pitchFamily="49" charset="0"/>
              </a:rPr>
              <a:t> kolayca cli ile yapmak için cli kodu</a:t>
            </a:r>
          </a:p>
          <a:p>
            <a:r>
              <a:rPr lang="tr-TR" sz="1800" dirty="0" err="1">
                <a:solidFill>
                  <a:srgbClr val="000000"/>
                </a:solidFill>
                <a:latin typeface="Consolas" panose="020B0609020204030204" pitchFamily="49" charset="0"/>
              </a:rPr>
              <a:t>Scaffold-DbContext</a:t>
            </a:r>
            <a:r>
              <a:rPr lang="tr-TR" sz="1800" dirty="0">
                <a:solidFill>
                  <a:srgbClr val="000000"/>
                </a:solidFill>
                <a:latin typeface="Consolas" panose="020B0609020204030204" pitchFamily="49" charset="0"/>
              </a:rPr>
              <a:t> "Server=.\</a:t>
            </a:r>
            <a:r>
              <a:rPr lang="tr-TR" sz="1800" dirty="0" err="1">
                <a:solidFill>
                  <a:srgbClr val="000000"/>
                </a:solidFill>
                <a:latin typeface="Consolas" panose="020B0609020204030204" pitchFamily="49" charset="0"/>
              </a:rPr>
              <a:t>SQLEXPRESS;Database</a:t>
            </a:r>
            <a:r>
              <a:rPr lang="tr-TR" sz="1800" dirty="0">
                <a:solidFill>
                  <a:srgbClr val="000000"/>
                </a:solidFill>
                <a:latin typeface="Consolas" panose="020B0609020204030204" pitchFamily="49" charset="0"/>
              </a:rPr>
              <a:t>=AdventureWorks2017;Trusted_Connection=True;" </a:t>
            </a:r>
            <a:r>
              <a:rPr lang="tr-TR" sz="1800" dirty="0" err="1">
                <a:solidFill>
                  <a:srgbClr val="000000"/>
                </a:solidFill>
                <a:latin typeface="Consolas" panose="020B0609020204030204" pitchFamily="49" charset="0"/>
              </a:rPr>
              <a:t>Microsoft.EntityFrameworkCore.SqlServer</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OutputDir</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Models</a:t>
            </a:r>
            <a:endParaRPr lang="tr-TR" dirty="0"/>
          </a:p>
        </p:txBody>
      </p:sp>
    </p:spTree>
    <p:extLst>
      <p:ext uri="{BB962C8B-B14F-4D97-AF65-F5344CB8AC3E}">
        <p14:creationId xmlns:p14="http://schemas.microsoft.com/office/powerpoint/2010/main" val="394031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BDC203-DF56-4779-9271-990751547DC8}"/>
              </a:ext>
            </a:extLst>
          </p:cNvPr>
          <p:cNvSpPr>
            <a:spLocks noGrp="1"/>
          </p:cNvSpPr>
          <p:nvPr>
            <p:ph type="title"/>
          </p:nvPr>
        </p:nvSpPr>
        <p:spPr/>
        <p:txBody>
          <a:bodyPr/>
          <a:lstStyle/>
          <a:p>
            <a:r>
              <a:rPr lang="tr-TR" dirty="0"/>
              <a:t>WEB API </a:t>
            </a:r>
            <a:r>
              <a:rPr lang="tr-TR" dirty="0" err="1"/>
              <a:t>Xunit</a:t>
            </a:r>
            <a:r>
              <a:rPr lang="tr-TR" dirty="0"/>
              <a:t> Test</a:t>
            </a:r>
          </a:p>
        </p:txBody>
      </p:sp>
      <p:sp>
        <p:nvSpPr>
          <p:cNvPr id="5" name="Metin kutusu 4">
            <a:extLst>
              <a:ext uri="{FF2B5EF4-FFF2-40B4-BE49-F238E27FC236}">
                <a16:creationId xmlns:a16="http://schemas.microsoft.com/office/drawing/2014/main" id="{4A258357-A71B-4D84-BBFF-9D6EE2EC2387}"/>
              </a:ext>
            </a:extLst>
          </p:cNvPr>
          <p:cNvSpPr txBox="1"/>
          <p:nvPr/>
        </p:nvSpPr>
        <p:spPr>
          <a:xfrm>
            <a:off x="384624" y="1447800"/>
            <a:ext cx="11419576" cy="4801314"/>
          </a:xfrm>
          <a:prstGeom prst="rect">
            <a:avLst/>
          </a:prstGeom>
          <a:noFill/>
        </p:spPr>
        <p:txBody>
          <a:bodyPr wrap="square">
            <a:spAutoFit/>
          </a:bodyPr>
          <a:lstStyle/>
          <a:p>
            <a:r>
              <a:rPr lang="tr-TR" sz="1800" dirty="0">
                <a:solidFill>
                  <a:srgbClr val="0000FF"/>
                </a:solidFill>
                <a:latin typeface="Consolas" panose="020B0609020204030204" pitchFamily="49" charset="0"/>
              </a:rPr>
              <a:t>        </a:t>
            </a:r>
            <a:r>
              <a:rPr lang="tr-TR" sz="1800" dirty="0" err="1">
                <a:solidFill>
                  <a:srgbClr val="0000FF"/>
                </a:solidFill>
                <a:latin typeface="Consolas" panose="020B0609020204030204" pitchFamily="49" charset="0"/>
              </a:rPr>
              <a:t>private</a:t>
            </a:r>
            <a:r>
              <a:rPr lang="tr-TR" sz="1800" dirty="0">
                <a:solidFill>
                  <a:srgbClr val="000000"/>
                </a:solidFill>
                <a:latin typeface="Consolas" panose="020B0609020204030204" pitchFamily="49" charset="0"/>
              </a:rPr>
              <a:t> </a:t>
            </a:r>
            <a:r>
              <a:rPr lang="tr-TR" sz="1800" dirty="0" err="1">
                <a:solidFill>
                  <a:srgbClr val="0000FF"/>
                </a:solidFill>
                <a:latin typeface="Consolas" panose="020B0609020204030204" pitchFamily="49" charset="0"/>
              </a:rPr>
              <a:t>readonly</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HttpClient</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client</a:t>
            </a:r>
            <a:r>
              <a:rPr lang="tr-TR"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r>
              <a:rPr lang="tr-TR" sz="1800" dirty="0" err="1">
                <a:solidFill>
                  <a:srgbClr val="0000FF"/>
                </a:solidFill>
                <a:latin typeface="Consolas" panose="020B0609020204030204" pitchFamily="49" charset="0"/>
              </a:rPr>
              <a:t>private</a:t>
            </a:r>
            <a:r>
              <a:rPr lang="tr-TR" sz="1800" dirty="0">
                <a:solidFill>
                  <a:srgbClr val="000000"/>
                </a:solidFill>
                <a:latin typeface="Consolas" panose="020B0609020204030204" pitchFamily="49" charset="0"/>
              </a:rPr>
              <a:t> </a:t>
            </a:r>
            <a:r>
              <a:rPr lang="tr-TR" sz="1800" dirty="0" err="1">
                <a:solidFill>
                  <a:srgbClr val="0000FF"/>
                </a:solidFill>
                <a:latin typeface="Consolas" panose="020B0609020204030204" pitchFamily="49" charset="0"/>
              </a:rPr>
              <a:t>readonly</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TestServer</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testServer</a:t>
            </a:r>
            <a:r>
              <a:rPr lang="tr-TR"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r>
              <a:rPr lang="tr-TR" sz="1800" dirty="0" err="1">
                <a:solidFill>
                  <a:srgbClr val="0000FF"/>
                </a:solidFill>
                <a:latin typeface="Consolas" panose="020B0609020204030204" pitchFamily="49" charset="0"/>
              </a:rPr>
              <a:t>public</a:t>
            </a:r>
            <a:r>
              <a:rPr lang="tr-TR" sz="1800" dirty="0">
                <a:solidFill>
                  <a:srgbClr val="000000"/>
                </a:solidFill>
                <a:latin typeface="Consolas" panose="020B0609020204030204" pitchFamily="49" charset="0"/>
              </a:rPr>
              <a:t> </a:t>
            </a:r>
            <a:r>
              <a:rPr lang="tr-TR" sz="1800" dirty="0" err="1">
                <a:solidFill>
                  <a:srgbClr val="2B91AF"/>
                </a:solidFill>
                <a:latin typeface="Consolas" panose="020B0609020204030204" pitchFamily="49" charset="0"/>
              </a:rPr>
              <a:t>CompaniesApiTest</a:t>
            </a:r>
            <a:r>
              <a:rPr lang="tr-TR"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testServer</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TestServer</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WebHostBuilder</a:t>
            </a:r>
            <a:r>
              <a:rPr lang="en-US"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UseStartup</a:t>
            </a:r>
            <a:r>
              <a:rPr lang="tr-TR" sz="1800" dirty="0">
                <a:solidFill>
                  <a:srgbClr val="000000"/>
                </a:solidFill>
                <a:latin typeface="Consolas" panose="020B0609020204030204" pitchFamily="49" charset="0"/>
              </a:rPr>
              <a:t>&lt;</a:t>
            </a:r>
            <a:r>
              <a:rPr lang="tr-TR" sz="1800" dirty="0" err="1">
                <a:solidFill>
                  <a:srgbClr val="000000"/>
                </a:solidFill>
                <a:latin typeface="Consolas" panose="020B0609020204030204" pitchFamily="49" charset="0"/>
              </a:rPr>
              <a:t>Startup</a:t>
            </a:r>
            <a:r>
              <a:rPr lang="tr-TR" sz="1800" dirty="0">
                <a:solidFill>
                  <a:srgbClr val="000000"/>
                </a:solidFill>
                <a:latin typeface="Consolas" panose="020B0609020204030204" pitchFamily="49" charset="0"/>
              </a:rPr>
              <a:t>&gt;());</a:t>
            </a:r>
          </a:p>
          <a:p>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client</a:t>
            </a:r>
            <a:r>
              <a:rPr lang="tr-TR" sz="1800" dirty="0">
                <a:solidFill>
                  <a:srgbClr val="000000"/>
                </a:solidFill>
                <a:latin typeface="Consolas" panose="020B0609020204030204" pitchFamily="49" charset="0"/>
              </a:rPr>
              <a:t> = </a:t>
            </a:r>
            <a:r>
              <a:rPr lang="tr-TR" sz="1800" dirty="0" err="1">
                <a:solidFill>
                  <a:srgbClr val="000000"/>
                </a:solidFill>
                <a:latin typeface="Consolas" panose="020B0609020204030204" pitchFamily="49" charset="0"/>
              </a:rPr>
              <a:t>testServer.CreateClient</a:t>
            </a:r>
            <a:r>
              <a:rPr lang="tr-TR"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p>
          <a:p>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Theory</a:t>
            </a:r>
            <a:r>
              <a:rPr lang="tr-TR"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InlineData</a:t>
            </a:r>
            <a:r>
              <a:rPr lang="tr-TR" sz="1800" dirty="0">
                <a:solidFill>
                  <a:srgbClr val="000000"/>
                </a:solidFill>
                <a:latin typeface="Consolas" panose="020B0609020204030204" pitchFamily="49" charset="0"/>
              </a:rPr>
              <a:t>(</a:t>
            </a:r>
            <a:r>
              <a:rPr lang="tr-TR" sz="1800" dirty="0">
                <a:solidFill>
                  <a:srgbClr val="A31515"/>
                </a:solidFill>
                <a:latin typeface="Consolas" panose="020B0609020204030204" pitchFamily="49" charset="0"/>
              </a:rPr>
              <a:t>"</a:t>
            </a:r>
            <a:r>
              <a:rPr lang="tr-TR" sz="1800" dirty="0" err="1">
                <a:solidFill>
                  <a:srgbClr val="A31515"/>
                </a:solidFill>
                <a:latin typeface="Consolas" panose="020B0609020204030204" pitchFamily="49" charset="0"/>
              </a:rPr>
              <a:t>Get</a:t>
            </a:r>
            <a:r>
              <a:rPr lang="tr-TR" sz="1800" dirty="0">
                <a:solidFill>
                  <a:srgbClr val="A31515"/>
                </a:solidFill>
                <a:latin typeface="Consolas" panose="020B0609020204030204" pitchFamily="49" charset="0"/>
              </a:rPr>
              <a:t>"</a:t>
            </a:r>
            <a:r>
              <a:rPr lang="tr-TR"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async</a:t>
            </a:r>
            <a:r>
              <a:rPr lang="en-US" sz="1800" dirty="0">
                <a:solidFill>
                  <a:srgbClr val="000000"/>
                </a:solidFill>
                <a:latin typeface="Consolas" panose="020B0609020204030204" pitchFamily="49" charset="0"/>
              </a:rPr>
              <a:t> Task </a:t>
            </a:r>
            <a:r>
              <a:rPr lang="en-US" sz="1800" dirty="0" err="1">
                <a:solidFill>
                  <a:srgbClr val="000000"/>
                </a:solidFill>
                <a:latin typeface="Consolas" panose="020B0609020204030204" pitchFamily="49" charset="0"/>
              </a:rPr>
              <a:t>CompaniesList</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method)</a:t>
            </a:r>
          </a:p>
          <a:p>
            <a:r>
              <a:rPr lang="tr-TR"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a:t>
            </a:r>
            <a:r>
              <a:rPr lang="en-US" sz="1800" dirty="0">
                <a:solidFill>
                  <a:srgbClr val="000000"/>
                </a:solidFill>
                <a:latin typeface="Consolas" panose="020B0609020204030204" pitchFamily="49" charset="0"/>
              </a:rPr>
              <a:t> request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HttpRequestMessage</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HttpMethod</a:t>
            </a:r>
            <a:r>
              <a:rPr lang="en-US" sz="1800" dirty="0">
                <a:solidFill>
                  <a:srgbClr val="000000"/>
                </a:solidFill>
                <a:latin typeface="Consolas" panose="020B0609020204030204" pitchFamily="49" charset="0"/>
              </a:rPr>
              <a:t>(method), </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api</a:t>
            </a:r>
            <a:r>
              <a:rPr lang="en-US" sz="1800" dirty="0">
                <a:solidFill>
                  <a:srgbClr val="A31515"/>
                </a:solidFill>
                <a:latin typeface="Consolas" panose="020B0609020204030204" pitchFamily="49" charset="0"/>
              </a:rPr>
              <a:t>/Company"</a:t>
            </a:r>
            <a:r>
              <a:rPr lang="en-US" sz="1800" dirty="0">
                <a:solidFill>
                  <a:srgbClr val="000000"/>
                </a:solidFill>
                <a:latin typeface="Consolas" panose="020B0609020204030204" pitchFamily="49" charset="0"/>
              </a:rPr>
              <a:t>);</a:t>
            </a:r>
          </a:p>
          <a:p>
            <a:r>
              <a:rPr lang="tr-TR" sz="1800" dirty="0">
                <a:solidFill>
                  <a:srgbClr val="0000FF"/>
                </a:solidFill>
                <a:latin typeface="Consolas" panose="020B0609020204030204" pitchFamily="49" charset="0"/>
              </a:rPr>
              <a:t>	  var</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response</a:t>
            </a:r>
            <a:r>
              <a:rPr lang="tr-TR" sz="1800" dirty="0">
                <a:solidFill>
                  <a:srgbClr val="000000"/>
                </a:solidFill>
                <a:latin typeface="Consolas" panose="020B0609020204030204" pitchFamily="49" charset="0"/>
              </a:rPr>
              <a:t> = </a:t>
            </a:r>
            <a:r>
              <a:rPr lang="tr-TR" sz="1800" dirty="0" err="1">
                <a:solidFill>
                  <a:srgbClr val="0000FF"/>
                </a:solidFill>
                <a:latin typeface="Consolas" panose="020B0609020204030204" pitchFamily="49" charset="0"/>
              </a:rPr>
              <a:t>await</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client.SendAsync</a:t>
            </a:r>
            <a:r>
              <a:rPr lang="tr-TR" sz="1800" dirty="0">
                <a:solidFill>
                  <a:srgbClr val="000000"/>
                </a:solidFill>
                <a:latin typeface="Consolas" panose="020B0609020204030204" pitchFamily="49" charset="0"/>
              </a:rPr>
              <a:t>(</a:t>
            </a:r>
            <a:r>
              <a:rPr lang="tr-TR" sz="1800" dirty="0" err="1">
                <a:solidFill>
                  <a:srgbClr val="000000"/>
                </a:solidFill>
                <a:latin typeface="Consolas" panose="020B0609020204030204" pitchFamily="49" charset="0"/>
              </a:rPr>
              <a:t>request</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response.EnsureSuccessStatusCode</a:t>
            </a:r>
            <a:r>
              <a:rPr lang="tr-TR"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Assert.Equal</a:t>
            </a:r>
            <a:r>
              <a:rPr lang="tr-TR" sz="1800" dirty="0">
                <a:solidFill>
                  <a:srgbClr val="000000"/>
                </a:solidFill>
                <a:latin typeface="Consolas" panose="020B0609020204030204" pitchFamily="49" charset="0"/>
              </a:rPr>
              <a:t>(</a:t>
            </a:r>
            <a:r>
              <a:rPr lang="tr-TR" sz="1800" dirty="0" err="1">
                <a:solidFill>
                  <a:srgbClr val="000000"/>
                </a:solidFill>
                <a:latin typeface="Consolas" panose="020B0609020204030204" pitchFamily="49" charset="0"/>
              </a:rPr>
              <a:t>HttpStatusCode.OK</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response.StatusCode</a:t>
            </a:r>
            <a:r>
              <a:rPr lang="tr-TR" sz="1800" dirty="0">
                <a:solidFill>
                  <a:srgbClr val="000000"/>
                </a:solidFill>
                <a:latin typeface="Consolas" panose="020B0609020204030204" pitchFamily="49" charset="0"/>
              </a:rPr>
              <a:t>);</a:t>
            </a:r>
          </a:p>
          <a:p>
            <a:r>
              <a:rPr lang="tr-TR" sz="1800" dirty="0">
                <a:solidFill>
                  <a:srgbClr val="000000"/>
                </a:solidFill>
                <a:latin typeface="Consolas" panose="020B0609020204030204" pitchFamily="49" charset="0"/>
              </a:rPr>
              <a:t>        }</a:t>
            </a:r>
            <a:endParaRPr lang="tr-TR" sz="1800" dirty="0"/>
          </a:p>
        </p:txBody>
      </p:sp>
    </p:spTree>
    <p:extLst>
      <p:ext uri="{BB962C8B-B14F-4D97-AF65-F5344CB8AC3E}">
        <p14:creationId xmlns:p14="http://schemas.microsoft.com/office/powerpoint/2010/main" val="16897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EFC4-BF43-4BFC-AB48-59A7ADB4F0B6}"/>
              </a:ext>
            </a:extLst>
          </p:cNvPr>
          <p:cNvSpPr>
            <a:spLocks noGrp="1"/>
          </p:cNvSpPr>
          <p:nvPr>
            <p:ph type="title"/>
          </p:nvPr>
        </p:nvSpPr>
        <p:spPr/>
        <p:txBody>
          <a:bodyPr/>
          <a:lstStyle/>
          <a:p>
            <a:endParaRPr lang="tr-TR"/>
          </a:p>
        </p:txBody>
      </p:sp>
      <p:sp>
        <p:nvSpPr>
          <p:cNvPr id="5" name="TextBox 4">
            <a:extLst>
              <a:ext uri="{FF2B5EF4-FFF2-40B4-BE49-F238E27FC236}">
                <a16:creationId xmlns:a16="http://schemas.microsoft.com/office/drawing/2014/main" id="{39DD5B76-1AC0-4B8B-98C2-0E4AB466CA83}"/>
              </a:ext>
            </a:extLst>
          </p:cNvPr>
          <p:cNvSpPr txBox="1"/>
          <p:nvPr/>
        </p:nvSpPr>
        <p:spPr>
          <a:xfrm>
            <a:off x="649070" y="1700808"/>
            <a:ext cx="11305256" cy="400110"/>
          </a:xfrm>
          <a:prstGeom prst="rect">
            <a:avLst/>
          </a:prstGeom>
          <a:noFill/>
        </p:spPr>
        <p:txBody>
          <a:bodyPr wrap="square">
            <a:spAutoFit/>
          </a:bodyPr>
          <a:lstStyle>
            <a:defPPr rtl="0">
              <a:defRPr lang="tr-tr"/>
            </a:defPPr>
          </a:lstStyle>
          <a:p>
            <a:r>
              <a:rPr lang="tr-TR" sz="2000" dirty="0"/>
              <a:t> “Actor Model ile ne yapabilriz?” sorusun</a:t>
            </a:r>
            <a:r>
              <a:rPr lang="en-US" sz="2000" dirty="0"/>
              <a:t>un</a:t>
            </a:r>
            <a:r>
              <a:rPr lang="tr-TR" sz="2000" dirty="0"/>
              <a:t> </a:t>
            </a:r>
            <a:r>
              <a:rPr lang="en-US" sz="2000" dirty="0" err="1"/>
              <a:t>cevabı</a:t>
            </a:r>
            <a:r>
              <a:rPr lang="tr-TR" sz="2000" dirty="0"/>
              <a:t> “Herşeyi!” olacaktır. </a:t>
            </a:r>
          </a:p>
        </p:txBody>
      </p:sp>
      <p:sp>
        <p:nvSpPr>
          <p:cNvPr id="9" name="TextBox 8">
            <a:extLst>
              <a:ext uri="{FF2B5EF4-FFF2-40B4-BE49-F238E27FC236}">
                <a16:creationId xmlns:a16="http://schemas.microsoft.com/office/drawing/2014/main" id="{0DF4C374-28C1-417C-93E7-482810ACF034}"/>
              </a:ext>
            </a:extLst>
          </p:cNvPr>
          <p:cNvSpPr txBox="1"/>
          <p:nvPr/>
        </p:nvSpPr>
        <p:spPr>
          <a:xfrm>
            <a:off x="649070" y="2151727"/>
            <a:ext cx="11305256" cy="2554545"/>
          </a:xfrm>
          <a:prstGeom prst="rect">
            <a:avLst/>
          </a:prstGeom>
          <a:noFill/>
        </p:spPr>
        <p:txBody>
          <a:bodyPr wrap="square">
            <a:spAutoFit/>
          </a:bodyPr>
          <a:lstStyle/>
          <a:p>
            <a:r>
              <a:rPr lang="tr-TR" sz="2000" dirty="0"/>
              <a:t>Actor Model, 1973 yılında Carl Hewitt tarafından tasarlanmış, belli prensipler üzerine kurulmuş bir Concurrency modeli. İlk olarak kendisinin yayınladığı “A Universal Modular ACTOR Formalism for Artificial Intelligence” makalesinde adı geçiyor. Ticari anlamda ilk defa Ericsson tarafından Erlang dili tasarlanırken kullanılıyor. Actor Model ve OOP (Object Oriented Programming) arasında kavramsal olarak belli benzerlikler olması tesadüf değil. Carl Hewitt, Actor Modeli geliştirirken, OOP’un öncülerinden Alan Kay’in Smalltalk dilinin “Herşey bir nesnedir ve nesneler birbirleriyle sadece mesajlar göndererek haberleşirler” prensibinden etkileniyor. Zaten Actor Model’de de herşey bir Actor ve Actor’ler birbirlerine belli mesajlar göndererek haberleşiyor :)</a:t>
            </a:r>
          </a:p>
        </p:txBody>
      </p:sp>
    </p:spTree>
    <p:extLst>
      <p:ext uri="{BB962C8B-B14F-4D97-AF65-F5344CB8AC3E}">
        <p14:creationId xmlns:p14="http://schemas.microsoft.com/office/powerpoint/2010/main" val="136314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7BF9-F76C-4189-9C14-A1911A1E1889}"/>
              </a:ext>
            </a:extLst>
          </p:cNvPr>
          <p:cNvSpPr>
            <a:spLocks noGrp="1"/>
          </p:cNvSpPr>
          <p:nvPr>
            <p:ph type="title"/>
          </p:nvPr>
        </p:nvSpPr>
        <p:spPr>
          <a:xfrm>
            <a:off x="405780" y="121733"/>
            <a:ext cx="8532178" cy="1507067"/>
          </a:xfrm>
        </p:spPr>
        <p:txBody>
          <a:bodyPr/>
          <a:lstStyle/>
          <a:p>
            <a:r>
              <a:rPr lang="tr-TR" b="0" i="0" dirty="0">
                <a:effectLst/>
                <a:latin typeface="sohne"/>
              </a:rPr>
              <a:t>Peki Neyi Çözüyor Actor Model?</a:t>
            </a:r>
            <a:endParaRPr lang="tr-TR" dirty="0"/>
          </a:p>
        </p:txBody>
      </p:sp>
      <p:pic>
        <p:nvPicPr>
          <p:cNvPr id="5" name="Picture 4">
            <a:extLst>
              <a:ext uri="{FF2B5EF4-FFF2-40B4-BE49-F238E27FC236}">
                <a16:creationId xmlns:a16="http://schemas.microsoft.com/office/drawing/2014/main" id="{281D8736-A0CB-47B6-850F-9ED1077C6BE7}"/>
              </a:ext>
            </a:extLst>
          </p:cNvPr>
          <p:cNvPicPr>
            <a:picLocks noChangeAspect="1"/>
          </p:cNvPicPr>
          <p:nvPr/>
        </p:nvPicPr>
        <p:blipFill>
          <a:blip r:embed="rId3"/>
          <a:stretch>
            <a:fillRect/>
          </a:stretch>
        </p:blipFill>
        <p:spPr>
          <a:xfrm>
            <a:off x="412014" y="1366837"/>
            <a:ext cx="5572125" cy="4124325"/>
          </a:xfrm>
          <a:prstGeom prst="rect">
            <a:avLst/>
          </a:prstGeom>
        </p:spPr>
      </p:pic>
      <p:sp>
        <p:nvSpPr>
          <p:cNvPr id="9" name="TextBox 8">
            <a:extLst>
              <a:ext uri="{FF2B5EF4-FFF2-40B4-BE49-F238E27FC236}">
                <a16:creationId xmlns:a16="http://schemas.microsoft.com/office/drawing/2014/main" id="{06319917-9743-4F3F-A13C-62E5C2499812}"/>
              </a:ext>
            </a:extLst>
          </p:cNvPr>
          <p:cNvSpPr txBox="1"/>
          <p:nvPr/>
        </p:nvSpPr>
        <p:spPr>
          <a:xfrm>
            <a:off x="6094412" y="1418039"/>
            <a:ext cx="5977904" cy="3970318"/>
          </a:xfrm>
          <a:prstGeom prst="rect">
            <a:avLst/>
          </a:prstGeom>
          <a:noFill/>
        </p:spPr>
        <p:txBody>
          <a:bodyPr wrap="square">
            <a:spAutoFit/>
          </a:bodyPr>
          <a:lstStyle/>
          <a:p>
            <a:r>
              <a:rPr lang="tr-TR" sz="1800" dirty="0"/>
              <a:t>Eski</a:t>
            </a:r>
            <a:r>
              <a:rPr lang="en-US" sz="1800" dirty="0"/>
              <a:t>den </a:t>
            </a:r>
            <a:r>
              <a:rPr lang="tr-TR" sz="1800" dirty="0"/>
              <a:t>yazdığımız uygulamaların daha hızlı çalışması için daha hızlı CPU’ların çıkmasını bekliyorduk. Ancak uzun bir süredir biliyoruz ki işlemciler daha fazla hızlanmıyorlar, mevcut teknolojiyle işlemcilerin hız limitine ulaşıldı. O yüzden işlemci üreten firmalar artık işlemcilerine daha fazla çekirdek koyuyorlar.</a:t>
            </a:r>
          </a:p>
          <a:p>
            <a:r>
              <a:rPr lang="tr-TR" sz="1800" dirty="0"/>
              <a:t>Haliyle artık uygulamalarımızı daha hızlı çalıştırmak istiyorsak, birden fazla çekirdekle verimli çalışacak şekilde tasarımlar yapmamız gerekiyor. Yani Concurrency’i (eşzamanlılığı) kucaklamamız gerekiyor. Multi-thread uygulama geliştirmiş arkadaşlarımız bu sürecin ne kadar zorlu ve acılı olduğunu bilirler.</a:t>
            </a:r>
          </a:p>
        </p:txBody>
      </p:sp>
      <p:sp>
        <p:nvSpPr>
          <p:cNvPr id="11" name="TextBox 10">
            <a:extLst>
              <a:ext uri="{FF2B5EF4-FFF2-40B4-BE49-F238E27FC236}">
                <a16:creationId xmlns:a16="http://schemas.microsoft.com/office/drawing/2014/main" id="{31CA2DD5-47EC-4CBC-BFCD-C7B37D3593B4}"/>
              </a:ext>
            </a:extLst>
          </p:cNvPr>
          <p:cNvSpPr txBox="1"/>
          <p:nvPr/>
        </p:nvSpPr>
        <p:spPr>
          <a:xfrm>
            <a:off x="333772" y="5661248"/>
            <a:ext cx="11521280" cy="923330"/>
          </a:xfrm>
          <a:prstGeom prst="rect">
            <a:avLst/>
          </a:prstGeom>
          <a:noFill/>
        </p:spPr>
        <p:txBody>
          <a:bodyPr wrap="square">
            <a:spAutoFit/>
          </a:bodyPr>
          <a:lstStyle/>
          <a:p>
            <a:r>
              <a:rPr lang="tr-TR" sz="1800" dirty="0"/>
              <a:t>Object Oriented diller Concurrent işler yapmak için maalesef ideal bir çözüm önermiyorlar. Yıllardır kullanılan thread’ler ise ideal olmaktan çok uzaklar. Multi-thread uygulamalarda geliştirme yapılırken çok dikkatli olunması gerekiyor, canlı sistemlerde çıkan bug’ları bulmak, trace etmek çok zor.</a:t>
            </a:r>
          </a:p>
        </p:txBody>
      </p:sp>
    </p:spTree>
    <p:extLst>
      <p:ext uri="{BB962C8B-B14F-4D97-AF65-F5344CB8AC3E}">
        <p14:creationId xmlns:p14="http://schemas.microsoft.com/office/powerpoint/2010/main" val="350651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4919D0-F177-4BBA-9A0B-DBA69E2ED764}"/>
              </a:ext>
            </a:extLst>
          </p:cNvPr>
          <p:cNvSpPr>
            <a:spLocks noGrp="1"/>
          </p:cNvSpPr>
          <p:nvPr>
            <p:ph type="title"/>
          </p:nvPr>
        </p:nvSpPr>
        <p:spPr>
          <a:xfrm>
            <a:off x="693812" y="257238"/>
            <a:ext cx="9717541" cy="1499225"/>
          </a:xfrm>
        </p:spPr>
        <p:txBody>
          <a:bodyPr rtlCol="0">
            <a:normAutofit/>
          </a:bodyPr>
          <a:lstStyle/>
          <a:p>
            <a:pPr algn="ctr"/>
            <a:r>
              <a:rPr lang="en-US" sz="5400" dirty="0">
                <a:latin typeface="Roboto" panose="02000000000000000000" pitchFamily="2" charset="0"/>
                <a:ea typeface="Roboto" panose="02000000000000000000" pitchFamily="2" charset="0"/>
                <a:cs typeface="Roboto" panose="02000000000000000000" pitchFamily="2" charset="0"/>
              </a:rPr>
              <a:t>SELECTED</a:t>
            </a:r>
            <a:r>
              <a:rPr lang="tr-TR" sz="5400" dirty="0">
                <a:latin typeface="Roboto" panose="02000000000000000000" pitchFamily="2" charset="0"/>
                <a:ea typeface="Roboto" panose="02000000000000000000" pitchFamily="2" charset="0"/>
                <a:cs typeface="Roboto" panose="02000000000000000000" pitchFamily="2" charset="0"/>
              </a:rPr>
              <a:t> ed</a:t>
            </a:r>
            <a:r>
              <a:rPr lang="en-US" sz="5400" dirty="0">
                <a:latin typeface="Roboto" panose="02000000000000000000" pitchFamily="2" charset="0"/>
                <a:ea typeface="Roboto" panose="02000000000000000000" pitchFamily="2" charset="0"/>
                <a:cs typeface="Roboto" panose="02000000000000000000" pitchFamily="2" charset="0"/>
              </a:rPr>
              <a:t>I</a:t>
            </a:r>
            <a:r>
              <a:rPr lang="tr-TR" sz="5400" dirty="0">
                <a:latin typeface="Roboto" panose="02000000000000000000" pitchFamily="2" charset="0"/>
                <a:ea typeface="Roboto" panose="02000000000000000000" pitchFamily="2" charset="0"/>
                <a:cs typeface="Roboto" panose="02000000000000000000" pitchFamily="2" charset="0"/>
              </a:rPr>
              <a:t>tor</a:t>
            </a:r>
          </a:p>
        </p:txBody>
      </p:sp>
      <p:pic>
        <p:nvPicPr>
          <p:cNvPr id="7" name="Picture 2" descr="visual studio ile ilgili gÃ¶rsel sonucu">
            <a:extLst>
              <a:ext uri="{FF2B5EF4-FFF2-40B4-BE49-F238E27FC236}">
                <a16:creationId xmlns:a16="http://schemas.microsoft.com/office/drawing/2014/main" id="{BA65DFAA-B726-4226-B642-2EBD4A4B2A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29" t="5464" r="2590" b="6209"/>
          <a:stretch/>
        </p:blipFill>
        <p:spPr bwMode="auto">
          <a:xfrm>
            <a:off x="6742484" y="2651596"/>
            <a:ext cx="4739429" cy="319955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4" descr="visual studio 2017 ile ilgili gÃ¶rsel sonucu">
            <a:extLst>
              <a:ext uri="{FF2B5EF4-FFF2-40B4-BE49-F238E27FC236}">
                <a16:creationId xmlns:a16="http://schemas.microsoft.com/office/drawing/2014/main" id="{D54CE9D9-1227-40FB-8314-5CFD5F76E96D}"/>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6871" y="2651596"/>
            <a:ext cx="5688095" cy="3199553"/>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BF74C22-A90A-4464-9430-D97482055F8A}"/>
              </a:ext>
            </a:extLst>
          </p:cNvPr>
          <p:cNvSpPr txBox="1"/>
          <p:nvPr/>
        </p:nvSpPr>
        <p:spPr>
          <a:xfrm>
            <a:off x="2168042" y="1988840"/>
            <a:ext cx="2045753" cy="461665"/>
          </a:xfrm>
          <a:prstGeom prst="rect">
            <a:avLst/>
          </a:prstGeom>
          <a:noFill/>
        </p:spPr>
        <p:txBody>
          <a:bodyPr wrap="none" rtlCol="0">
            <a:spAutoFit/>
          </a:bodyPr>
          <a:lstStyle/>
          <a:p>
            <a:r>
              <a:rPr lang="en-US" dirty="0"/>
              <a:t>Visual Studio</a:t>
            </a:r>
            <a:endParaRPr lang="tr-TR" dirty="0"/>
          </a:p>
        </p:txBody>
      </p:sp>
      <p:sp>
        <p:nvSpPr>
          <p:cNvPr id="10" name="TextBox 9">
            <a:extLst>
              <a:ext uri="{FF2B5EF4-FFF2-40B4-BE49-F238E27FC236}">
                <a16:creationId xmlns:a16="http://schemas.microsoft.com/office/drawing/2014/main" id="{371904B5-4763-4420-B514-2F97D951DDD7}"/>
              </a:ext>
            </a:extLst>
          </p:cNvPr>
          <p:cNvSpPr txBox="1"/>
          <p:nvPr/>
        </p:nvSpPr>
        <p:spPr>
          <a:xfrm>
            <a:off x="7614833" y="1988840"/>
            <a:ext cx="2994731" cy="461665"/>
          </a:xfrm>
          <a:prstGeom prst="rect">
            <a:avLst/>
          </a:prstGeom>
          <a:noFill/>
        </p:spPr>
        <p:txBody>
          <a:bodyPr wrap="none" rtlCol="0">
            <a:spAutoFit/>
          </a:bodyPr>
          <a:lstStyle/>
          <a:p>
            <a:r>
              <a:rPr lang="en-US" dirty="0"/>
              <a:t>Visual Studio Code</a:t>
            </a:r>
            <a:endParaRPr lang="tr-TR" dirty="0"/>
          </a:p>
        </p:txBody>
      </p:sp>
      <p:pic>
        <p:nvPicPr>
          <p:cNvPr id="5" name="Picture 2" descr="asp.net core ile ilgili gÃ¶rsel sonucu">
            <a:extLst>
              <a:ext uri="{FF2B5EF4-FFF2-40B4-BE49-F238E27FC236}">
                <a16:creationId xmlns:a16="http://schemas.microsoft.com/office/drawing/2014/main" id="{A63332E2-1080-7F5F-0F7B-B8A9BAFBC22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val="0"/>
              </a:ext>
            </a:extLst>
          </a:blip>
          <a:srcRect l="14727" t="17197" r="15883" b="20076"/>
          <a:stretch/>
        </p:blipFill>
        <p:spPr bwMode="auto">
          <a:xfrm>
            <a:off x="11413172" y="160959"/>
            <a:ext cx="647207" cy="58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97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E65A-6D1D-4157-8754-00002D52AC9E}"/>
              </a:ext>
            </a:extLst>
          </p:cNvPr>
          <p:cNvSpPr>
            <a:spLocks noGrp="1"/>
          </p:cNvSpPr>
          <p:nvPr>
            <p:ph type="title"/>
          </p:nvPr>
        </p:nvSpPr>
        <p:spPr>
          <a:xfrm>
            <a:off x="621804" y="188641"/>
            <a:ext cx="8532178" cy="864096"/>
          </a:xfrm>
        </p:spPr>
        <p:txBody>
          <a:bodyPr/>
          <a:lstStyle/>
          <a:p>
            <a:r>
              <a:rPr lang="tr-TR" dirty="0"/>
              <a:t>Mutable Shared State</a:t>
            </a:r>
          </a:p>
        </p:txBody>
      </p:sp>
      <p:sp>
        <p:nvSpPr>
          <p:cNvPr id="7" name="TextBox 6">
            <a:extLst>
              <a:ext uri="{FF2B5EF4-FFF2-40B4-BE49-F238E27FC236}">
                <a16:creationId xmlns:a16="http://schemas.microsoft.com/office/drawing/2014/main" id="{766BEA94-9344-44AC-B47C-1036FAEB226D}"/>
              </a:ext>
            </a:extLst>
          </p:cNvPr>
          <p:cNvSpPr txBox="1"/>
          <p:nvPr/>
        </p:nvSpPr>
        <p:spPr>
          <a:xfrm>
            <a:off x="333772" y="908720"/>
            <a:ext cx="11521280" cy="5632311"/>
          </a:xfrm>
          <a:prstGeom prst="rect">
            <a:avLst/>
          </a:prstGeom>
          <a:noFill/>
        </p:spPr>
        <p:txBody>
          <a:bodyPr wrap="square">
            <a:spAutoFit/>
          </a:bodyPr>
          <a:lstStyle/>
          <a:p>
            <a:r>
              <a:rPr lang="en-US" sz="1800" dirty="0"/>
              <a:t>	</a:t>
            </a:r>
            <a:r>
              <a:rPr lang="tr-TR" sz="1800" dirty="0"/>
              <a:t>Object Oriented dillerde herşeyin bir nesne olduğunu biliyoruz. Her nesnenin memory’de kapladığı bir alan var, her nesne kendi içerisinde state tutuyor. Tek thread uygulamalarımızda herhangi bir problem yok. Ama işin içine birden fazla thread girdiği zaman işler karışıyor. Bir nesnenin instance’ında birden fazla thread’in aynı anda işlem yapması yönünde bir engel yok. Yani bir nesne’nin state’ini birden fazla thread değiştirebilir. Böyle durumlarda Race Condition dediğimiz sorunlar oluşabiliyor. Bunun için lock mekanizmaları var. Lock kullanarak shared data’ya aynı anda sadece bir thread’in girmesi gibi kısıtlar koyabiliyoruz ama bunun dikkatsiz kullanımında multi-thread’in avantajlarından yararlanamıyoruz çünkü bu durumda da thread’ler birbirlerini bekliyorlar.</a:t>
            </a:r>
          </a:p>
          <a:p>
            <a:endParaRPr lang="en-US" sz="1800" dirty="0"/>
          </a:p>
          <a:p>
            <a:r>
              <a:rPr lang="en-US" sz="1800" dirty="0"/>
              <a:t>	</a:t>
            </a:r>
            <a:r>
              <a:rPr lang="tr-TR" sz="1800" dirty="0"/>
              <a:t>Bazen dead-lock’lar da oluşabiliyor, Thread A işini bitirmek için lock’lanmış olan bir resource’daki Thread B’nin işini bitirmesini bekliyor ama kader ağlarını örmüş bikere, Thread B’de işini bitirebilmesi için Thread A’nın lock’ladığı resource’a ulaşması lazım.</a:t>
            </a:r>
          </a:p>
          <a:p>
            <a:r>
              <a:rPr lang="tr-TR" sz="1800" dirty="0"/>
              <a:t>Bu tip sorunların özellikle canlı sistemlerde takip edilip, çözülmesi çok zor. Elbetteki onlarca yıl içerisinde bu sorunlar çözülmüş ve belli best-practice’ler oluşmuş durumda ama bunları uygulamak hem maliyetli hem de yer yer kodun bakım yapılabilirliğini düşüren şeyler.</a:t>
            </a:r>
            <a:endParaRPr lang="en-US" sz="1800" dirty="0"/>
          </a:p>
          <a:p>
            <a:endParaRPr lang="tr-TR" sz="1800" dirty="0"/>
          </a:p>
          <a:p>
            <a:r>
              <a:rPr lang="en-US" sz="1800" dirty="0"/>
              <a:t>	</a:t>
            </a:r>
            <a:r>
              <a:rPr lang="tr-TR" sz="1800" dirty="0"/>
              <a:t>İşte Actor Model tam bu noktada imdadımıza yetişiyor. Actor Model bize concurrent (eşzamanlı) ve distributed (dağıtık) bir uygulama geliştirirken, higher level of abstraction (yüksek düzeyde soyutlama) sağlıyor. Yani tek thread’li yapının konforunu sağlarken aynı zamanda multi-thread bir yapının gücünü ve performansını sağlıyor.</a:t>
            </a:r>
          </a:p>
        </p:txBody>
      </p:sp>
    </p:spTree>
    <p:extLst>
      <p:ext uri="{BB962C8B-B14F-4D97-AF65-F5344CB8AC3E}">
        <p14:creationId xmlns:p14="http://schemas.microsoft.com/office/powerpoint/2010/main" val="1549233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EA0D-6CC2-4344-B1CC-40DA1780AD9C}"/>
              </a:ext>
            </a:extLst>
          </p:cNvPr>
          <p:cNvSpPr>
            <a:spLocks noGrp="1"/>
          </p:cNvSpPr>
          <p:nvPr>
            <p:ph type="title"/>
          </p:nvPr>
        </p:nvSpPr>
        <p:spPr>
          <a:xfrm>
            <a:off x="621804" y="332657"/>
            <a:ext cx="8532178" cy="936104"/>
          </a:xfrm>
        </p:spPr>
        <p:txBody>
          <a:bodyPr/>
          <a:lstStyle/>
          <a:p>
            <a:r>
              <a:rPr lang="tr-TR" dirty="0"/>
              <a:t>Actor</a:t>
            </a:r>
          </a:p>
        </p:txBody>
      </p:sp>
      <p:sp>
        <p:nvSpPr>
          <p:cNvPr id="7" name="TextBox 6">
            <a:extLst>
              <a:ext uri="{FF2B5EF4-FFF2-40B4-BE49-F238E27FC236}">
                <a16:creationId xmlns:a16="http://schemas.microsoft.com/office/drawing/2014/main" id="{42F15968-BB0B-4445-9507-6B1EE291F5D4}"/>
              </a:ext>
            </a:extLst>
          </p:cNvPr>
          <p:cNvSpPr txBox="1"/>
          <p:nvPr/>
        </p:nvSpPr>
        <p:spPr>
          <a:xfrm>
            <a:off x="513792" y="1108725"/>
            <a:ext cx="11161240" cy="646331"/>
          </a:xfrm>
          <a:prstGeom prst="rect">
            <a:avLst/>
          </a:prstGeom>
          <a:noFill/>
        </p:spPr>
        <p:txBody>
          <a:bodyPr wrap="square">
            <a:spAutoFit/>
          </a:bodyPr>
          <a:lstStyle/>
          <a:p>
            <a:r>
              <a:rPr lang="en-US" sz="1800" dirty="0"/>
              <a:t>	</a:t>
            </a:r>
            <a:r>
              <a:rPr lang="tr-TR" sz="1800" dirty="0"/>
              <a:t>Actor en temel hesaplama (computation) birimidir. Sadece bir concurreny biçimi değil aynı zamanda bir hesaplama modelidir. Bir actor üç temel görevi yerine getirir ;</a:t>
            </a:r>
          </a:p>
        </p:txBody>
      </p:sp>
      <p:sp>
        <p:nvSpPr>
          <p:cNvPr id="11" name="TextBox 10">
            <a:extLst>
              <a:ext uri="{FF2B5EF4-FFF2-40B4-BE49-F238E27FC236}">
                <a16:creationId xmlns:a16="http://schemas.microsoft.com/office/drawing/2014/main" id="{26A9F404-49B2-4BCA-8B0D-6B0A13B6DE51}"/>
              </a:ext>
            </a:extLst>
          </p:cNvPr>
          <p:cNvSpPr txBox="1"/>
          <p:nvPr/>
        </p:nvSpPr>
        <p:spPr>
          <a:xfrm>
            <a:off x="1341884" y="1774419"/>
            <a:ext cx="6093068" cy="923330"/>
          </a:xfrm>
          <a:prstGeom prst="rect">
            <a:avLst/>
          </a:prstGeom>
          <a:noFill/>
        </p:spPr>
        <p:txBody>
          <a:bodyPr wrap="square">
            <a:spAutoFit/>
          </a:bodyPr>
          <a:lstStyle/>
          <a:p>
            <a:pPr marL="342900" indent="-342900">
              <a:buFont typeface="Arial" panose="020B0604020202020204" pitchFamily="34" charset="0"/>
              <a:buChar char="•"/>
            </a:pPr>
            <a:r>
              <a:rPr lang="tr-TR" sz="1800" dirty="0"/>
              <a:t>Processing (Bilgi işleme)</a:t>
            </a:r>
          </a:p>
          <a:p>
            <a:pPr marL="342900" indent="-342900">
              <a:buFont typeface="Arial" panose="020B0604020202020204" pitchFamily="34" charset="0"/>
              <a:buChar char="•"/>
            </a:pPr>
            <a:r>
              <a:rPr lang="tr-TR" sz="1800" dirty="0"/>
              <a:t>Storage (Saklama, Kaydetme)</a:t>
            </a:r>
          </a:p>
          <a:p>
            <a:pPr marL="342900" indent="-342900">
              <a:buFont typeface="Arial" panose="020B0604020202020204" pitchFamily="34" charset="0"/>
              <a:buChar char="•"/>
            </a:pPr>
            <a:r>
              <a:rPr lang="tr-TR" sz="1800" dirty="0"/>
              <a:t>Communication (İletişim)</a:t>
            </a:r>
          </a:p>
        </p:txBody>
      </p:sp>
      <p:sp>
        <p:nvSpPr>
          <p:cNvPr id="15" name="TextBox 14">
            <a:extLst>
              <a:ext uri="{FF2B5EF4-FFF2-40B4-BE49-F238E27FC236}">
                <a16:creationId xmlns:a16="http://schemas.microsoft.com/office/drawing/2014/main" id="{76DACF66-28F6-44B7-A9B2-B518DEE037C6}"/>
              </a:ext>
            </a:extLst>
          </p:cNvPr>
          <p:cNvSpPr txBox="1"/>
          <p:nvPr/>
        </p:nvSpPr>
        <p:spPr>
          <a:xfrm>
            <a:off x="333772" y="2717112"/>
            <a:ext cx="11521280" cy="3970318"/>
          </a:xfrm>
          <a:prstGeom prst="rect">
            <a:avLst/>
          </a:prstGeom>
          <a:noFill/>
        </p:spPr>
        <p:txBody>
          <a:bodyPr wrap="square">
            <a:spAutoFit/>
          </a:bodyPr>
          <a:lstStyle/>
          <a:p>
            <a:r>
              <a:rPr lang="en-US" sz="1800" dirty="0"/>
              <a:t>	</a:t>
            </a:r>
            <a:r>
              <a:rPr lang="tr-TR" sz="1800" dirty="0"/>
              <a:t>Bir Actor Model’de herşey bir Actor’dür. Actor’lerin kendi memory’leri vardır. Actor’ler asenktron bir şekilde, birbirleriyle immutable (değiştirelmez) mesajlarla haberleşirler.</a:t>
            </a:r>
          </a:p>
          <a:p>
            <a:r>
              <a:rPr lang="en-US" sz="1800" dirty="0"/>
              <a:t>	</a:t>
            </a:r>
            <a:r>
              <a:rPr lang="tr-TR" sz="1800" dirty="0"/>
              <a:t>Yukarıdaki cümlelerdeki Actor’leri Nesne kelimesiyle değiştirirseniz aslında OOP’un tanımına yakın bir tanım yapmış oluyorsunuz. Ama buradaki en büyük fark asenkron olması ve immutable olması. Bir Actor sisteminde dolaşan mesajlar mutlaka immutable olmalıdır. </a:t>
            </a:r>
            <a:endParaRPr lang="en-US" sz="1800" dirty="0"/>
          </a:p>
          <a:p>
            <a:endParaRPr lang="en-US" sz="1800" dirty="0"/>
          </a:p>
          <a:p>
            <a:r>
              <a:rPr lang="en-US" sz="1800" dirty="0"/>
              <a:t>	</a:t>
            </a:r>
            <a:r>
              <a:rPr lang="tr-TR" sz="1800" dirty="0"/>
              <a:t>Actor Sistemin sağladı en büyük avantaj aslında bir sistem içerisinde Actor’lerin birbirlerinden izole bir şekilde çalışmalarıdır, birbirlerinin state’lerini ulaşamazlar, değiştiremezler. State’lerini birbirlerine gönderdikleri immutable mesajlarla paylaşırlar, değiştireceklerse de ancak bu immutable mesajlarla değiştirebilirler. Hatta bir actor kendi state’ini bile kendisine mesaj göndererek değiştirir. Bir Actor aynı anda sadece bir mesaj işler yani bir actor’ün içerisinde aynı anda sadece bir thread vardır. Dolayısla Actor’ün state’inin aynı anda birden fazla thread’in değiştirmesine imkan yoktur. Actor state’ini işlediği mevcut mesajla değiştirir ve bir sonraki mesaj bu yeni state’e göre işlem yapar. Actor’ler aslında aynı zamanda bir State Machine’dir.</a:t>
            </a:r>
          </a:p>
        </p:txBody>
      </p:sp>
    </p:spTree>
    <p:extLst>
      <p:ext uri="{BB962C8B-B14F-4D97-AF65-F5344CB8AC3E}">
        <p14:creationId xmlns:p14="http://schemas.microsoft.com/office/powerpoint/2010/main" val="372704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B99F-F017-4B09-8026-A1D8B84A5669}"/>
              </a:ext>
            </a:extLst>
          </p:cNvPr>
          <p:cNvSpPr>
            <a:spLocks noGrp="1"/>
          </p:cNvSpPr>
          <p:nvPr>
            <p:ph type="title"/>
          </p:nvPr>
        </p:nvSpPr>
        <p:spPr>
          <a:xfrm>
            <a:off x="693812" y="476672"/>
            <a:ext cx="8532178" cy="1507067"/>
          </a:xfrm>
        </p:spPr>
        <p:txBody>
          <a:bodyPr/>
          <a:lstStyle/>
          <a:p>
            <a:r>
              <a:rPr lang="tr-TR" dirty="0"/>
              <a:t>Peki Actor’ler ne yapabilirler?</a:t>
            </a:r>
          </a:p>
        </p:txBody>
      </p:sp>
      <p:sp>
        <p:nvSpPr>
          <p:cNvPr id="7" name="TextBox 6">
            <a:extLst>
              <a:ext uri="{FF2B5EF4-FFF2-40B4-BE49-F238E27FC236}">
                <a16:creationId xmlns:a16="http://schemas.microsoft.com/office/drawing/2014/main" id="{77D42D11-D7A3-432E-9A8F-712F67638035}"/>
              </a:ext>
            </a:extLst>
          </p:cNvPr>
          <p:cNvSpPr txBox="1"/>
          <p:nvPr/>
        </p:nvSpPr>
        <p:spPr>
          <a:xfrm>
            <a:off x="909836" y="1844824"/>
            <a:ext cx="8928992" cy="1692771"/>
          </a:xfrm>
          <a:prstGeom prst="rect">
            <a:avLst/>
          </a:prstGeom>
          <a:noFill/>
        </p:spPr>
        <p:txBody>
          <a:bodyPr wrap="square">
            <a:spAutoFit/>
          </a:bodyPr>
          <a:lstStyle/>
          <a:p>
            <a:pPr marL="342900" indent="-342900">
              <a:buFont typeface="Arial" panose="020B0604020202020204" pitchFamily="34" charset="0"/>
              <a:buChar char="•"/>
            </a:pPr>
            <a:r>
              <a:rPr lang="tr-TR" sz="2000" dirty="0"/>
              <a:t>Kendilerine gelen mesajları işlerler.</a:t>
            </a:r>
          </a:p>
          <a:p>
            <a:pPr marL="342900" indent="-342900">
              <a:buFont typeface="Arial" panose="020B0604020202020204" pitchFamily="34" charset="0"/>
              <a:buChar char="•"/>
            </a:pPr>
            <a:r>
              <a:rPr lang="tr-TR" sz="2000" dirty="0"/>
              <a:t>Başka Actor’lere mesaj gönderebilirler.</a:t>
            </a:r>
          </a:p>
          <a:p>
            <a:pPr marL="342900" indent="-342900">
              <a:buFont typeface="Arial" panose="020B0604020202020204" pitchFamily="34" charset="0"/>
              <a:buChar char="•"/>
            </a:pPr>
            <a:r>
              <a:rPr lang="tr-TR" sz="2000" dirty="0"/>
              <a:t>Başka Actor’ler yaratabilirler.</a:t>
            </a:r>
          </a:p>
          <a:p>
            <a:pPr marL="342900" indent="-342900">
              <a:buFont typeface="Arial" panose="020B0604020202020204" pitchFamily="34" charset="0"/>
              <a:buChar char="•"/>
            </a:pPr>
            <a:r>
              <a:rPr lang="tr-TR" sz="2000" dirty="0"/>
              <a:t>Mesajlar arası davranışlarını (Behavior) değiştirebilirler.</a:t>
            </a:r>
          </a:p>
          <a:p>
            <a:pPr marL="342900" indent="-342900">
              <a:buFont typeface="Arial" panose="020B0604020202020204" pitchFamily="34" charset="0"/>
              <a:buChar char="•"/>
            </a:pPr>
            <a:r>
              <a:rPr lang="tr-TR" sz="2000" dirty="0"/>
              <a:t>State tutarlar.</a:t>
            </a:r>
          </a:p>
        </p:txBody>
      </p:sp>
    </p:spTree>
    <p:extLst>
      <p:ext uri="{BB962C8B-B14F-4D97-AF65-F5344CB8AC3E}">
        <p14:creationId xmlns:p14="http://schemas.microsoft.com/office/powerpoint/2010/main" val="1464082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DC2-8197-4C0C-AFDF-BAD5AB25C117}"/>
              </a:ext>
            </a:extLst>
          </p:cNvPr>
          <p:cNvSpPr>
            <a:spLocks noGrp="1"/>
          </p:cNvSpPr>
          <p:nvPr>
            <p:ph type="title"/>
          </p:nvPr>
        </p:nvSpPr>
        <p:spPr>
          <a:xfrm>
            <a:off x="621804" y="260648"/>
            <a:ext cx="8532178" cy="1152128"/>
          </a:xfrm>
        </p:spPr>
        <p:txBody>
          <a:bodyPr/>
          <a:lstStyle/>
          <a:p>
            <a:r>
              <a:rPr lang="tr-TR" dirty="0"/>
              <a:t>Job Coordinator Actor</a:t>
            </a:r>
          </a:p>
        </p:txBody>
      </p:sp>
      <p:pic>
        <p:nvPicPr>
          <p:cNvPr id="3074" name="Picture 2" descr="Image for post">
            <a:extLst>
              <a:ext uri="{FF2B5EF4-FFF2-40B4-BE49-F238E27FC236}">
                <a16:creationId xmlns:a16="http://schemas.microsoft.com/office/drawing/2014/main" id="{1DC491EF-B956-449E-814A-E817FFC05B3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94412" y="1197352"/>
            <a:ext cx="9600000" cy="54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04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509EB-1934-4BCB-80B7-E8020686316A}"/>
              </a:ext>
            </a:extLst>
          </p:cNvPr>
          <p:cNvSpPr>
            <a:spLocks noGrp="1"/>
          </p:cNvSpPr>
          <p:nvPr>
            <p:ph type="title"/>
          </p:nvPr>
        </p:nvSpPr>
        <p:spPr>
          <a:xfrm>
            <a:off x="684034" y="404665"/>
            <a:ext cx="8532178" cy="1008112"/>
          </a:xfrm>
        </p:spPr>
        <p:txBody>
          <a:bodyPr/>
          <a:lstStyle/>
          <a:p>
            <a:r>
              <a:rPr lang="en-US" dirty="0"/>
              <a:t>ACTOR MODEL  ÖRNEK</a:t>
            </a:r>
            <a:endParaRPr lang="tr-TR" dirty="0"/>
          </a:p>
        </p:txBody>
      </p:sp>
      <p:sp>
        <p:nvSpPr>
          <p:cNvPr id="7" name="TextBox 6">
            <a:extLst>
              <a:ext uri="{FF2B5EF4-FFF2-40B4-BE49-F238E27FC236}">
                <a16:creationId xmlns:a16="http://schemas.microsoft.com/office/drawing/2014/main" id="{D0717F8B-21E0-4758-8CDA-6EE4B63CA75D}"/>
              </a:ext>
            </a:extLst>
          </p:cNvPr>
          <p:cNvSpPr txBox="1"/>
          <p:nvPr/>
        </p:nvSpPr>
        <p:spPr>
          <a:xfrm>
            <a:off x="315386" y="1268760"/>
            <a:ext cx="11755690" cy="5355312"/>
          </a:xfrm>
          <a:prstGeom prst="rect">
            <a:avLst/>
          </a:prstGeom>
          <a:noFill/>
        </p:spPr>
        <p:txBody>
          <a:bodyPr wrap="square">
            <a:spAutoFit/>
          </a:bodyPr>
          <a:lstStyle/>
          <a:p>
            <a:r>
              <a:rPr lang="en-US" sz="1800" dirty="0"/>
              <a:t>	</a:t>
            </a:r>
            <a:r>
              <a:rPr lang="tr-TR" sz="1800" dirty="0"/>
              <a:t>Job Coordinator Actor’ün başlangıç state’i yeni bir iş bekleme durumunda. Bu Actor’ün kendisine gelen iş başlatma isteklerini, yani tehlikeli işleri harcanabilir başka actor’lere delege ettiğini ve aynı anda sadece bir işin çalıştırılmasından sorumlu olduğunu düşünelim. Actor Modelde bu tip tehlikeli (Database, tcp connection, io işlemleri vb.) işleri Parent Actor’lerin Child Actor’lere devretmesi oldukça yaygın bir pratiktir, böylece bir exception durumunda sadece child actor bu durumdan etkilenir, bu konuyu Fault Tolarance kısmında detaylıca anlatacağım.</a:t>
            </a:r>
            <a:endParaRPr lang="en-US" sz="1800" dirty="0"/>
          </a:p>
          <a:p>
            <a:endParaRPr lang="tr-TR" sz="1800" dirty="0"/>
          </a:p>
          <a:p>
            <a:r>
              <a:rPr lang="en-US" sz="1800" dirty="0"/>
              <a:t>	</a:t>
            </a:r>
            <a:r>
              <a:rPr lang="tr-TR" sz="1800" dirty="0"/>
              <a:t>Job Coorinator Actor kendisine gelen Start Job mesajından sonra, işi delege edeceği Worker Actor’ü yaratıyor ve Processing durumuna geçiyor, bu noktadan sonra yeni gelen yeni Start Job mesajları bir sıraya alınıyor ve işlenmek için sırada bekletiyor. Yani Job Coordinator Actor kendi davranışını (Behavior) değiştiriyor ve başlangıç durumundan farklı bir davranış sergiliyor. Worker Actor işini bitirip sonucu döndükten sonra tekrar eski davranışına dönüyor ve sıradaki mesajı işliyor.</a:t>
            </a:r>
          </a:p>
          <a:p>
            <a:endParaRPr lang="en-US" sz="1800" dirty="0"/>
          </a:p>
          <a:p>
            <a:r>
              <a:rPr lang="en-US" sz="1800" dirty="0"/>
              <a:t>	</a:t>
            </a:r>
            <a:r>
              <a:rPr lang="tr-TR" sz="1800" dirty="0"/>
              <a:t>Bu sistemden aynı andan sadece bir iş çalışması kısıtını kaldırıp da çalıştırabilirdik. Yani Parent Actor kendisine gelen her yeni iş mesaj için yeni bir Child Actor yaratabilirdi. Bu pattern’e de Child-Per-Entity pattern’i deniliyor. Parent Actor kendisine gelen onbinlerce iş başlatma mesajı için onbinlerce child actor yaratabilirdi ve bu child actor’ler hiç bir şekilde birbirlerini etkilemeden işlerini bitirip, sonuçlarını parent’ına gönderebilirlerdi. Ve bütün bu işlemler asenktron olarak gerçekleşirdi ve hatta child actor’ler gerekiyorsa kendi child’larını da yaratabilirlerdi.</a:t>
            </a:r>
          </a:p>
        </p:txBody>
      </p:sp>
    </p:spTree>
    <p:extLst>
      <p:ext uri="{BB962C8B-B14F-4D97-AF65-F5344CB8AC3E}">
        <p14:creationId xmlns:p14="http://schemas.microsoft.com/office/powerpoint/2010/main" val="2838741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22AFC-4B69-444A-92DB-22F50369234B}"/>
              </a:ext>
            </a:extLst>
          </p:cNvPr>
          <p:cNvSpPr>
            <a:spLocks noGrp="1"/>
          </p:cNvSpPr>
          <p:nvPr>
            <p:ph type="title"/>
          </p:nvPr>
        </p:nvSpPr>
        <p:spPr>
          <a:xfrm>
            <a:off x="981844" y="332656"/>
            <a:ext cx="8532178" cy="1507067"/>
          </a:xfrm>
        </p:spPr>
        <p:txBody>
          <a:bodyPr/>
          <a:lstStyle/>
          <a:p>
            <a:r>
              <a:rPr lang="tr-TR" dirty="0"/>
              <a:t>Yani Actor’ler bize ;</a:t>
            </a:r>
          </a:p>
        </p:txBody>
      </p:sp>
      <p:sp>
        <p:nvSpPr>
          <p:cNvPr id="7" name="TextBox 6">
            <a:extLst>
              <a:ext uri="{FF2B5EF4-FFF2-40B4-BE49-F238E27FC236}">
                <a16:creationId xmlns:a16="http://schemas.microsoft.com/office/drawing/2014/main" id="{DAE58F16-3700-4B85-A3C1-A8ECD08BA84F}"/>
              </a:ext>
            </a:extLst>
          </p:cNvPr>
          <p:cNvSpPr txBox="1"/>
          <p:nvPr/>
        </p:nvSpPr>
        <p:spPr>
          <a:xfrm>
            <a:off x="657038" y="1556792"/>
            <a:ext cx="7597614" cy="1323439"/>
          </a:xfrm>
          <a:prstGeom prst="rect">
            <a:avLst/>
          </a:prstGeom>
          <a:noFill/>
        </p:spPr>
        <p:txBody>
          <a:bodyPr wrap="square">
            <a:spAutoFit/>
          </a:bodyPr>
          <a:lstStyle/>
          <a:p>
            <a:pPr marL="457200" indent="-457200">
              <a:buFont typeface="+mj-lt"/>
              <a:buAutoNum type="arabicPeriod"/>
            </a:pPr>
            <a:r>
              <a:rPr lang="tr-TR" sz="2000" dirty="0"/>
              <a:t>Aynı anda sadece bir mesaj işlemeyi</a:t>
            </a:r>
          </a:p>
          <a:p>
            <a:pPr marL="457200" indent="-457200">
              <a:buFont typeface="+mj-lt"/>
              <a:buAutoNum type="arabicPeriod"/>
            </a:pPr>
            <a:r>
              <a:rPr lang="tr-TR" sz="2000" dirty="0"/>
              <a:t>Mesajları FIFO olarak işlemeyi</a:t>
            </a:r>
          </a:p>
          <a:p>
            <a:pPr marL="457200" indent="-457200">
              <a:buFont typeface="+mj-lt"/>
              <a:buAutoNum type="arabicPeriod"/>
            </a:pPr>
            <a:r>
              <a:rPr lang="tr-TR" sz="2000" dirty="0"/>
              <a:t>State’lerine kimsenin ulaşmamasını</a:t>
            </a:r>
          </a:p>
          <a:p>
            <a:pPr marL="457200" indent="-457200">
              <a:buFont typeface="+mj-lt"/>
              <a:buAutoNum type="arabicPeriod"/>
            </a:pPr>
            <a:r>
              <a:rPr lang="tr-TR" sz="2000" dirty="0"/>
              <a:t>Garanti ediyorlar. Bunu da bir inbox yapısıyla sağlıyorlar.</a:t>
            </a:r>
          </a:p>
        </p:txBody>
      </p:sp>
      <p:sp>
        <p:nvSpPr>
          <p:cNvPr id="11" name="TextBox 10">
            <a:extLst>
              <a:ext uri="{FF2B5EF4-FFF2-40B4-BE49-F238E27FC236}">
                <a16:creationId xmlns:a16="http://schemas.microsoft.com/office/drawing/2014/main" id="{4CFCF1BE-0823-40F1-A988-F6A7D6662D80}"/>
              </a:ext>
            </a:extLst>
          </p:cNvPr>
          <p:cNvSpPr txBox="1"/>
          <p:nvPr/>
        </p:nvSpPr>
        <p:spPr>
          <a:xfrm>
            <a:off x="693812" y="3284984"/>
            <a:ext cx="7128792" cy="3170099"/>
          </a:xfrm>
          <a:prstGeom prst="rect">
            <a:avLst/>
          </a:prstGeom>
          <a:noFill/>
        </p:spPr>
        <p:txBody>
          <a:bodyPr wrap="square">
            <a:spAutoFit/>
          </a:bodyPr>
          <a:lstStyle/>
          <a:p>
            <a:r>
              <a:rPr lang="en-US" sz="2000" dirty="0"/>
              <a:t>	</a:t>
            </a:r>
            <a:r>
              <a:rPr lang="tr-TR" sz="2000" dirty="0"/>
              <a:t>Actor Sistemini kullanan uygulamalar doğası gerekeği düşük memory izi bırakırlar. Çünkü geleneksel mimarilerin aksini birbirini çağıran 10'larca method yoktur, yani stack trace çok küçüktür, birbirleriyle mesajlar aracılığıyla haberleşirler. Örneğin Actor Model’i implemente eden sistemlerden biri ve bu yazınında konusu olan Akka’nın tek bir makinada saniyede 50 milyon mesajı işleyebildiği ve 2,5 milyon actor’ün memory’de sadece 1 GB’lık bir alan tuttuğu söylenmektedir.</a:t>
            </a:r>
          </a:p>
        </p:txBody>
      </p:sp>
      <p:pic>
        <p:nvPicPr>
          <p:cNvPr id="13" name="Picture 12">
            <a:extLst>
              <a:ext uri="{FF2B5EF4-FFF2-40B4-BE49-F238E27FC236}">
                <a16:creationId xmlns:a16="http://schemas.microsoft.com/office/drawing/2014/main" id="{2C638BEC-D28A-4B7B-835F-B3B9F9DA81D9}"/>
              </a:ext>
            </a:extLst>
          </p:cNvPr>
          <p:cNvPicPr>
            <a:picLocks noChangeAspect="1"/>
          </p:cNvPicPr>
          <p:nvPr/>
        </p:nvPicPr>
        <p:blipFill>
          <a:blip r:embed="rId2"/>
          <a:stretch>
            <a:fillRect/>
          </a:stretch>
        </p:blipFill>
        <p:spPr>
          <a:xfrm>
            <a:off x="8147410" y="620687"/>
            <a:ext cx="3568385" cy="4351689"/>
          </a:xfrm>
          <a:prstGeom prst="rect">
            <a:avLst/>
          </a:prstGeom>
        </p:spPr>
      </p:pic>
    </p:spTree>
    <p:extLst>
      <p:ext uri="{BB962C8B-B14F-4D97-AF65-F5344CB8AC3E}">
        <p14:creationId xmlns:p14="http://schemas.microsoft.com/office/powerpoint/2010/main" val="3294548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lt Başlık 2">
            <a:extLst>
              <a:ext uri="{FF2B5EF4-FFF2-40B4-BE49-F238E27FC236}">
                <a16:creationId xmlns:a16="http://schemas.microsoft.com/office/drawing/2014/main" id="{C3E4BCA5-A55C-4193-AA46-246DDDCBD17C}"/>
              </a:ext>
            </a:extLst>
          </p:cNvPr>
          <p:cNvSpPr>
            <a:spLocks noGrp="1"/>
          </p:cNvSpPr>
          <p:nvPr>
            <p:ph type="subTitle" idx="1"/>
          </p:nvPr>
        </p:nvSpPr>
        <p:spPr>
          <a:xfrm>
            <a:off x="5316" y="2899101"/>
            <a:ext cx="12188824" cy="1944216"/>
          </a:xfrm>
          <a:noFill/>
          <a:ln>
            <a:noFill/>
          </a:ln>
          <a:effectLst>
            <a:glow rad="139700">
              <a:schemeClr val="accent4">
                <a:satMod val="175000"/>
                <a:alpha val="34000"/>
              </a:schemeClr>
            </a:glow>
            <a:outerShdw blurRad="149987" dist="101600" dir="8400000" algn="ctr">
              <a:srgbClr val="000000">
                <a:alpha val="36000"/>
              </a:srgbClr>
            </a:outerShdw>
          </a:effectLst>
          <a:scene3d>
            <a:camera prst="orthographicFront">
              <a:rot lat="0" lon="0" rev="0"/>
            </a:camera>
            <a:lightRig rig="contrasting" dir="t">
              <a:rot lat="0" lon="0" rev="1500000"/>
            </a:lightRig>
          </a:scene3d>
          <a:sp3d prstMaterial="metal">
            <a:bevelT w="88900" h="88900"/>
          </a:sp3d>
        </p:spPr>
        <p:txBody>
          <a:bodyPr rtlCol="0" anchor="ctr">
            <a:noAutofit/>
            <a:sp3d extrusionH="57150">
              <a:bevelT w="38100" h="38100" prst="angle"/>
            </a:sp3d>
          </a:bodyPr>
          <a:lstStyle/>
          <a:p>
            <a:pPr algn="ctr" rtl="0"/>
            <a:r>
              <a:rPr lang="en-US" sz="6000" b="1" dirty="0">
                <a:ln>
                  <a:solidFill>
                    <a:srgbClr val="FF0000"/>
                  </a:solidFill>
                </a:ln>
                <a:gradFill>
                  <a:gsLst>
                    <a:gs pos="0">
                      <a:srgbClr val="FFFF00"/>
                    </a:gs>
                    <a:gs pos="25000">
                      <a:schemeClr val="tx1">
                        <a:lumMod val="95000"/>
                        <a:lumOff val="5000"/>
                      </a:schemeClr>
                    </a:gs>
                    <a:gs pos="46000">
                      <a:srgbClr val="0070C0"/>
                    </a:gs>
                    <a:gs pos="74000">
                      <a:srgbClr val="00B050"/>
                    </a:gs>
                  </a:gsLst>
                  <a:lin ang="5400000" scaled="1"/>
                </a:gradFill>
                <a:latin typeface="Photonica" panose="00000400000000000000" pitchFamily="2" charset="0"/>
                <a:ea typeface="Soolidium" pitchFamily="2" charset="0"/>
              </a:rPr>
              <a:t>Security and Identity</a:t>
            </a:r>
            <a:endParaRPr lang="tr-TR" sz="6000" b="1" dirty="0">
              <a:ln>
                <a:solidFill>
                  <a:srgbClr val="FF0000"/>
                </a:solidFill>
              </a:ln>
              <a:gradFill>
                <a:gsLst>
                  <a:gs pos="0">
                    <a:srgbClr val="FFFF00"/>
                  </a:gs>
                  <a:gs pos="25000">
                    <a:schemeClr val="tx1">
                      <a:lumMod val="95000"/>
                      <a:lumOff val="5000"/>
                    </a:schemeClr>
                  </a:gs>
                  <a:gs pos="46000">
                    <a:srgbClr val="0070C0"/>
                  </a:gs>
                  <a:gs pos="74000">
                    <a:srgbClr val="00B050"/>
                  </a:gs>
                </a:gsLst>
                <a:lin ang="5400000" scaled="1"/>
              </a:gradFill>
              <a:latin typeface="Thundergod" panose="00000800000000000000" pitchFamily="2" charset="0"/>
              <a:ea typeface="Soolidium" pitchFamily="2" charset="0"/>
            </a:endParaRPr>
          </a:p>
        </p:txBody>
      </p:sp>
      <p:sp>
        <p:nvSpPr>
          <p:cNvPr id="2" name="Metin kutusu 1">
            <a:extLst>
              <a:ext uri="{FF2B5EF4-FFF2-40B4-BE49-F238E27FC236}">
                <a16:creationId xmlns:a16="http://schemas.microsoft.com/office/drawing/2014/main" id="{35A00A0E-D86B-4880-B817-E802F877558B}"/>
              </a:ext>
            </a:extLst>
          </p:cNvPr>
          <p:cNvSpPr txBox="1"/>
          <p:nvPr/>
        </p:nvSpPr>
        <p:spPr>
          <a:xfrm>
            <a:off x="261764" y="6143859"/>
            <a:ext cx="3332964" cy="461665"/>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none" rtlCol="0">
            <a:spAutoFit/>
            <a:scene3d>
              <a:camera prst="orthographicFront"/>
              <a:lightRig rig="soft" dir="t">
                <a:rot lat="0" lon="0" rev="15600000"/>
              </a:lightRig>
            </a:scene3d>
            <a:sp3d extrusionH="57150" prstMaterial="softEdge">
              <a:bevelT w="25400" h="38100" prst="convex"/>
            </a:sp3d>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tr-TR" sz="2400" b="1" i="0" u="sng" strike="noStrike" kern="1200" cap="none" spc="0" normalizeH="0" baseline="0" noProof="0" dirty="0">
                <a:ln/>
                <a:solidFill>
                  <a:srgbClr val="0070C0"/>
                </a:solidFill>
                <a:effectLst/>
                <a:uLnTx/>
                <a:uFillTx/>
                <a:latin typeface="Thundergod" panose="00000800000000000000" pitchFamily="2" charset="0"/>
                <a:ea typeface="+mn-ea"/>
                <a:cs typeface="+mn-cs"/>
              </a:rPr>
              <a:t>Hüseyin OCAK</a:t>
            </a:r>
          </a:p>
        </p:txBody>
      </p:sp>
      <p:sp>
        <p:nvSpPr>
          <p:cNvPr id="3" name="TextBox 2">
            <a:extLst>
              <a:ext uri="{FF2B5EF4-FFF2-40B4-BE49-F238E27FC236}">
                <a16:creationId xmlns:a16="http://schemas.microsoft.com/office/drawing/2014/main" id="{EAA04D65-4F04-47B5-962F-32BBF60DA342}"/>
              </a:ext>
            </a:extLst>
          </p:cNvPr>
          <p:cNvSpPr txBox="1"/>
          <p:nvPr/>
        </p:nvSpPr>
        <p:spPr>
          <a:xfrm>
            <a:off x="1132221" y="1037053"/>
            <a:ext cx="10671383" cy="186204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spAutoFit/>
            <a:scene3d>
              <a:camera prst="orthographicFront"/>
              <a:lightRig rig="threePt" dir="t"/>
            </a:scene3d>
            <a:sp3d extrusionH="57150">
              <a:bevelT w="69850" h="38100" prst="cross"/>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uLnTx/>
                <a:uFillTx/>
                <a:latin typeface="&amp;quot"/>
              </a:rPr>
              <a:t>ASPNET CORE 6.0</a:t>
            </a:r>
            <a:endParaRPr kumimoji="0" lang="tr-TR" sz="4000" b="0" i="0" u="none" strike="noStrike" kern="1200" cap="none" spc="0" normalizeH="0" baseline="0" noProof="0"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uLnTx/>
              <a:uFillTx/>
              <a:latin typeface="&amp;quot"/>
            </a:endParaRPr>
          </a:p>
        </p:txBody>
      </p:sp>
      <p:pic>
        <p:nvPicPr>
          <p:cNvPr id="7" name="Picture 6">
            <a:extLst>
              <a:ext uri="{FF2B5EF4-FFF2-40B4-BE49-F238E27FC236}">
                <a16:creationId xmlns:a16="http://schemas.microsoft.com/office/drawing/2014/main" id="{4EFB184C-3B3A-49E3-B0F5-5421B1C5C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892" y="6014691"/>
            <a:ext cx="1560001" cy="720000"/>
          </a:xfrm>
          <a:prstGeom prst="rect">
            <a:avLst/>
          </a:prstGeom>
        </p:spPr>
      </p:pic>
    </p:spTree>
    <p:extLst>
      <p:ext uri="{BB962C8B-B14F-4D97-AF65-F5344CB8AC3E}">
        <p14:creationId xmlns:p14="http://schemas.microsoft.com/office/powerpoint/2010/main" val="27886545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9701-E703-45E7-91D7-AE817FD5E670}"/>
              </a:ext>
            </a:extLst>
          </p:cNvPr>
          <p:cNvSpPr>
            <a:spLocks noGrp="1"/>
          </p:cNvSpPr>
          <p:nvPr>
            <p:ph type="title"/>
          </p:nvPr>
        </p:nvSpPr>
        <p:spPr>
          <a:xfrm>
            <a:off x="654763" y="620688"/>
            <a:ext cx="8532178" cy="1507067"/>
          </a:xfrm>
        </p:spPr>
        <p:txBody>
          <a:bodyPr/>
          <a:lstStyle/>
          <a:p>
            <a:r>
              <a:rPr lang="en-US" dirty="0" err="1"/>
              <a:t>Tanimlar</a:t>
            </a:r>
            <a:endParaRPr lang="en-US" dirty="0"/>
          </a:p>
        </p:txBody>
      </p:sp>
      <p:sp>
        <p:nvSpPr>
          <p:cNvPr id="3" name="Content Placeholder 2">
            <a:extLst>
              <a:ext uri="{FF2B5EF4-FFF2-40B4-BE49-F238E27FC236}">
                <a16:creationId xmlns:a16="http://schemas.microsoft.com/office/drawing/2014/main" id="{316BC655-377B-4B69-A4AC-E0484DE36DF1}"/>
              </a:ext>
            </a:extLst>
          </p:cNvPr>
          <p:cNvSpPr>
            <a:spLocks noGrp="1"/>
          </p:cNvSpPr>
          <p:nvPr>
            <p:ph idx="1"/>
          </p:nvPr>
        </p:nvSpPr>
        <p:spPr>
          <a:xfrm>
            <a:off x="654763" y="1772816"/>
            <a:ext cx="8532178" cy="4392488"/>
          </a:xfrm>
        </p:spPr>
        <p:txBody>
          <a:bodyPr/>
          <a:lstStyle/>
          <a:p>
            <a:r>
              <a:rPr lang="en-US" dirty="0" err="1">
                <a:solidFill>
                  <a:schemeClr val="tx1"/>
                </a:solidFill>
              </a:rPr>
              <a:t>IdentityServer</a:t>
            </a:r>
            <a:r>
              <a:rPr lang="en-US" dirty="0">
                <a:solidFill>
                  <a:schemeClr val="tx1"/>
                </a:solidFill>
              </a:rPr>
              <a:t> : </a:t>
            </a:r>
          </a:p>
        </p:txBody>
      </p:sp>
      <p:sp>
        <p:nvSpPr>
          <p:cNvPr id="5" name="TextBox 4">
            <a:extLst>
              <a:ext uri="{FF2B5EF4-FFF2-40B4-BE49-F238E27FC236}">
                <a16:creationId xmlns:a16="http://schemas.microsoft.com/office/drawing/2014/main" id="{114A662D-1F4D-4016-B2BC-0F80ACF0344D}"/>
              </a:ext>
            </a:extLst>
          </p:cNvPr>
          <p:cNvSpPr txBox="1"/>
          <p:nvPr/>
        </p:nvSpPr>
        <p:spPr>
          <a:xfrm>
            <a:off x="3048000" y="3198168"/>
            <a:ext cx="6096000" cy="461665"/>
          </a:xfrm>
          <a:prstGeom prst="rect">
            <a:avLst/>
          </a:prstGeom>
          <a:noFill/>
        </p:spPr>
        <p:txBody>
          <a:bodyPr wrap="square">
            <a:spAutoFit/>
          </a:bodyPr>
          <a:lstStyle/>
          <a:p>
            <a:pPr algn="l"/>
            <a:r>
              <a:rPr lang="tr-TR" b="1" i="0" dirty="0" err="1">
                <a:solidFill>
                  <a:srgbClr val="E6E6E6"/>
                </a:solidFill>
                <a:effectLst/>
                <a:latin typeface="Segoe UI" panose="020B0502040204020203" pitchFamily="34" charset="0"/>
              </a:rPr>
              <a:t>Authentication</a:t>
            </a:r>
            <a:r>
              <a:rPr lang="tr-TR" b="1" i="0" dirty="0">
                <a:solidFill>
                  <a:srgbClr val="E6E6E6"/>
                </a:solidFill>
                <a:effectLst/>
                <a:latin typeface="Segoe UI" panose="020B0502040204020203" pitchFamily="34" charset="0"/>
              </a:rPr>
              <a:t> vs. </a:t>
            </a:r>
            <a:r>
              <a:rPr lang="tr-TR" b="1" i="0" dirty="0" err="1">
                <a:solidFill>
                  <a:srgbClr val="E6E6E6"/>
                </a:solidFill>
                <a:effectLst/>
                <a:latin typeface="Segoe UI" panose="020B0502040204020203" pitchFamily="34" charset="0"/>
              </a:rPr>
              <a:t>Authorization</a:t>
            </a:r>
            <a:endParaRPr lang="tr-TR" b="1" i="0" dirty="0">
              <a:solidFill>
                <a:srgbClr val="E6E6E6"/>
              </a:solidFill>
              <a:effectLst/>
              <a:latin typeface="Segoe UI" panose="020B0502040204020203" pitchFamily="34" charset="0"/>
            </a:endParaRPr>
          </a:p>
        </p:txBody>
      </p:sp>
    </p:spTree>
    <p:extLst>
      <p:ext uri="{BB962C8B-B14F-4D97-AF65-F5344CB8AC3E}">
        <p14:creationId xmlns:p14="http://schemas.microsoft.com/office/powerpoint/2010/main" val="15655841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lt Başlık 2">
            <a:extLst>
              <a:ext uri="{FF2B5EF4-FFF2-40B4-BE49-F238E27FC236}">
                <a16:creationId xmlns:a16="http://schemas.microsoft.com/office/drawing/2014/main" id="{C3E4BCA5-A55C-4193-AA46-246DDDCBD17C}"/>
              </a:ext>
            </a:extLst>
          </p:cNvPr>
          <p:cNvSpPr>
            <a:spLocks noGrp="1"/>
          </p:cNvSpPr>
          <p:nvPr>
            <p:ph type="subTitle" idx="1"/>
          </p:nvPr>
        </p:nvSpPr>
        <p:spPr>
          <a:xfrm>
            <a:off x="5316" y="2899101"/>
            <a:ext cx="12188824" cy="1944216"/>
          </a:xfrm>
          <a:noFill/>
          <a:ln>
            <a:noFill/>
          </a:ln>
          <a:effectLst>
            <a:glow rad="139700">
              <a:schemeClr val="accent4">
                <a:satMod val="175000"/>
                <a:alpha val="34000"/>
              </a:schemeClr>
            </a:glow>
            <a:outerShdw blurRad="149987" dist="101600" dir="8400000" algn="ctr">
              <a:srgbClr val="000000">
                <a:alpha val="36000"/>
              </a:srgbClr>
            </a:outerShdw>
          </a:effectLst>
          <a:scene3d>
            <a:camera prst="orthographicFront">
              <a:rot lat="0" lon="0" rev="0"/>
            </a:camera>
            <a:lightRig rig="contrasting" dir="t">
              <a:rot lat="0" lon="0" rev="1500000"/>
            </a:lightRig>
          </a:scene3d>
          <a:sp3d prstMaterial="metal">
            <a:bevelT w="88900" h="88900"/>
          </a:sp3d>
        </p:spPr>
        <p:txBody>
          <a:bodyPr rtlCol="0" anchor="ctr">
            <a:noAutofit/>
            <a:sp3d extrusionH="57150">
              <a:bevelT w="38100" h="38100" prst="angle"/>
            </a:sp3d>
          </a:bodyPr>
          <a:lstStyle/>
          <a:p>
            <a:pPr algn="ctr" rtl="0"/>
            <a:r>
              <a:rPr lang="en-US" sz="9600" b="1" dirty="0" err="1">
                <a:ln>
                  <a:solidFill>
                    <a:srgbClr val="FF0000"/>
                  </a:solidFill>
                </a:ln>
                <a:gradFill>
                  <a:gsLst>
                    <a:gs pos="0">
                      <a:srgbClr val="FFFF00"/>
                    </a:gs>
                    <a:gs pos="25000">
                      <a:schemeClr val="tx1">
                        <a:lumMod val="95000"/>
                        <a:lumOff val="5000"/>
                      </a:schemeClr>
                    </a:gs>
                    <a:gs pos="46000">
                      <a:srgbClr val="0070C0"/>
                    </a:gs>
                    <a:gs pos="74000">
                      <a:srgbClr val="00B050"/>
                    </a:gs>
                  </a:gsLst>
                  <a:lin ang="5400000" scaled="1"/>
                </a:gradFill>
                <a:latin typeface="Photonica" panose="00000400000000000000" pitchFamily="2" charset="0"/>
                <a:ea typeface="Soolidium" pitchFamily="2" charset="0"/>
              </a:rPr>
              <a:t>gRPC</a:t>
            </a:r>
            <a:endParaRPr lang="tr-TR" sz="9600" b="1" dirty="0">
              <a:ln>
                <a:solidFill>
                  <a:srgbClr val="FF0000"/>
                </a:solidFill>
              </a:ln>
              <a:gradFill>
                <a:gsLst>
                  <a:gs pos="0">
                    <a:srgbClr val="FFFF00"/>
                  </a:gs>
                  <a:gs pos="25000">
                    <a:schemeClr val="tx1">
                      <a:lumMod val="95000"/>
                      <a:lumOff val="5000"/>
                    </a:schemeClr>
                  </a:gs>
                  <a:gs pos="46000">
                    <a:srgbClr val="0070C0"/>
                  </a:gs>
                  <a:gs pos="74000">
                    <a:srgbClr val="00B050"/>
                  </a:gs>
                </a:gsLst>
                <a:lin ang="5400000" scaled="1"/>
              </a:gradFill>
              <a:latin typeface="Thundergod" panose="00000800000000000000" pitchFamily="2" charset="0"/>
              <a:ea typeface="Soolidium" pitchFamily="2" charset="0"/>
            </a:endParaRPr>
          </a:p>
        </p:txBody>
      </p:sp>
      <p:sp>
        <p:nvSpPr>
          <p:cNvPr id="2" name="Metin kutusu 1">
            <a:extLst>
              <a:ext uri="{FF2B5EF4-FFF2-40B4-BE49-F238E27FC236}">
                <a16:creationId xmlns:a16="http://schemas.microsoft.com/office/drawing/2014/main" id="{35A00A0E-D86B-4880-B817-E802F877558B}"/>
              </a:ext>
            </a:extLst>
          </p:cNvPr>
          <p:cNvSpPr txBox="1"/>
          <p:nvPr/>
        </p:nvSpPr>
        <p:spPr>
          <a:xfrm>
            <a:off x="261764" y="6143859"/>
            <a:ext cx="3332964" cy="461665"/>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none" rtlCol="0">
            <a:spAutoFit/>
            <a:scene3d>
              <a:camera prst="orthographicFront"/>
              <a:lightRig rig="soft" dir="t">
                <a:rot lat="0" lon="0" rev="15600000"/>
              </a:lightRig>
            </a:scene3d>
            <a:sp3d extrusionH="57150" prstMaterial="softEdge">
              <a:bevelT w="25400" h="38100" prst="convex"/>
            </a:sp3d>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tr-TR" sz="2400" b="1" i="0" u="sng" strike="noStrike" kern="1200" cap="none" spc="0" normalizeH="0" baseline="0" noProof="0" dirty="0">
                <a:ln/>
                <a:solidFill>
                  <a:srgbClr val="0070C0"/>
                </a:solidFill>
                <a:effectLst/>
                <a:uLnTx/>
                <a:uFillTx/>
                <a:latin typeface="Thundergod" panose="00000800000000000000" pitchFamily="2" charset="0"/>
                <a:ea typeface="+mn-ea"/>
                <a:cs typeface="+mn-cs"/>
              </a:rPr>
              <a:t>Hüseyin OCAK</a:t>
            </a:r>
          </a:p>
        </p:txBody>
      </p:sp>
      <p:sp>
        <p:nvSpPr>
          <p:cNvPr id="3" name="TextBox 2">
            <a:extLst>
              <a:ext uri="{FF2B5EF4-FFF2-40B4-BE49-F238E27FC236}">
                <a16:creationId xmlns:a16="http://schemas.microsoft.com/office/drawing/2014/main" id="{EAA04D65-4F04-47B5-962F-32BBF60DA342}"/>
              </a:ext>
            </a:extLst>
          </p:cNvPr>
          <p:cNvSpPr txBox="1"/>
          <p:nvPr/>
        </p:nvSpPr>
        <p:spPr>
          <a:xfrm>
            <a:off x="1132221" y="1037053"/>
            <a:ext cx="10671383" cy="186204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spAutoFit/>
            <a:scene3d>
              <a:camera prst="orthographicFront"/>
              <a:lightRig rig="threePt" dir="t"/>
            </a:scene3d>
            <a:sp3d extrusionH="57150">
              <a:bevelT w="69850" h="38100" prst="cross"/>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uLnTx/>
                <a:uFillTx/>
                <a:latin typeface="&amp;quot"/>
              </a:rPr>
              <a:t>ASPNET CORE 6.0</a:t>
            </a:r>
            <a:endParaRPr kumimoji="0" lang="tr-TR" sz="4000" b="0" i="0" u="none" strike="noStrike" kern="1200" cap="none" spc="0" normalizeH="0" baseline="0" noProof="0" dirty="0">
              <a:ln>
                <a:solidFill>
                  <a:srgbClr val="76DBF4">
                    <a:lumMod val="50000"/>
                  </a:srgbClr>
                </a:solidFill>
              </a:ln>
              <a:noFill/>
              <a:effectLst>
                <a:glow rad="76200">
                  <a:schemeClr val="accent1">
                    <a:satMod val="175000"/>
                    <a:alpha val="42000"/>
                  </a:schemeClr>
                </a:glow>
                <a:outerShdw blurRad="50800" dist="38100" dir="16200000" rotWithShape="0">
                  <a:schemeClr val="bg2">
                    <a:lumMod val="40000"/>
                    <a:lumOff val="60000"/>
                    <a:alpha val="40000"/>
                  </a:schemeClr>
                </a:outerShdw>
              </a:effectLst>
              <a:uLnTx/>
              <a:uFillTx/>
              <a:latin typeface="&amp;quot"/>
            </a:endParaRPr>
          </a:p>
        </p:txBody>
      </p:sp>
      <p:pic>
        <p:nvPicPr>
          <p:cNvPr id="7" name="Picture 6">
            <a:extLst>
              <a:ext uri="{FF2B5EF4-FFF2-40B4-BE49-F238E27FC236}">
                <a16:creationId xmlns:a16="http://schemas.microsoft.com/office/drawing/2014/main" id="{4EFB184C-3B3A-49E3-B0F5-5421B1C5C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892" y="6014691"/>
            <a:ext cx="1560001" cy="720000"/>
          </a:xfrm>
          <a:prstGeom prst="rect">
            <a:avLst/>
          </a:prstGeom>
        </p:spPr>
      </p:pic>
    </p:spTree>
    <p:extLst>
      <p:ext uri="{BB962C8B-B14F-4D97-AF65-F5344CB8AC3E}">
        <p14:creationId xmlns:p14="http://schemas.microsoft.com/office/powerpoint/2010/main" val="2293474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0CDF0-C732-4E31-89BC-9858C9CBAD7F}"/>
              </a:ext>
            </a:extLst>
          </p:cNvPr>
          <p:cNvSpPr>
            <a:spLocks noGrp="1"/>
          </p:cNvSpPr>
          <p:nvPr>
            <p:ph idx="1"/>
          </p:nvPr>
        </p:nvSpPr>
        <p:spPr>
          <a:xfrm>
            <a:off x="684034" y="685801"/>
            <a:ext cx="10738970" cy="3615267"/>
          </a:xfrm>
        </p:spPr>
        <p:txBody>
          <a:bodyPr/>
          <a:lstStyle/>
          <a:p>
            <a:r>
              <a:rPr lang="tr-TR" dirty="0">
                <a:solidFill>
                  <a:schemeClr val="tx1"/>
                </a:solidFill>
              </a:rPr>
              <a:t>gRPC, başlangıçta Google'da 2015 yılında Stubby RPC altyapısının yeni nesli olarak geliştirilen açık kaynaklı bir uzaktan prosedür çağrı sistemidir.</a:t>
            </a:r>
            <a:endParaRPr lang="en-US" dirty="0">
              <a:solidFill>
                <a:schemeClr val="tx1"/>
              </a:solidFill>
            </a:endParaRPr>
          </a:p>
          <a:p>
            <a:r>
              <a:rPr lang="en-US" dirty="0" err="1">
                <a:solidFill>
                  <a:schemeClr val="tx1"/>
                </a:solidFill>
              </a:rPr>
              <a:t>Açık</a:t>
            </a:r>
            <a:r>
              <a:rPr lang="en-US" dirty="0">
                <a:solidFill>
                  <a:schemeClr val="tx1"/>
                </a:solidFill>
              </a:rPr>
              <a:t> </a:t>
            </a:r>
            <a:r>
              <a:rPr lang="en-US" dirty="0" err="1">
                <a:solidFill>
                  <a:schemeClr val="tx1"/>
                </a:solidFill>
              </a:rPr>
              <a:t>Kaynak</a:t>
            </a:r>
            <a:endParaRPr lang="en-US" dirty="0">
              <a:solidFill>
                <a:schemeClr val="tx1"/>
              </a:solidFill>
            </a:endParaRPr>
          </a:p>
          <a:p>
            <a:r>
              <a:rPr lang="en-US" dirty="0">
                <a:solidFill>
                  <a:schemeClr val="tx1"/>
                </a:solidFill>
              </a:rPr>
              <a:t>Client-Server </a:t>
            </a:r>
            <a:r>
              <a:rPr lang="en-US" dirty="0" err="1">
                <a:solidFill>
                  <a:schemeClr val="tx1"/>
                </a:solidFill>
              </a:rPr>
              <a:t>Mimari</a:t>
            </a:r>
            <a:endParaRPr lang="en-US" dirty="0">
              <a:solidFill>
                <a:schemeClr val="tx1"/>
              </a:solidFill>
            </a:endParaRPr>
          </a:p>
          <a:p>
            <a:r>
              <a:rPr lang="en-US" dirty="0" err="1">
                <a:solidFill>
                  <a:schemeClr val="tx1"/>
                </a:solidFill>
              </a:rPr>
              <a:t>Birçok</a:t>
            </a:r>
            <a:r>
              <a:rPr lang="en-US" dirty="0">
                <a:solidFill>
                  <a:schemeClr val="tx1"/>
                </a:solidFill>
              </a:rPr>
              <a:t> </a:t>
            </a:r>
            <a:r>
              <a:rPr lang="en-US" dirty="0" err="1">
                <a:solidFill>
                  <a:schemeClr val="tx1"/>
                </a:solidFill>
              </a:rPr>
              <a:t>dilde</a:t>
            </a:r>
            <a:r>
              <a:rPr lang="en-US" dirty="0">
                <a:solidFill>
                  <a:schemeClr val="tx1"/>
                </a:solidFill>
              </a:rPr>
              <a:t> </a:t>
            </a:r>
            <a:r>
              <a:rPr lang="en-US" dirty="0" err="1">
                <a:solidFill>
                  <a:schemeClr val="tx1"/>
                </a:solidFill>
              </a:rPr>
              <a:t>destek</a:t>
            </a:r>
            <a:endParaRPr lang="en-US" dirty="0">
              <a:solidFill>
                <a:schemeClr val="tx1"/>
              </a:solidFill>
            </a:endParaRPr>
          </a:p>
          <a:p>
            <a:r>
              <a:rPr lang="en-US" dirty="0">
                <a:solidFill>
                  <a:schemeClr val="tx1"/>
                </a:solidFill>
              </a:rPr>
              <a:t>Http/2 </a:t>
            </a:r>
            <a:r>
              <a:rPr lang="en-US" dirty="0" err="1">
                <a:solidFill>
                  <a:schemeClr val="tx1"/>
                </a:solidFill>
              </a:rPr>
              <a:t>desteği</a:t>
            </a:r>
            <a:endParaRPr lang="en-US" dirty="0">
              <a:solidFill>
                <a:schemeClr val="tx1"/>
              </a:solidFill>
            </a:endParaRPr>
          </a:p>
          <a:p>
            <a:r>
              <a:rPr lang="en-US" dirty="0">
                <a:solidFill>
                  <a:schemeClr val="tx1"/>
                </a:solidFill>
              </a:rPr>
              <a:t>Streaming (Client – Server </a:t>
            </a:r>
            <a:r>
              <a:rPr lang="en-US" dirty="0" err="1">
                <a:solidFill>
                  <a:schemeClr val="tx1"/>
                </a:solidFill>
              </a:rPr>
              <a:t>ve</a:t>
            </a:r>
            <a:r>
              <a:rPr lang="en-US" dirty="0">
                <a:solidFill>
                  <a:schemeClr val="tx1"/>
                </a:solidFill>
              </a:rPr>
              <a:t> Bi-directional)</a:t>
            </a:r>
          </a:p>
          <a:p>
            <a:r>
              <a:rPr lang="en-US" dirty="0">
                <a:solidFill>
                  <a:schemeClr val="tx1"/>
                </a:solidFill>
              </a:rPr>
              <a:t>Protocol Buffer (</a:t>
            </a:r>
            <a:r>
              <a:rPr lang="en-US" dirty="0" err="1">
                <a:solidFill>
                  <a:schemeClr val="tx1"/>
                </a:solidFill>
              </a:rPr>
              <a:t>Protobuf</a:t>
            </a:r>
            <a:r>
              <a:rPr lang="en-US" dirty="0">
                <a:solidFill>
                  <a:schemeClr val="tx1"/>
                </a:solidFill>
              </a:rPr>
              <a:t>) </a:t>
            </a:r>
            <a:r>
              <a:rPr lang="en-US">
                <a:solidFill>
                  <a:schemeClr val="tx1"/>
                </a:solidFill>
              </a:rPr>
              <a:t>/ Contract-first API</a:t>
            </a:r>
            <a:endParaRPr lang="tr-TR" dirty="0">
              <a:solidFill>
                <a:schemeClr val="tx1"/>
              </a:solidFill>
            </a:endParaRPr>
          </a:p>
        </p:txBody>
      </p:sp>
    </p:spTree>
    <p:extLst>
      <p:ext uri="{BB962C8B-B14F-4D97-AF65-F5344CB8AC3E}">
        <p14:creationId xmlns:p14="http://schemas.microsoft.com/office/powerpoint/2010/main" val="2845260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D2397F9-0E1E-4F16-82AC-52133AE56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3"/>
            <a:ext cx="12188825" cy="6856214"/>
          </a:xfrm>
          <a:prstGeom prst="rect">
            <a:avLst/>
          </a:prstGeom>
        </p:spPr>
      </p:pic>
    </p:spTree>
    <p:extLst>
      <p:ext uri="{BB962C8B-B14F-4D97-AF65-F5344CB8AC3E}">
        <p14:creationId xmlns:p14="http://schemas.microsoft.com/office/powerpoint/2010/main" val="1216316825"/>
      </p:ext>
    </p:extLst>
  </p:cSld>
  <p:clrMapOvr>
    <a:masterClrMapping/>
  </p:clrMapOvr>
  <p:transition spd="slow">
    <p:wipe/>
    <p:sndAc>
      <p:stSnd>
        <p:snd r:embed="rId2" name="Whoosh Sound Effect 11.wav"/>
      </p:stSnd>
    </p:sndAc>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BF7E-93DF-4113-9D2C-0A463E09C5EF}"/>
              </a:ext>
            </a:extLst>
          </p:cNvPr>
          <p:cNvSpPr>
            <a:spLocks noGrp="1"/>
          </p:cNvSpPr>
          <p:nvPr>
            <p:ph type="title"/>
          </p:nvPr>
        </p:nvSpPr>
        <p:spPr>
          <a:xfrm>
            <a:off x="837828" y="476673"/>
            <a:ext cx="8532178" cy="864096"/>
          </a:xfrm>
        </p:spPr>
        <p:txBody>
          <a:bodyPr/>
          <a:lstStyle/>
          <a:p>
            <a:r>
              <a:rPr lang="en-US" dirty="0"/>
              <a:t>Encrypt &amp; </a:t>
            </a:r>
            <a:r>
              <a:rPr lang="en-US" dirty="0" err="1"/>
              <a:t>DeCRYPT</a:t>
            </a:r>
            <a:endParaRPr lang="en-US" dirty="0"/>
          </a:p>
        </p:txBody>
      </p:sp>
      <p:sp>
        <p:nvSpPr>
          <p:cNvPr id="3" name="Content Placeholder 2">
            <a:extLst>
              <a:ext uri="{FF2B5EF4-FFF2-40B4-BE49-F238E27FC236}">
                <a16:creationId xmlns:a16="http://schemas.microsoft.com/office/drawing/2014/main" id="{AA0660D3-E4DC-46CA-84E0-1D838796FEE5}"/>
              </a:ext>
            </a:extLst>
          </p:cNvPr>
          <p:cNvSpPr>
            <a:spLocks noGrp="1"/>
          </p:cNvSpPr>
          <p:nvPr>
            <p:ph idx="1"/>
          </p:nvPr>
        </p:nvSpPr>
        <p:spPr>
          <a:xfrm>
            <a:off x="837828" y="1556792"/>
            <a:ext cx="9433048" cy="4248472"/>
          </a:xfrm>
        </p:spPr>
        <p:txBody>
          <a:bodyPr/>
          <a:lstStyle/>
          <a:p>
            <a:r>
              <a:rPr lang="en-US" dirty="0" err="1">
                <a:solidFill>
                  <a:schemeClr val="tx1"/>
                </a:solidFill>
              </a:rPr>
              <a:t>Kullanılan</a:t>
            </a:r>
            <a:r>
              <a:rPr lang="en-US" dirty="0">
                <a:solidFill>
                  <a:schemeClr val="tx1"/>
                </a:solidFill>
              </a:rPr>
              <a:t> </a:t>
            </a:r>
            <a:r>
              <a:rPr lang="en-US" dirty="0" err="1">
                <a:solidFill>
                  <a:schemeClr val="tx1"/>
                </a:solidFill>
              </a:rPr>
              <a:t>kütüphane</a:t>
            </a:r>
            <a:r>
              <a:rPr lang="en-US" dirty="0">
                <a:solidFill>
                  <a:schemeClr val="tx1"/>
                </a:solidFill>
              </a:rPr>
              <a:t> </a:t>
            </a:r>
            <a:r>
              <a:rPr lang="en-US" dirty="0">
                <a:solidFill>
                  <a:schemeClr val="bg2"/>
                </a:solidFill>
              </a:rPr>
              <a:t>using</a:t>
            </a:r>
            <a:r>
              <a:rPr lang="en-US" dirty="0">
                <a:solidFill>
                  <a:schemeClr val="tx1"/>
                </a:solidFill>
              </a:rPr>
              <a:t> </a:t>
            </a:r>
            <a:r>
              <a:rPr lang="en-US" dirty="0" err="1">
                <a:solidFill>
                  <a:srgbClr val="00B050"/>
                </a:solidFill>
              </a:rPr>
              <a:t>Microsoft.AspnetCore.DataProtection</a:t>
            </a:r>
            <a:endParaRPr lang="en-US" dirty="0">
              <a:solidFill>
                <a:srgbClr val="00B050"/>
              </a:solidFill>
            </a:endParaRPr>
          </a:p>
          <a:p>
            <a:r>
              <a:rPr lang="en-US" dirty="0" err="1">
                <a:solidFill>
                  <a:schemeClr val="tx1"/>
                </a:solidFill>
              </a:rPr>
              <a:t>IDataProtectionProvider</a:t>
            </a:r>
            <a:r>
              <a:rPr lang="en-US" dirty="0">
                <a:solidFill>
                  <a:schemeClr val="tx1"/>
                </a:solidFill>
              </a:rPr>
              <a:t> interface </a:t>
            </a:r>
            <a:r>
              <a:rPr lang="en-US" dirty="0" err="1">
                <a:solidFill>
                  <a:schemeClr val="tx1"/>
                </a:solidFill>
              </a:rPr>
              <a:t>ile</a:t>
            </a:r>
            <a:r>
              <a:rPr lang="en-US" dirty="0">
                <a:solidFill>
                  <a:schemeClr val="tx1"/>
                </a:solidFill>
              </a:rPr>
              <a:t> </a:t>
            </a:r>
            <a:r>
              <a:rPr lang="en-US" dirty="0" err="1">
                <a:solidFill>
                  <a:schemeClr val="tx1"/>
                </a:solidFill>
              </a:rPr>
              <a:t>kullanılır</a:t>
            </a:r>
            <a:r>
              <a:rPr lang="en-US" dirty="0">
                <a:solidFill>
                  <a:schemeClr val="tx1"/>
                </a:solidFill>
              </a:rPr>
              <a:t>.</a:t>
            </a:r>
          </a:p>
          <a:p>
            <a:r>
              <a:rPr lang="en-US" dirty="0">
                <a:solidFill>
                  <a:schemeClr val="tx1"/>
                </a:solidFill>
              </a:rPr>
              <a:t>Key </a:t>
            </a:r>
            <a:r>
              <a:rPr lang="en-US" dirty="0" err="1">
                <a:solidFill>
                  <a:schemeClr val="tx1"/>
                </a:solidFill>
              </a:rPr>
              <a:t>belirlenir</a:t>
            </a:r>
            <a:r>
              <a:rPr lang="en-US" dirty="0">
                <a:solidFill>
                  <a:schemeClr val="tx1"/>
                </a:solidFill>
              </a:rPr>
              <a:t> : var key =“</a:t>
            </a:r>
            <a:r>
              <a:rPr lang="en-US" dirty="0" err="1">
                <a:solidFill>
                  <a:schemeClr val="tx1"/>
                </a:solidFill>
              </a:rPr>
              <a:t>key_olacak_kelime</a:t>
            </a:r>
            <a:r>
              <a:rPr lang="en-US" dirty="0">
                <a:solidFill>
                  <a:schemeClr val="tx1"/>
                </a:solidFill>
              </a:rPr>
              <a:t>”.</a:t>
            </a:r>
          </a:p>
          <a:p>
            <a:r>
              <a:rPr lang="en-US" dirty="0">
                <a:solidFill>
                  <a:schemeClr val="tx1"/>
                </a:solidFill>
              </a:rPr>
              <a:t>var protector = _</a:t>
            </a:r>
            <a:r>
              <a:rPr lang="en-US" dirty="0" err="1">
                <a:solidFill>
                  <a:schemeClr val="tx1"/>
                </a:solidFill>
              </a:rPr>
              <a:t>dataprotectionprovider.CreateProtector</a:t>
            </a:r>
            <a:r>
              <a:rPr lang="en-US" dirty="0">
                <a:solidFill>
                  <a:schemeClr val="tx1"/>
                </a:solidFill>
              </a:rPr>
              <a:t>(key) </a:t>
            </a:r>
            <a:r>
              <a:rPr lang="en-US" dirty="0" err="1">
                <a:solidFill>
                  <a:schemeClr val="tx1"/>
                </a:solidFill>
              </a:rPr>
              <a:t>ile</a:t>
            </a:r>
            <a:r>
              <a:rPr lang="en-US" dirty="0">
                <a:solidFill>
                  <a:schemeClr val="tx1"/>
                </a:solidFill>
              </a:rPr>
              <a:t> </a:t>
            </a:r>
            <a:r>
              <a:rPr lang="en-US" dirty="0" err="1">
                <a:solidFill>
                  <a:schemeClr val="tx1"/>
                </a:solidFill>
              </a:rPr>
              <a:t>bir</a:t>
            </a:r>
            <a:r>
              <a:rPr lang="en-US" dirty="0">
                <a:solidFill>
                  <a:schemeClr val="tx1"/>
                </a:solidFill>
              </a:rPr>
              <a:t> protector </a:t>
            </a:r>
            <a:r>
              <a:rPr lang="en-US" dirty="0" err="1">
                <a:solidFill>
                  <a:schemeClr val="tx1"/>
                </a:solidFill>
              </a:rPr>
              <a:t>tanımlanır</a:t>
            </a:r>
            <a:r>
              <a:rPr lang="en-US" dirty="0">
                <a:solidFill>
                  <a:schemeClr val="tx1"/>
                </a:solidFill>
              </a:rPr>
              <a:t>.</a:t>
            </a:r>
          </a:p>
          <a:p>
            <a:r>
              <a:rPr lang="en-US" dirty="0" err="1">
                <a:solidFill>
                  <a:schemeClr val="tx1"/>
                </a:solidFill>
              </a:rPr>
              <a:t>protector.Protect</a:t>
            </a:r>
            <a:r>
              <a:rPr lang="en-US" dirty="0">
                <a:solidFill>
                  <a:schemeClr val="tx1"/>
                </a:solidFill>
              </a:rPr>
              <a:t>(input) </a:t>
            </a:r>
            <a:r>
              <a:rPr lang="en-US" dirty="0" err="1">
                <a:solidFill>
                  <a:schemeClr val="tx1"/>
                </a:solidFill>
              </a:rPr>
              <a:t>ile</a:t>
            </a:r>
            <a:r>
              <a:rPr lang="en-US" dirty="0">
                <a:solidFill>
                  <a:schemeClr val="tx1"/>
                </a:solidFill>
              </a:rPr>
              <a:t> </a:t>
            </a:r>
            <a:r>
              <a:rPr lang="en-US" dirty="0" err="1">
                <a:solidFill>
                  <a:schemeClr val="tx1"/>
                </a:solidFill>
              </a:rPr>
              <a:t>girilen</a:t>
            </a:r>
            <a:r>
              <a:rPr lang="en-US" dirty="0">
                <a:solidFill>
                  <a:schemeClr val="tx1"/>
                </a:solidFill>
              </a:rPr>
              <a:t> </a:t>
            </a:r>
            <a:r>
              <a:rPr lang="en-US" dirty="0" err="1">
                <a:solidFill>
                  <a:schemeClr val="tx1"/>
                </a:solidFill>
              </a:rPr>
              <a:t>veri</a:t>
            </a:r>
            <a:r>
              <a:rPr lang="en-US" dirty="0">
                <a:solidFill>
                  <a:schemeClr val="tx1"/>
                </a:solidFill>
              </a:rPr>
              <a:t>  encrypt </a:t>
            </a:r>
            <a:r>
              <a:rPr lang="en-US" dirty="0" err="1">
                <a:solidFill>
                  <a:schemeClr val="tx1"/>
                </a:solidFill>
              </a:rPr>
              <a:t>edilir</a:t>
            </a:r>
            <a:r>
              <a:rPr lang="en-US" dirty="0">
                <a:solidFill>
                  <a:schemeClr val="tx1"/>
                </a:solidFill>
              </a:rPr>
              <a:t>.</a:t>
            </a:r>
          </a:p>
          <a:p>
            <a:r>
              <a:rPr lang="en-US" dirty="0" err="1">
                <a:solidFill>
                  <a:schemeClr val="tx1"/>
                </a:solidFill>
              </a:rPr>
              <a:t>protector.Unprotect</a:t>
            </a:r>
            <a:r>
              <a:rPr lang="en-US" dirty="0">
                <a:solidFill>
                  <a:schemeClr val="tx1"/>
                </a:solidFill>
              </a:rPr>
              <a:t>(input) </a:t>
            </a:r>
            <a:r>
              <a:rPr lang="en-US" dirty="0" err="1">
                <a:solidFill>
                  <a:schemeClr val="tx1"/>
                </a:solidFill>
              </a:rPr>
              <a:t>ile</a:t>
            </a:r>
            <a:r>
              <a:rPr lang="en-US" dirty="0">
                <a:solidFill>
                  <a:schemeClr val="tx1"/>
                </a:solidFill>
              </a:rPr>
              <a:t> </a:t>
            </a:r>
            <a:r>
              <a:rPr lang="en-US" dirty="0" err="1">
                <a:solidFill>
                  <a:schemeClr val="tx1"/>
                </a:solidFill>
              </a:rPr>
              <a:t>girilen</a:t>
            </a:r>
            <a:r>
              <a:rPr lang="en-US" dirty="0">
                <a:solidFill>
                  <a:schemeClr val="tx1"/>
                </a:solidFill>
              </a:rPr>
              <a:t> </a:t>
            </a:r>
            <a:r>
              <a:rPr lang="en-US" dirty="0" err="1">
                <a:solidFill>
                  <a:schemeClr val="tx1"/>
                </a:solidFill>
              </a:rPr>
              <a:t>veri</a:t>
            </a:r>
            <a:r>
              <a:rPr lang="en-US" dirty="0">
                <a:solidFill>
                  <a:schemeClr val="tx1"/>
                </a:solidFill>
              </a:rPr>
              <a:t> decrypt </a:t>
            </a:r>
            <a:r>
              <a:rPr lang="en-US" dirty="0" err="1">
                <a:solidFill>
                  <a:schemeClr val="tx1"/>
                </a:solidFill>
              </a:rPr>
              <a:t>edilir</a:t>
            </a:r>
            <a:r>
              <a:rPr lang="en-US" dirty="0">
                <a:solidFill>
                  <a:schemeClr val="tx1"/>
                </a:solidFill>
              </a:rPr>
              <a:t>.</a:t>
            </a:r>
          </a:p>
        </p:txBody>
      </p:sp>
    </p:spTree>
    <p:extLst>
      <p:ext uri="{BB962C8B-B14F-4D97-AF65-F5344CB8AC3E}">
        <p14:creationId xmlns:p14="http://schemas.microsoft.com/office/powerpoint/2010/main" val="36712886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7A73C-388F-41B9-BE65-A2BCC4758041}"/>
              </a:ext>
            </a:extLst>
          </p:cNvPr>
          <p:cNvSpPr>
            <a:spLocks noGrp="1"/>
          </p:cNvSpPr>
          <p:nvPr>
            <p:ph type="title"/>
          </p:nvPr>
        </p:nvSpPr>
        <p:spPr>
          <a:xfrm>
            <a:off x="1917948" y="764704"/>
            <a:ext cx="8532178" cy="1507067"/>
          </a:xfrm>
        </p:spPr>
        <p:txBody>
          <a:bodyPr/>
          <a:lstStyle/>
          <a:p>
            <a:pPr algn="ctr"/>
            <a:r>
              <a:rPr lang="en-US" dirty="0"/>
              <a:t>CQRS</a:t>
            </a:r>
          </a:p>
        </p:txBody>
      </p:sp>
    </p:spTree>
    <p:extLst>
      <p:ext uri="{BB962C8B-B14F-4D97-AF65-F5344CB8AC3E}">
        <p14:creationId xmlns:p14="http://schemas.microsoft.com/office/powerpoint/2010/main" val="2013386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A90977-EA33-4CB8-B0CA-D34073C35490}"/>
              </a:ext>
            </a:extLst>
          </p:cNvPr>
          <p:cNvSpPr txBox="1"/>
          <p:nvPr/>
        </p:nvSpPr>
        <p:spPr>
          <a:xfrm>
            <a:off x="621804" y="980728"/>
            <a:ext cx="9653605" cy="1200329"/>
          </a:xfrm>
          <a:prstGeom prst="rect">
            <a:avLst/>
          </a:prstGeom>
          <a:noFill/>
        </p:spPr>
        <p:txBody>
          <a:bodyPr wrap="none" rtlCol="0">
            <a:spAutoFit/>
          </a:bodyPr>
          <a:lstStyle/>
          <a:p>
            <a:pPr marL="342900" indent="-342900">
              <a:buFont typeface="Arial" panose="020B0604020202020204" pitchFamily="34" charset="0"/>
              <a:buChar char="•"/>
            </a:pPr>
            <a:r>
              <a:rPr lang="en-US" dirty="0"/>
              <a:t>Write </a:t>
            </a:r>
            <a:r>
              <a:rPr lang="tr-TR" dirty="0"/>
              <a:t>ve</a:t>
            </a:r>
            <a:r>
              <a:rPr lang="en-US" dirty="0"/>
              <a:t> Read </a:t>
            </a:r>
            <a:r>
              <a:rPr lang="tr-TR" dirty="0"/>
              <a:t>işlemlerinin</a:t>
            </a:r>
            <a:r>
              <a:rPr lang="en-US" dirty="0"/>
              <a:t> </a:t>
            </a:r>
            <a:r>
              <a:rPr lang="tr-TR" dirty="0"/>
              <a:t>birbirinden</a:t>
            </a:r>
            <a:r>
              <a:rPr lang="en-US" dirty="0"/>
              <a:t> </a:t>
            </a:r>
            <a:r>
              <a:rPr lang="tr-TR" dirty="0"/>
              <a:t>ayrılması</a:t>
            </a:r>
            <a:r>
              <a:rPr lang="en-US" dirty="0"/>
              <a:t> </a:t>
            </a:r>
            <a:r>
              <a:rPr lang="en-US" dirty="0" err="1"/>
              <a:t>gerekmektedir</a:t>
            </a:r>
            <a:r>
              <a:rPr lang="en-US" dirty="0"/>
              <a:t>.</a:t>
            </a:r>
          </a:p>
          <a:p>
            <a:pPr marL="952393" lvl="1" indent="-342900">
              <a:buFont typeface="Arial" panose="020B0604020202020204" pitchFamily="34" charset="0"/>
              <a:buChar char="•"/>
            </a:pPr>
            <a:r>
              <a:rPr lang="en-US" dirty="0"/>
              <a:t>Write </a:t>
            </a:r>
            <a:r>
              <a:rPr lang="en-US" dirty="0" err="1"/>
              <a:t>işlemleri</a:t>
            </a:r>
            <a:r>
              <a:rPr lang="en-US" dirty="0"/>
              <a:t> </a:t>
            </a:r>
            <a:r>
              <a:rPr lang="en-US" dirty="0" err="1"/>
              <a:t>commadlardan</a:t>
            </a:r>
            <a:r>
              <a:rPr lang="en-US" dirty="0"/>
              <a:t> </a:t>
            </a:r>
          </a:p>
          <a:p>
            <a:pPr marL="952393" lvl="1" indent="-342900">
              <a:buFont typeface="Arial" panose="020B0604020202020204" pitchFamily="34" charset="0"/>
              <a:buChar char="•"/>
            </a:pPr>
            <a:r>
              <a:rPr lang="en-US" dirty="0"/>
              <a:t>Read </a:t>
            </a:r>
            <a:r>
              <a:rPr lang="en-US" dirty="0" err="1"/>
              <a:t>işlemleri</a:t>
            </a:r>
            <a:r>
              <a:rPr lang="en-US" dirty="0"/>
              <a:t> </a:t>
            </a:r>
            <a:r>
              <a:rPr lang="en-US" dirty="0" err="1"/>
              <a:t>queryler</a:t>
            </a:r>
            <a:r>
              <a:rPr lang="en-US" dirty="0"/>
              <a:t> </a:t>
            </a:r>
            <a:r>
              <a:rPr lang="en-US" dirty="0" err="1"/>
              <a:t>ile</a:t>
            </a:r>
            <a:r>
              <a:rPr lang="en-US" dirty="0"/>
              <a:t> </a:t>
            </a:r>
            <a:r>
              <a:rPr lang="en-US" dirty="0" err="1"/>
              <a:t>yapılmaktadır</a:t>
            </a:r>
            <a:r>
              <a:rPr lang="en-US" dirty="0"/>
              <a:t>.</a:t>
            </a:r>
          </a:p>
        </p:txBody>
      </p:sp>
      <p:pic>
        <p:nvPicPr>
          <p:cNvPr id="5" name="Picture 4">
            <a:extLst>
              <a:ext uri="{FF2B5EF4-FFF2-40B4-BE49-F238E27FC236}">
                <a16:creationId xmlns:a16="http://schemas.microsoft.com/office/drawing/2014/main" id="{8DC8BC3C-AE6E-42F6-B1EE-AB0E51ADFE63}"/>
              </a:ext>
            </a:extLst>
          </p:cNvPr>
          <p:cNvPicPr>
            <a:picLocks noChangeAspect="1"/>
          </p:cNvPicPr>
          <p:nvPr/>
        </p:nvPicPr>
        <p:blipFill>
          <a:blip r:embed="rId2"/>
          <a:stretch>
            <a:fillRect/>
          </a:stretch>
        </p:blipFill>
        <p:spPr>
          <a:xfrm>
            <a:off x="693812" y="2276872"/>
            <a:ext cx="7560840" cy="4289766"/>
          </a:xfrm>
          <a:prstGeom prst="rect">
            <a:avLst/>
          </a:prstGeom>
        </p:spPr>
      </p:pic>
    </p:spTree>
    <p:extLst>
      <p:ext uri="{BB962C8B-B14F-4D97-AF65-F5344CB8AC3E}">
        <p14:creationId xmlns:p14="http://schemas.microsoft.com/office/powerpoint/2010/main" val="31523726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80A67D-F2DE-4A6E-A9B1-857AA5446D67}"/>
              </a:ext>
            </a:extLst>
          </p:cNvPr>
          <p:cNvPicPr>
            <a:picLocks noChangeAspect="1"/>
          </p:cNvPicPr>
          <p:nvPr/>
        </p:nvPicPr>
        <p:blipFill>
          <a:blip r:embed="rId2"/>
          <a:stretch>
            <a:fillRect/>
          </a:stretch>
        </p:blipFill>
        <p:spPr>
          <a:xfrm>
            <a:off x="629180" y="189569"/>
            <a:ext cx="5485602" cy="3112346"/>
          </a:xfrm>
          <a:prstGeom prst="rect">
            <a:avLst/>
          </a:prstGeom>
        </p:spPr>
      </p:pic>
      <p:pic>
        <p:nvPicPr>
          <p:cNvPr id="3" name="Picture 2">
            <a:extLst>
              <a:ext uri="{FF2B5EF4-FFF2-40B4-BE49-F238E27FC236}">
                <a16:creationId xmlns:a16="http://schemas.microsoft.com/office/drawing/2014/main" id="{12EF3A69-946D-419C-9551-BBFFE8A48893}"/>
              </a:ext>
            </a:extLst>
          </p:cNvPr>
          <p:cNvPicPr>
            <a:picLocks noChangeAspect="1"/>
          </p:cNvPicPr>
          <p:nvPr/>
        </p:nvPicPr>
        <p:blipFill>
          <a:blip r:embed="rId3"/>
          <a:stretch>
            <a:fillRect/>
          </a:stretch>
        </p:blipFill>
        <p:spPr>
          <a:xfrm>
            <a:off x="2061964" y="661622"/>
            <a:ext cx="9884735" cy="6040671"/>
          </a:xfrm>
          <a:prstGeom prst="rect">
            <a:avLst/>
          </a:prstGeom>
        </p:spPr>
      </p:pic>
    </p:spTree>
    <p:extLst>
      <p:ext uri="{BB962C8B-B14F-4D97-AF65-F5344CB8AC3E}">
        <p14:creationId xmlns:p14="http://schemas.microsoft.com/office/powerpoint/2010/main" val="2162426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5A00A0E-D86B-4880-B817-E802F877558B}"/>
              </a:ext>
            </a:extLst>
          </p:cNvPr>
          <p:cNvSpPr txBox="1"/>
          <p:nvPr/>
        </p:nvSpPr>
        <p:spPr>
          <a:xfrm>
            <a:off x="228011" y="6205414"/>
            <a:ext cx="1728192" cy="40011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scene3d>
              <a:camera prst="orthographicFront"/>
              <a:lightRig rig="soft" dir="t">
                <a:rot lat="0" lon="0" rev="15600000"/>
              </a:lightRig>
            </a:scene3d>
            <a:sp3d extrusionH="57150" prstMaterial="softEdge">
              <a:bevelT w="25400" h="38100" prst="convex"/>
            </a:sp3d>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a:solidFill>
                  <a:srgbClr val="0070C0"/>
                </a:solidFill>
                <a:effectLst>
                  <a:outerShdw blurRad="38100" dist="38100" dir="2700000" algn="tl">
                    <a:srgbClr val="000000">
                      <a:alpha val="43137"/>
                    </a:srgbClr>
                  </a:outerShdw>
                </a:effectLst>
                <a:uLnTx/>
                <a:uFillTx/>
                <a:latin typeface="Thundergod" panose="00000800000000000000" pitchFamily="2" charset="0"/>
                <a:ea typeface="+mn-ea"/>
                <a:cs typeface="+mn-cs"/>
              </a:rPr>
              <a:t>Hüseyin OCAK</a:t>
            </a:r>
          </a:p>
        </p:txBody>
      </p:sp>
      <p:sp>
        <p:nvSpPr>
          <p:cNvPr id="3" name="TextBox 2">
            <a:extLst>
              <a:ext uri="{FF2B5EF4-FFF2-40B4-BE49-F238E27FC236}">
                <a16:creationId xmlns:a16="http://schemas.microsoft.com/office/drawing/2014/main" id="{EAA04D65-4F04-47B5-962F-32BBF60DA342}"/>
              </a:ext>
            </a:extLst>
          </p:cNvPr>
          <p:cNvSpPr txBox="1"/>
          <p:nvPr/>
        </p:nvSpPr>
        <p:spPr>
          <a:xfrm>
            <a:off x="195508" y="1261462"/>
            <a:ext cx="11797809"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scene3d>
              <a:camera prst="orthographicFront"/>
              <a:lightRig rig="threePt" dir="t"/>
            </a:scene3d>
            <a:sp3d extrusionH="57150">
              <a:bevelT w="69850" h="38100" prst="cross"/>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solidFill>
                    <a:srgbClr val="76DBF4">
                      <a:lumMod val="50000"/>
                    </a:srgbClr>
                  </a:solidFill>
                </a:ln>
                <a:noFill/>
                <a:effectLst>
                  <a:glow rad="76200">
                    <a:srgbClr val="052F61">
                      <a:satMod val="175000"/>
                      <a:alpha val="42000"/>
                    </a:srgbClr>
                  </a:glow>
                  <a:outerShdw blurRad="50800" dist="38100" dir="16200000" rotWithShape="0">
                    <a:srgbClr val="146194">
                      <a:lumMod val="40000"/>
                      <a:lumOff val="60000"/>
                      <a:alpha val="40000"/>
                    </a:srgbClr>
                  </a:outerShdw>
                </a:effectLst>
                <a:uLnTx/>
                <a:uFillTx/>
                <a:latin typeface="&amp;quot"/>
                <a:ea typeface="+mn-ea"/>
                <a:cs typeface="+mn-cs"/>
              </a:rPr>
              <a:t>ASP.NET CORE 7.0</a:t>
            </a:r>
            <a:endParaRPr kumimoji="0" lang="tr-TR" sz="3600" b="0" i="0" u="none" strike="noStrike" kern="1200" cap="none" spc="0" normalizeH="0" baseline="0" noProof="0" dirty="0">
              <a:ln>
                <a:solidFill>
                  <a:srgbClr val="76DBF4">
                    <a:lumMod val="50000"/>
                  </a:srgbClr>
                </a:solidFill>
              </a:ln>
              <a:noFill/>
              <a:effectLst>
                <a:glow rad="76200">
                  <a:srgbClr val="052F61">
                    <a:satMod val="175000"/>
                    <a:alpha val="42000"/>
                  </a:srgbClr>
                </a:glow>
                <a:outerShdw blurRad="50800" dist="38100" dir="16200000" rotWithShape="0">
                  <a:srgbClr val="146194">
                    <a:lumMod val="40000"/>
                    <a:lumOff val="60000"/>
                    <a:alpha val="40000"/>
                  </a:srgbClr>
                </a:outerShdw>
              </a:effectLst>
              <a:uLnTx/>
              <a:uFillTx/>
              <a:latin typeface="&amp;quot"/>
              <a:ea typeface="+mn-ea"/>
              <a:cs typeface="+mn-cs"/>
            </a:endParaRPr>
          </a:p>
        </p:txBody>
      </p:sp>
      <p:sp>
        <p:nvSpPr>
          <p:cNvPr id="5" name="TextBox 4">
            <a:extLst>
              <a:ext uri="{FF2B5EF4-FFF2-40B4-BE49-F238E27FC236}">
                <a16:creationId xmlns:a16="http://schemas.microsoft.com/office/drawing/2014/main" id="{BDE4711F-2951-48FD-68ED-D9FA3323B28B}"/>
              </a:ext>
            </a:extLst>
          </p:cNvPr>
          <p:cNvSpPr txBox="1"/>
          <p:nvPr/>
        </p:nvSpPr>
        <p:spPr>
          <a:xfrm>
            <a:off x="2632276" y="5974582"/>
            <a:ext cx="6912768" cy="338554"/>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Century Gothic" panose="020B0502020202020204"/>
                <a:ea typeface="+mn-ea"/>
                <a:cs typeface="+mn-cs"/>
              </a:rPr>
              <a:t>https://github.com/huseyinocak/DotnetWebApplicationLearning.git</a:t>
            </a:r>
          </a:p>
        </p:txBody>
      </p:sp>
      <p:sp>
        <p:nvSpPr>
          <p:cNvPr id="8" name="Oval 7">
            <a:extLst>
              <a:ext uri="{FF2B5EF4-FFF2-40B4-BE49-F238E27FC236}">
                <a16:creationId xmlns:a16="http://schemas.microsoft.com/office/drawing/2014/main" id="{5917F6A5-62CC-2FBE-B628-D668121CE749}"/>
              </a:ext>
            </a:extLst>
          </p:cNvPr>
          <p:cNvSpPr/>
          <p:nvPr/>
        </p:nvSpPr>
        <p:spPr>
          <a:xfrm>
            <a:off x="1261911" y="3771791"/>
            <a:ext cx="9665003" cy="1169377"/>
          </a:xfrm>
          <a:prstGeom prst="ellipse">
            <a:avLst/>
          </a:prstGeom>
          <a:effectLst>
            <a:outerShdw blurRad="419100" dir="5400000" sx="95000" sy="95000" algn="ctr" rotWithShape="0">
              <a:schemeClr val="tx1">
                <a:alpha val="81000"/>
              </a:schemeClr>
            </a:outerShd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gradFill flip="none" rotWithShape="1">
                  <a:gsLst>
                    <a:gs pos="0">
                      <a:srgbClr val="A746BA">
                        <a:alpha val="95686"/>
                      </a:srgbClr>
                    </a:gs>
                    <a:gs pos="51000">
                      <a:srgbClr val="A468D2"/>
                    </a:gs>
                    <a:gs pos="100000">
                      <a:srgbClr val="A468D2">
                        <a:lumMod val="60000"/>
                        <a:lumOff val="40000"/>
                      </a:srgbClr>
                    </a:gs>
                  </a:gsLst>
                  <a:path path="circle">
                    <a:fillToRect l="50000" t="50000" r="50000" b="50000"/>
                  </a:path>
                  <a:tileRect/>
                </a:gradFill>
                <a:effectLst/>
                <a:uLnTx/>
                <a:uFillTx/>
                <a:latin typeface="Photonica" panose="00000400000000000000" pitchFamily="2" charset="0"/>
                <a:ea typeface="Soolidium" pitchFamily="2" charset="0"/>
                <a:cs typeface="+mn-cs"/>
              </a:rPr>
              <a:t>API</a:t>
            </a:r>
            <a:endParaRPr kumimoji="0" lang="tr-TR" sz="4800" b="1" i="0" u="none" strike="noStrike" kern="1200" cap="none" spc="0" normalizeH="0" baseline="0" noProof="0" dirty="0">
              <a:ln>
                <a:noFill/>
              </a:ln>
              <a:gradFill flip="none" rotWithShape="1">
                <a:gsLst>
                  <a:gs pos="0">
                    <a:srgbClr val="A746BA">
                      <a:alpha val="95686"/>
                    </a:srgbClr>
                  </a:gs>
                  <a:gs pos="51000">
                    <a:srgbClr val="A468D2"/>
                  </a:gs>
                  <a:gs pos="100000">
                    <a:srgbClr val="A468D2">
                      <a:lumMod val="60000"/>
                      <a:lumOff val="40000"/>
                    </a:srgbClr>
                  </a:gs>
                </a:gsLst>
                <a:path path="circle">
                  <a:fillToRect l="50000" t="50000" r="50000" b="50000"/>
                </a:path>
                <a:tileRect/>
              </a:gradFill>
              <a:effectLst/>
              <a:uLnTx/>
              <a:uFillTx/>
              <a:latin typeface="Thundergod" panose="00000800000000000000" pitchFamily="2" charset="0"/>
              <a:ea typeface="Soolidium" pitchFamily="2" charset="0"/>
              <a:cs typeface="+mn-cs"/>
            </a:endParaRPr>
          </a:p>
        </p:txBody>
      </p:sp>
      <p:pic>
        <p:nvPicPr>
          <p:cNvPr id="4" name="Picture 3">
            <a:extLst>
              <a:ext uri="{FF2B5EF4-FFF2-40B4-BE49-F238E27FC236}">
                <a16:creationId xmlns:a16="http://schemas.microsoft.com/office/drawing/2014/main" id="{A6C13A52-FF59-860B-3CB4-DD73AFA212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6800" y="6344005"/>
            <a:ext cx="780002" cy="360000"/>
          </a:xfrm>
          <a:prstGeom prst="rect">
            <a:avLst/>
          </a:prstGeom>
        </p:spPr>
      </p:pic>
    </p:spTree>
    <p:extLst>
      <p:ext uri="{BB962C8B-B14F-4D97-AF65-F5344CB8AC3E}">
        <p14:creationId xmlns:p14="http://schemas.microsoft.com/office/powerpoint/2010/main" val="28003495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Aşçılık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Office_14352459_TF02787942" id="{737E9ABB-9A33-46E1-8D09-9AA6A1C37534}" vid="{ADDCDC11-5EA1-4211-AA27-BF133182E11C}"/>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eması">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4.xml><?xml version="1.0" encoding="utf-8"?>
<a:theme xmlns:a="http://schemas.openxmlformats.org/drawingml/2006/main" name="Ofis Teması">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Override1.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10.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11.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12.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13.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14.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15.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16.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17.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18.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2.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3.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4.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5.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6.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7.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8.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9.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7">
    <wetp:webextensionref xmlns:r="http://schemas.openxmlformats.org/officeDocument/2006/relationships" r:id="rId1"/>
  </wetp:taskpane>
  <wetp:taskpane dockstate="right" visibility="0" width="438" row="5">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E951032A-CAA9-4D3C-A619-3A4DFC4614A9}">
  <we:reference id="wa104381063" version="1.0.0.1" store="tr-TR"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1B3AB30F-497A-4922-A3E9-2368F56FAC0B}">
  <we:reference id="wa104380907" version="1.0.0.0" store="tr-TR" storeType="OMEX"/>
  <we:alternateReferences>
    <we:reference id="wa104380907" version="1.0.0.0" store="WA10438090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700CCB-20BA-4760-AB9F-AC3B63ED32E0}">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308942AA-0721-4324-BC2C-A3CB43F24E71}">
  <ds:schemaRefs>
    <ds:schemaRef ds:uri="http://schemas.microsoft.com/sharepoint/v3/contenttype/forms"/>
  </ds:schemaRefs>
</ds:datastoreItem>
</file>

<file path=customXml/itemProps3.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Taze gıda sunusu (geniş ekran)</Template>
  <TotalTime>51176</TotalTime>
  <Words>4267</Words>
  <Application>Microsoft Office PowerPoint</Application>
  <PresentationFormat>Custom</PresentationFormat>
  <Paragraphs>1005</Paragraphs>
  <Slides>83</Slides>
  <Notes>9</Notes>
  <HiddenSlides>0</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0</vt:i4>
      </vt:variant>
      <vt:variant>
        <vt:lpstr>Slide Titles</vt:lpstr>
      </vt:variant>
      <vt:variant>
        <vt:i4>83</vt:i4>
      </vt:variant>
    </vt:vector>
  </HeadingPairs>
  <TitlesOfParts>
    <vt:vector size="104" baseType="lpstr">
      <vt:lpstr>&amp;quot</vt:lpstr>
      <vt:lpstr>Agency FB</vt:lpstr>
      <vt:lpstr>Arial</vt:lpstr>
      <vt:lpstr>Arial Rounded MT Bold</vt:lpstr>
      <vt:lpstr>Century Gothic</vt:lpstr>
      <vt:lpstr>Consolas</vt:lpstr>
      <vt:lpstr>Constantia</vt:lpstr>
      <vt:lpstr>Dosis SemiBold</vt:lpstr>
      <vt:lpstr>Fira Sans</vt:lpstr>
      <vt:lpstr>Photonica</vt:lpstr>
      <vt:lpstr>Roboto</vt:lpstr>
      <vt:lpstr>Roboto Light</vt:lpstr>
      <vt:lpstr>Rubik</vt:lpstr>
      <vt:lpstr>Segoe UI</vt:lpstr>
      <vt:lpstr>SFMono-Regular</vt:lpstr>
      <vt:lpstr>sohne</vt:lpstr>
      <vt:lpstr>Space Grotesk</vt:lpstr>
      <vt:lpstr>Thundergod</vt:lpstr>
      <vt:lpstr>Wingdings 3</vt:lpstr>
      <vt:lpstr>Aşçılık 16x9</vt:lpstr>
      <vt:lpstr>Slice</vt:lpstr>
      <vt:lpstr>PowerPoint Presentation</vt:lpstr>
      <vt:lpstr>PowerPoint Presentation</vt:lpstr>
      <vt:lpstr>PowerPoint Presentation</vt:lpstr>
      <vt:lpstr>PowerPoint Presentation</vt:lpstr>
      <vt:lpstr>PowerPoint Presentation</vt:lpstr>
      <vt:lpstr>PowerPoint Presentation</vt:lpstr>
      <vt:lpstr>SELECTED edItor</vt:lpstr>
      <vt:lpstr>PowerPoint Presentation</vt:lpstr>
      <vt:lpstr>PowerPoint Presentation</vt:lpstr>
      <vt:lpstr>ASP.NET CORE WEB API  - CONTENT</vt:lpstr>
      <vt:lpstr>Introduction</vt:lpstr>
      <vt:lpstr>ASP.NET CORE WEB API  - CONTENT</vt:lpstr>
      <vt:lpstr>N-Layer Architectural</vt:lpstr>
      <vt:lpstr>ASP.NET CORE WEB API  - CONTENT</vt:lpstr>
      <vt:lpstr>Dependency Injection</vt:lpstr>
      <vt:lpstr>ASP.NET CORE WEB API  - CONTENT</vt:lpstr>
      <vt:lpstr>ASP.NET CORE WEB API  - CONTENT</vt:lpstr>
      <vt:lpstr>ASP.NET CORE WEB API  - CONTENT</vt:lpstr>
      <vt:lpstr>ASP.NET CORE WEB API  - CONTENT</vt:lpstr>
      <vt:lpstr>Environment Variables</vt:lpstr>
      <vt:lpstr>ASP.NET CORE WEB API  - CONTENT</vt:lpstr>
      <vt:lpstr>HTTP REQUEST</vt:lpstr>
      <vt:lpstr>    HTTP RESPONSE</vt:lpstr>
      <vt:lpstr>Http Status Code</vt:lpstr>
      <vt:lpstr>Best Practıce Apı Endpoınt Yapısı</vt:lpstr>
      <vt:lpstr>Best Pratices</vt:lpstr>
      <vt:lpstr>CORS (Cross Origin Resource Request)</vt:lpstr>
      <vt:lpstr>PowerPoint Presentation</vt:lpstr>
      <vt:lpstr>Security</vt:lpstr>
      <vt:lpstr>Security</vt:lpstr>
      <vt:lpstr>Versioning</vt:lpstr>
      <vt:lpstr>Documentation</vt:lpstr>
      <vt:lpstr>API DÖNÜŞ TÜRLERİ</vt:lpstr>
      <vt:lpstr>JsonPatch</vt:lpstr>
      <vt:lpstr>PowerPoint Presentation</vt:lpstr>
      <vt:lpstr>Content Negotiation</vt:lpstr>
      <vt:lpstr>Faydalı Paketler</vt:lpstr>
      <vt:lpstr>PowerPoint Presentation</vt:lpstr>
      <vt:lpstr>ASP.NET CORE MVC - CONTENT</vt:lpstr>
      <vt:lpstr>ASPNET CORE MVC</vt:lpstr>
      <vt:lpstr>PowerPoint Presentation</vt:lpstr>
      <vt:lpstr>Custom Validation</vt:lpstr>
      <vt:lpstr>Layout, Section, _ViewStart, _ViewImports</vt:lpstr>
      <vt:lpstr>Routing</vt:lpstr>
      <vt:lpstr>Routing</vt:lpstr>
      <vt:lpstr>&lt;Tag Helpers /&gt;</vt:lpstr>
      <vt:lpstr>TagHelpers</vt:lpstr>
      <vt:lpstr>Anchor Tag Helper</vt:lpstr>
      <vt:lpstr>Anchor Tag Helper</vt:lpstr>
      <vt:lpstr>Cache Tag Helper</vt:lpstr>
      <vt:lpstr>Distributed Cache Tag Helper</vt:lpstr>
      <vt:lpstr>Environment Tag Helper</vt:lpstr>
      <vt:lpstr>Form Tag Helper</vt:lpstr>
      <vt:lpstr>View Component</vt:lpstr>
      <vt:lpstr>MVC UYGULAMA MODELLERİ</vt:lpstr>
      <vt:lpstr>APPLICATION MODEL</vt:lpstr>
      <vt:lpstr>Önerileri</vt:lpstr>
      <vt:lpstr> Dependency Injection</vt:lpstr>
      <vt:lpstr>Middleware</vt:lpstr>
      <vt:lpstr>Middleware</vt:lpstr>
      <vt:lpstr>Middleware</vt:lpstr>
      <vt:lpstr>Middleware</vt:lpstr>
      <vt:lpstr>Static Files</vt:lpstr>
      <vt:lpstr>PowerPoint Presentation</vt:lpstr>
      <vt:lpstr>Yapılandırma Sağlayıcıları</vt:lpstr>
      <vt:lpstr>Notlar</vt:lpstr>
      <vt:lpstr>WEB API Xunit Test</vt:lpstr>
      <vt:lpstr>PowerPoint Presentation</vt:lpstr>
      <vt:lpstr>Peki Neyi Çözüyor Actor Model?</vt:lpstr>
      <vt:lpstr>Mutable Shared State</vt:lpstr>
      <vt:lpstr>Actor</vt:lpstr>
      <vt:lpstr>Peki Actor’ler ne yapabilirler?</vt:lpstr>
      <vt:lpstr>Job Coordinator Actor</vt:lpstr>
      <vt:lpstr>ACTOR MODEL  ÖRNEK</vt:lpstr>
      <vt:lpstr>Yani Actor’ler bize ;</vt:lpstr>
      <vt:lpstr>PowerPoint Presentation</vt:lpstr>
      <vt:lpstr>Tanimlar</vt:lpstr>
      <vt:lpstr>PowerPoint Presentation</vt:lpstr>
      <vt:lpstr>PowerPoint Presentation</vt:lpstr>
      <vt:lpstr>Encrypt &amp; DeCRYPT</vt:lpstr>
      <vt:lpstr>CQRS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dc:title>
  <dc:creator>Hüseyin OCAK</dc:creator>
  <cp:lastModifiedBy>4800jet</cp:lastModifiedBy>
  <cp:revision>102</cp:revision>
  <dcterms:created xsi:type="dcterms:W3CDTF">2020-03-09T11:16:02Z</dcterms:created>
  <dcterms:modified xsi:type="dcterms:W3CDTF">2023-05-28T20:01:02Z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